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6" r:id="rId3"/>
    <p:sldId id="257" r:id="rId4"/>
    <p:sldId id="262" r:id="rId5"/>
    <p:sldId id="259" r:id="rId6"/>
    <p:sldId id="260" r:id="rId7"/>
    <p:sldId id="261" r:id="rId8"/>
    <p:sldId id="258" r:id="rId9"/>
    <p:sldId id="263" r:id="rId10"/>
    <p:sldId id="265" r:id="rId11"/>
    <p:sldId id="266" r:id="rId12"/>
    <p:sldId id="267" r:id="rId13"/>
    <p:sldId id="264" r:id="rId14"/>
    <p:sldId id="268" r:id="rId15"/>
    <p:sldId id="272" r:id="rId16"/>
    <p:sldId id="270" r:id="rId17"/>
    <p:sldId id="271" r:id="rId18"/>
    <p:sldId id="269" r:id="rId19"/>
    <p:sldId id="273" r:id="rId20"/>
    <p:sldId id="275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1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1CA4-5604-4C1D-BFBE-F14ED50AA8E5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2B56-062F-4474-A137-93B26FBC5F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907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1CA4-5604-4C1D-BFBE-F14ED50AA8E5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2B56-062F-4474-A137-93B26FBC5F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30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1CA4-5604-4C1D-BFBE-F14ED50AA8E5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2B56-062F-4474-A137-93B26FBC5F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389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1CA4-5604-4C1D-BFBE-F14ED50AA8E5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2B56-062F-4474-A137-93B26FBC5F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608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1CA4-5604-4C1D-BFBE-F14ED50AA8E5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2B56-062F-4474-A137-93B26FBC5F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181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1CA4-5604-4C1D-BFBE-F14ED50AA8E5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2B56-062F-4474-A137-93B26FBC5F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213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1CA4-5604-4C1D-BFBE-F14ED50AA8E5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2B56-062F-4474-A137-93B26FBC5F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241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1CA4-5604-4C1D-BFBE-F14ED50AA8E5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2B56-062F-4474-A137-93B26FBC5F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240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1CA4-5604-4C1D-BFBE-F14ED50AA8E5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2B56-062F-4474-A137-93B26FBC5F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791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1CA4-5604-4C1D-BFBE-F14ED50AA8E5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2B56-062F-4474-A137-93B26FBC5F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862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F1CA4-5604-4C1D-BFBE-F14ED50AA8E5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62B56-062F-4474-A137-93B26FBC5F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708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F1CA4-5604-4C1D-BFBE-F14ED50AA8E5}" type="datetimeFigureOut">
              <a:rPr lang="ru-RU" smtClean="0"/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62B56-062F-4474-A137-93B26FBC5F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720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slide" Target="slide3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slide" Target="slide4.xml"/><Relationship Id="rId7" Type="http://schemas.openxmlformats.org/officeDocument/2006/relationships/slide" Target="slide8.xml"/><Relationship Id="rId12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slide" Target="slide19.xml"/><Relationship Id="rId5" Type="http://schemas.openxmlformats.org/officeDocument/2006/relationships/slide" Target="slide13.xml"/><Relationship Id="rId10" Type="http://schemas.openxmlformats.org/officeDocument/2006/relationships/image" Target="../media/image9.gif"/><Relationship Id="rId4" Type="http://schemas.openxmlformats.org/officeDocument/2006/relationships/image" Target="../media/image6.png"/><Relationship Id="rId9" Type="http://schemas.openxmlformats.org/officeDocument/2006/relationships/slide" Target="slide1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image" Target="../media/image12.gif"/><Relationship Id="rId7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image" Target="../media/image13.png"/><Relationship Id="rId10" Type="http://schemas.openxmlformats.org/officeDocument/2006/relationships/image" Target="../media/image15.png"/><Relationship Id="rId4" Type="http://schemas.openxmlformats.org/officeDocument/2006/relationships/slide" Target="slide5.xml"/><Relationship Id="rId9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2.gif"/><Relationship Id="rId7" Type="http://schemas.openxmlformats.org/officeDocument/2006/relationships/slide" Target="slide4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2.gif"/><Relationship Id="rId7" Type="http://schemas.openxmlformats.org/officeDocument/2006/relationships/slide" Target="slide4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gif"/><Relationship Id="rId5" Type="http://schemas.openxmlformats.org/officeDocument/2006/relationships/image" Target="../media/image20.jpe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openxmlformats.org/officeDocument/2006/relationships/image" Target="../media/image12.gif"/><Relationship Id="rId7" Type="http://schemas.openxmlformats.org/officeDocument/2006/relationships/image" Target="../media/image2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slide" Target="slide4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15.png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12" Type="http://schemas.openxmlformats.org/officeDocument/2006/relationships/slide" Target="slide3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11" Type="http://schemas.openxmlformats.org/officeDocument/2006/relationships/image" Target="../media/image29.png"/><Relationship Id="rId5" Type="http://schemas.openxmlformats.org/officeDocument/2006/relationships/image" Target="../media/image26.png"/><Relationship Id="rId10" Type="http://schemas.openxmlformats.org/officeDocument/2006/relationships/slide" Target="slide9.xml"/><Relationship Id="rId4" Type="http://schemas.openxmlformats.org/officeDocument/2006/relationships/slide" Target="slide11.xml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19.png"/><Relationship Id="rId4" Type="http://schemas.openxmlformats.org/officeDocument/2006/relationships/slide" Target="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19.png"/><Relationship Id="rId4" Type="http://schemas.openxmlformats.org/officeDocument/2006/relationships/slide" Target="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19.png"/><Relationship Id="rId4" Type="http://schemas.openxmlformats.org/officeDocument/2006/relationships/slide" Target="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19.png"/><Relationship Id="rId4" Type="http://schemas.openxmlformats.org/officeDocument/2006/relationships/slide" Target="slide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image" Target="../media/image15.png"/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12" Type="http://schemas.openxmlformats.org/officeDocument/2006/relationships/slide" Target="slide3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4.xml"/><Relationship Id="rId11" Type="http://schemas.openxmlformats.org/officeDocument/2006/relationships/image" Target="../media/image41.png"/><Relationship Id="rId5" Type="http://schemas.openxmlformats.org/officeDocument/2006/relationships/image" Target="../media/image38.png"/><Relationship Id="rId10" Type="http://schemas.openxmlformats.org/officeDocument/2006/relationships/slide" Target="slide17.xml"/><Relationship Id="rId4" Type="http://schemas.openxmlformats.org/officeDocument/2006/relationships/slide" Target="slide16.xml"/><Relationship Id="rId9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image" Target="../media/image43.gif"/><Relationship Id="rId7" Type="http://schemas.openxmlformats.org/officeDocument/2006/relationships/image" Target="../media/image47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image" Target="../media/image44.jpeg"/><Relationship Id="rId9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8.gif"/><Relationship Id="rId7" Type="http://schemas.openxmlformats.org/officeDocument/2006/relationships/slide" Target="slide13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1.gif"/><Relationship Id="rId7" Type="http://schemas.openxmlformats.org/officeDocument/2006/relationships/slide" Target="slide13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4.gif"/><Relationship Id="rId7" Type="http://schemas.openxmlformats.org/officeDocument/2006/relationships/slide" Target="slide13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9.gif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8.gif"/><Relationship Id="rId5" Type="http://schemas.openxmlformats.org/officeDocument/2006/relationships/image" Target="../media/image2.jpg"/><Relationship Id="rId10" Type="http://schemas.openxmlformats.org/officeDocument/2006/relationships/image" Target="../media/image60.png"/><Relationship Id="rId4" Type="http://schemas.openxmlformats.org/officeDocument/2006/relationships/image" Target="../media/image1.png"/><Relationship Id="rId9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2.jpe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4262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54493" y="765234"/>
            <a:ext cx="10905276" cy="5419665"/>
          </a:xfrm>
          <a:prstGeom prst="rect">
            <a:avLst/>
          </a:prstGeom>
          <a:blipFill dpi="0" rotWithShape="1">
            <a:blip r:embed="rId3">
              <a:alphaModFix amt="36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952500" y="727134"/>
            <a:ext cx="10375901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Муниципальное бюджетное общеобразовательное учреждение 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</a:rPr>
              <a:t>«</a:t>
            </a:r>
            <a:r>
              <a:rPr lang="ru-RU" b="1" dirty="0">
                <a:solidFill>
                  <a:srgbClr val="002060"/>
                </a:solidFill>
              </a:rPr>
              <a:t>Вилинская средняя общеобразовательная школа №1</a:t>
            </a:r>
            <a:r>
              <a:rPr lang="ru-RU" b="1" dirty="0" smtClean="0">
                <a:solidFill>
                  <a:srgbClr val="002060"/>
                </a:solidFill>
              </a:rPr>
              <a:t>»</a:t>
            </a:r>
          </a:p>
          <a:p>
            <a:pPr algn="ctr"/>
            <a:endParaRPr lang="ru-RU" b="1" dirty="0" smtClean="0">
              <a:solidFill>
                <a:srgbClr val="002060"/>
              </a:solidFill>
            </a:endParaRPr>
          </a:p>
          <a:p>
            <a:endParaRPr lang="ru-RU" b="1" dirty="0">
              <a:solidFill>
                <a:srgbClr val="002060"/>
              </a:solidFill>
            </a:endParaRPr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dirty="0"/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Представляет авторскую конкурсную разработку </a:t>
            </a:r>
            <a:r>
              <a:rPr lang="ru-RU" sz="2400" b="1" dirty="0" smtClean="0">
                <a:solidFill>
                  <a:srgbClr val="002060"/>
                </a:solidFill>
              </a:rPr>
              <a:t>презентации для 1 класса</a:t>
            </a:r>
            <a:endParaRPr lang="ru-RU" sz="2400" b="1" dirty="0" smtClean="0">
              <a:solidFill>
                <a:srgbClr val="00206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на муниципальный конкурс презентаций «Лучшая презентация </a:t>
            </a:r>
            <a:r>
              <a:rPr lang="ru-RU" sz="2000" b="1" dirty="0">
                <a:solidFill>
                  <a:srgbClr val="002060"/>
                </a:solidFill>
              </a:rPr>
              <a:t>к уроку</a:t>
            </a:r>
            <a:r>
              <a:rPr lang="ru-RU" sz="2000" b="1" dirty="0" smtClean="0">
                <a:solidFill>
                  <a:srgbClr val="002060"/>
                </a:solidFill>
              </a:rPr>
              <a:t>» 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в номинации «Презентация </a:t>
            </a:r>
            <a:r>
              <a:rPr lang="ru-RU" sz="2000" b="1" dirty="0">
                <a:solidFill>
                  <a:srgbClr val="002060"/>
                </a:solidFill>
              </a:rPr>
              <a:t>к уроку литературного </a:t>
            </a:r>
            <a:r>
              <a:rPr lang="ru-RU" sz="2000" b="1" dirty="0" smtClean="0">
                <a:solidFill>
                  <a:srgbClr val="002060"/>
                </a:solidFill>
              </a:rPr>
              <a:t>чтения».</a:t>
            </a: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«Обобщение </a:t>
            </a:r>
            <a:r>
              <a:rPr lang="ru-RU" sz="2000" b="1" dirty="0" smtClean="0">
                <a:solidFill>
                  <a:srgbClr val="002060"/>
                </a:solidFill>
              </a:rPr>
              <a:t>по теме: «Сказки, загадки, небылицы</a:t>
            </a:r>
            <a:r>
              <a:rPr lang="ru-RU" sz="2000" b="1" dirty="0" smtClean="0">
                <a:solidFill>
                  <a:srgbClr val="002060"/>
                </a:solidFill>
              </a:rPr>
              <a:t>». Оценка своих достижений».</a:t>
            </a:r>
            <a:endParaRPr lang="ru-RU" sz="2000" b="1" dirty="0">
              <a:solidFill>
                <a:srgbClr val="002060"/>
              </a:solidFill>
            </a:endParaRPr>
          </a:p>
          <a:p>
            <a:pPr algn="r"/>
            <a:endParaRPr lang="ru-RU" sz="2000" dirty="0" smtClean="0">
              <a:solidFill>
                <a:srgbClr val="002060"/>
              </a:solidFill>
            </a:endParaRPr>
          </a:p>
          <a:p>
            <a:pPr algn="r"/>
            <a:endParaRPr lang="ru-RU" sz="2000" dirty="0">
              <a:solidFill>
                <a:srgbClr val="002060"/>
              </a:solidFill>
            </a:endParaRPr>
          </a:p>
          <a:p>
            <a:pPr algn="r"/>
            <a:endParaRPr lang="ru-RU" sz="2000" dirty="0" smtClean="0">
              <a:solidFill>
                <a:srgbClr val="002060"/>
              </a:solidFill>
            </a:endParaRPr>
          </a:p>
          <a:p>
            <a:pPr algn="r"/>
            <a:endParaRPr lang="ru-RU" sz="2000" dirty="0" smtClean="0">
              <a:solidFill>
                <a:srgbClr val="002060"/>
              </a:solidFill>
            </a:endParaRPr>
          </a:p>
          <a:p>
            <a:pPr algn="r"/>
            <a:endParaRPr lang="ru-RU" sz="2000" dirty="0">
              <a:solidFill>
                <a:srgbClr val="002060"/>
              </a:solidFill>
            </a:endParaRPr>
          </a:p>
          <a:p>
            <a:pPr algn="r"/>
            <a:endParaRPr lang="ru-RU" sz="2000" dirty="0" smtClean="0">
              <a:solidFill>
                <a:srgbClr val="002060"/>
              </a:solidFill>
            </a:endParaRPr>
          </a:p>
          <a:p>
            <a:pPr algn="ctr"/>
            <a:r>
              <a:rPr lang="ru-RU" b="1" i="1" dirty="0" err="1" smtClean="0">
                <a:solidFill>
                  <a:srgbClr val="002060"/>
                </a:solidFill>
              </a:rPr>
              <a:t>с.Вилино</a:t>
            </a:r>
            <a:r>
              <a:rPr lang="ru-RU" b="1" i="1" dirty="0" smtClean="0">
                <a:solidFill>
                  <a:srgbClr val="002060"/>
                </a:solidFill>
              </a:rPr>
              <a:t> </a:t>
            </a:r>
            <a:r>
              <a:rPr lang="ru-RU" b="1" i="1" dirty="0">
                <a:solidFill>
                  <a:srgbClr val="002060"/>
                </a:solidFill>
              </a:rPr>
              <a:t>2017 г</a:t>
            </a:r>
            <a:r>
              <a:rPr lang="ru-RU" b="1" i="1" dirty="0" smtClean="0">
                <a:solidFill>
                  <a:srgbClr val="002060"/>
                </a:solidFill>
              </a:rPr>
              <a:t>.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16801" y="4417594"/>
            <a:ext cx="3911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002060"/>
                </a:solidFill>
              </a:rPr>
              <a:t>Автор: учитель начальных классов </a:t>
            </a:r>
          </a:p>
          <a:p>
            <a:pPr algn="ctr"/>
            <a:r>
              <a:rPr lang="ru-RU" b="1" i="1" dirty="0">
                <a:solidFill>
                  <a:srgbClr val="002060"/>
                </a:solidFill>
              </a:rPr>
              <a:t>МБОУ «Вилинская СОШ №1» </a:t>
            </a:r>
          </a:p>
          <a:p>
            <a:pPr algn="ctr"/>
            <a:r>
              <a:rPr lang="ru-RU" b="1" i="1" dirty="0">
                <a:solidFill>
                  <a:srgbClr val="002060"/>
                </a:solidFill>
              </a:rPr>
              <a:t>Ветелкина Н.Г</a:t>
            </a:r>
            <a:r>
              <a:rPr lang="ru-RU" b="1" i="1" dirty="0" smtClean="0">
                <a:solidFill>
                  <a:srgbClr val="002060"/>
                </a:solidFill>
              </a:rPr>
              <a:t>.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95" y="866833"/>
            <a:ext cx="1615976" cy="157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68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4262" cy="6858000"/>
          </a:xfrm>
          <a:prstGeom prst="rect">
            <a:avLst/>
          </a:prstGeom>
        </p:spPr>
      </p:pic>
      <p:pic>
        <p:nvPicPr>
          <p:cNvPr id="4" name="през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2277" y="747346"/>
            <a:ext cx="10849707" cy="5363308"/>
          </a:xfrm>
          <a:prstGeom prst="rect">
            <a:avLst/>
          </a:prstGeom>
        </p:spPr>
      </p:pic>
      <p:pic>
        <p:nvPicPr>
          <p:cNvPr id="7" name="Рисунок 6">
            <a:hlinkClick r:id="rId6" action="ppaction://hlinksldjump"/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6" b="6484"/>
          <a:stretch/>
        </p:blipFill>
        <p:spPr>
          <a:xfrm>
            <a:off x="684100" y="712177"/>
            <a:ext cx="10847884" cy="5433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71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97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9786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6" b="6484"/>
          <a:stretch/>
        </p:blipFill>
        <p:spPr>
          <a:xfrm>
            <a:off x="50091" y="-11546"/>
            <a:ext cx="12172279" cy="6858000"/>
          </a:xfrm>
          <a:prstGeom prst="rect">
            <a:avLst/>
          </a:prstGeom>
        </p:spPr>
      </p:pic>
      <p:pic>
        <p:nvPicPr>
          <p:cNvPr id="1026" name="Picture 2" descr="http://s7.hostingkartinok.com/uploads/images/2015/04/7813ed05040d18c090d087239b126a9f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415" y="2991460"/>
            <a:ext cx="1816170" cy="2765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hlinkClick r:id="rId5" action="ppaction://hlinksldjump"/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77"/>
          <a:stretch/>
        </p:blipFill>
        <p:spPr>
          <a:xfrm>
            <a:off x="9835268" y="1662545"/>
            <a:ext cx="2402351" cy="5195456"/>
          </a:xfrm>
          <a:prstGeom prst="rect">
            <a:avLst/>
          </a:prstGeom>
        </p:spPr>
      </p:pic>
      <p:pic>
        <p:nvPicPr>
          <p:cNvPr id="13" name="Рисунок 12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77"/>
          <a:stretch/>
        </p:blipFill>
        <p:spPr>
          <a:xfrm flipH="1">
            <a:off x="0" y="1662545"/>
            <a:ext cx="2435732" cy="5195455"/>
          </a:xfrm>
          <a:prstGeom prst="rect">
            <a:avLst/>
          </a:prstGeom>
        </p:spPr>
      </p:pic>
      <p:pic>
        <p:nvPicPr>
          <p:cNvPr id="1027" name="Picture 3" descr="img5"/>
          <p:cNvPicPr>
            <a:picLocks noChangeAspect="1" noChangeArrowheads="1"/>
          </p:cNvPicPr>
          <p:nvPr/>
        </p:nvPicPr>
        <p:blipFill>
          <a:blip r:embed="rId8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3" t="73280" r="39906" b="6664"/>
          <a:stretch>
            <a:fillRect/>
          </a:stretch>
        </p:blipFill>
        <p:spPr bwMode="auto">
          <a:xfrm>
            <a:off x="4419234" y="1815336"/>
            <a:ext cx="3379356" cy="1176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img5"/>
          <p:cNvPicPr>
            <a:picLocks noChangeAspect="1" noChangeArrowheads="1"/>
          </p:cNvPicPr>
          <p:nvPr/>
        </p:nvPicPr>
        <p:blipFill>
          <a:blip r:embed="rId8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6" t="27843" r="43428" b="47839"/>
          <a:stretch>
            <a:fillRect/>
          </a:stretch>
        </p:blipFill>
        <p:spPr bwMode="auto">
          <a:xfrm>
            <a:off x="-576685" y="569785"/>
            <a:ext cx="3904428" cy="1524191"/>
          </a:xfrm>
          <a:prstGeom prst="rect">
            <a:avLst/>
          </a:prstGeom>
          <a:noFill/>
          <a:ln>
            <a:noFill/>
          </a:ln>
          <a:scene3d>
            <a:camera prst="isometricLeftDown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img5"/>
          <p:cNvPicPr>
            <a:picLocks noChangeAspect="1" noChangeArrowheads="1"/>
          </p:cNvPicPr>
          <p:nvPr/>
        </p:nvPicPr>
        <p:blipFill>
          <a:blip r:embed="rId8">
            <a:lum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14" t="51834" r="9944" b="28108"/>
          <a:stretch>
            <a:fillRect/>
          </a:stretch>
        </p:blipFill>
        <p:spPr bwMode="auto">
          <a:xfrm>
            <a:off x="8716430" y="611161"/>
            <a:ext cx="4126679" cy="1516063"/>
          </a:xfrm>
          <a:prstGeom prst="rect">
            <a:avLst/>
          </a:prstGeom>
          <a:noFill/>
          <a:ln>
            <a:noFill/>
          </a:ln>
          <a:scene3d>
            <a:camera prst="isometricRightUp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http://netnado.ru/klassnij-chas-v-nachalenoj-shkole-4-j-klass-igra-puteshestvie/7738_html_m6ee86536.png">
            <a:hlinkClick r:id="rId9" action="ppaction://hlinksldjump"/>
          </p:cNvPr>
          <p:cNvPicPr>
            <a:picLocks noChangeAspect="1" noChangeArrowheads="1" noCrop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575" y="5274110"/>
            <a:ext cx="846637" cy="1511852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www.playcast.ru/uploads/2015/12/26/16517625.png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361" y="5627900"/>
            <a:ext cx="1230100" cy="1230100"/>
          </a:xfrm>
          <a:prstGeom prst="rect">
            <a:avLst/>
          </a:prstGeom>
          <a:noFill/>
          <a:scene3d>
            <a:camera prst="isometricLeftDown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92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boombob.ru/img/picture/Jun/30/ed49e834d7eda298d20736d1b7977ff7/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7"/>
          <a:stretch/>
        </p:blipFill>
        <p:spPr bwMode="auto">
          <a:xfrm>
            <a:off x="0" y="0"/>
            <a:ext cx="12192001" cy="687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28" y="360650"/>
            <a:ext cx="4744317" cy="1056902"/>
          </a:xfrm>
          <a:prstGeom prst="rect">
            <a:avLst/>
          </a:prstGeom>
        </p:spPr>
      </p:pic>
      <p:pic>
        <p:nvPicPr>
          <p:cNvPr id="4" name="Рисунок 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9982" y="0"/>
            <a:ext cx="3082636" cy="3082636"/>
          </a:xfrm>
          <a:prstGeom prst="rect">
            <a:avLst/>
          </a:prstGeom>
        </p:spPr>
      </p:pic>
      <p:pic>
        <p:nvPicPr>
          <p:cNvPr id="10" name="Рисунок 9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89562" y="1417552"/>
            <a:ext cx="3117273" cy="3082636"/>
          </a:xfrm>
          <a:prstGeom prst="rect">
            <a:avLst/>
          </a:prstGeom>
        </p:spPr>
      </p:pic>
      <p:pic>
        <p:nvPicPr>
          <p:cNvPr id="11" name="Рисунок 10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673" y="3794288"/>
            <a:ext cx="3082636" cy="3082636"/>
          </a:xfrm>
          <a:prstGeom prst="rect">
            <a:avLst/>
          </a:prstGeom>
        </p:spPr>
      </p:pic>
      <p:pic>
        <p:nvPicPr>
          <p:cNvPr id="5" name="Рисунок 4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6111" y="5915891"/>
            <a:ext cx="803903" cy="80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819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6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boombob.ru/img/picture/Jun/30/ed49e834d7eda298d20736d1b7977ff7/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7"/>
          <a:stretch/>
        </p:blipFill>
        <p:spPr bwMode="auto">
          <a:xfrm>
            <a:off x="-1" y="-18924"/>
            <a:ext cx="12192001" cy="687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28" y="360650"/>
            <a:ext cx="4744317" cy="1056902"/>
          </a:xfrm>
          <a:prstGeom prst="rect">
            <a:avLst/>
          </a:prstGeom>
        </p:spPr>
      </p:pic>
      <p:pic>
        <p:nvPicPr>
          <p:cNvPr id="4" name="Picture 2" descr="http://img-fotki.yandex.ru/get/6623/16969765.a3/0_6ac7b_84a3952d_X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744" y="111496"/>
            <a:ext cx="4748356" cy="468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144409" y="1168580"/>
            <a:ext cx="3899729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542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0" algn="just" eaLnBrk="1" hangingPunct="1"/>
            <a:r>
              <a:rPr lang="ru-RU" alt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от дедушки ушёл,</a:t>
            </a:r>
            <a:endParaRPr lang="ru-RU" altLang="ru-RU" sz="2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 eaLnBrk="1" hangingPunct="1"/>
            <a:r>
              <a:rPr lang="ru-RU" alt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от бабушки ушёл,</a:t>
            </a:r>
            <a:endParaRPr lang="ru-RU" altLang="ru-RU" sz="2800" b="1" dirty="0"/>
          </a:p>
          <a:p>
            <a:pPr indent="0" algn="just"/>
            <a:r>
              <a:rPr lang="ru-RU" altLang="ru-RU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Я от зайца ушёл,</a:t>
            </a:r>
            <a:endParaRPr lang="ru-RU" altLang="ru-RU" sz="2800" b="1" dirty="0"/>
          </a:p>
          <a:p>
            <a:pPr indent="0" algn="just"/>
            <a:r>
              <a:rPr lang="ru-RU" altLang="ru-RU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Я от волка ушёл,</a:t>
            </a:r>
            <a:endParaRPr lang="ru-RU" altLang="ru-RU" sz="2800" b="1" dirty="0"/>
          </a:p>
          <a:p>
            <a:pPr indent="0" algn="just"/>
            <a:r>
              <a:rPr lang="ru-RU" altLang="ru-RU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А от тебя, медведь, </a:t>
            </a:r>
          </a:p>
          <a:p>
            <a:pPr indent="0" algn="just"/>
            <a:r>
              <a:rPr lang="ru-RU" altLang="ru-RU" sz="28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полгоря уйти.</a:t>
            </a:r>
            <a:endParaRPr lang="ru-RU" altLang="ru-RU" sz="2800" b="1" dirty="0">
              <a:latin typeface="Calibri" panose="020F0502020204030204" pitchFamily="34" charset="0"/>
            </a:endParaRPr>
          </a:p>
        </p:txBody>
      </p:sp>
      <p:pic>
        <p:nvPicPr>
          <p:cNvPr id="2052" name="Picture 4" descr="http://magspace.ru/uploads/2015/01/06/17-25613fba6b378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081" y="1797126"/>
            <a:ext cx="5672572" cy="43024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073" y="4794332"/>
            <a:ext cx="5874162" cy="1226160"/>
          </a:xfrm>
          <a:prstGeom prst="rect">
            <a:avLst/>
          </a:prstGeom>
        </p:spPr>
      </p:pic>
      <p:pic>
        <p:nvPicPr>
          <p:cNvPr id="12" name="Рисунок 11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829672" y="6099624"/>
            <a:ext cx="1214466" cy="55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915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boombob.ru/img/picture/Jun/30/ed49e834d7eda298d20736d1b7977ff7/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7"/>
          <a:stretch/>
        </p:blipFill>
        <p:spPr bwMode="auto">
          <a:xfrm>
            <a:off x="-1" y="-18924"/>
            <a:ext cx="12192001" cy="687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28" y="360650"/>
            <a:ext cx="4744317" cy="1056902"/>
          </a:xfrm>
          <a:prstGeom prst="rect">
            <a:avLst/>
          </a:prstGeom>
        </p:spPr>
      </p:pic>
      <p:pic>
        <p:nvPicPr>
          <p:cNvPr id="8" name="Picture 2" descr="http://img-fotki.yandex.ru/get/6623/16969765.a3/0_6ac7b_84a3952d_X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31397">
            <a:off x="1478923" y="1045532"/>
            <a:ext cx="3219285" cy="613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967106" y="3638324"/>
            <a:ext cx="444730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542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0" algn="just" eaLnBrk="1" hangingPunct="1"/>
            <a:r>
              <a:rPr lang="ru-RU" alt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Никого в тереме нет,</a:t>
            </a:r>
          </a:p>
          <a:p>
            <a:pPr indent="0" algn="just" eaLnBrk="1" hangingPunct="1"/>
            <a:r>
              <a:rPr lang="ru-RU" alt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Никто мышке не отвечает</a:t>
            </a:r>
            <a:endParaRPr lang="ru-RU" altLang="ru-RU" sz="2800" b="1" dirty="0">
              <a:latin typeface="Calibri" panose="020F0502020204030204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977847" y="1815425"/>
            <a:ext cx="6270654" cy="3832120"/>
            <a:chOff x="5882365" y="2507664"/>
            <a:chExt cx="6270654" cy="3832120"/>
          </a:xfrm>
        </p:grpSpPr>
        <p:pic>
          <p:nvPicPr>
            <p:cNvPr id="2056" name="Picture 8" descr="978-5-353-07645-2_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2365" y="2639771"/>
              <a:ext cx="6270654" cy="3700013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  <a:scene3d>
              <a:camera prst="isometricOffAxis2Left"/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AutoShape 9"/>
            <p:cNvSpPr>
              <a:spLocks noChangeArrowheads="1"/>
            </p:cNvSpPr>
            <p:nvPr/>
          </p:nvSpPr>
          <p:spPr bwMode="auto">
            <a:xfrm>
              <a:off x="6270653" y="2507664"/>
              <a:ext cx="1516637" cy="1604507"/>
            </a:xfrm>
            <a:prstGeom prst="cloudCallout">
              <a:avLst>
                <a:gd name="adj1" fmla="val -22782"/>
                <a:gd name="adj2" fmla="val 10741"/>
              </a:avLst>
            </a:prstGeom>
            <a:solidFill>
              <a:srgbClr val="FFFFFF"/>
            </a:solidFill>
            <a:ln w="25400" algn="ctr">
              <a:solidFill>
                <a:srgbClr val="BED7E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078" y="853560"/>
            <a:ext cx="5442219" cy="1125074"/>
          </a:xfrm>
          <a:prstGeom prst="rect">
            <a:avLst/>
          </a:prstGeom>
          <a:scene3d>
            <a:camera prst="isometricOffAxis2Left"/>
            <a:lightRig rig="threePt" dir="t"/>
          </a:scene3d>
        </p:spPr>
      </p:pic>
      <p:pic>
        <p:nvPicPr>
          <p:cNvPr id="16" name="Рисунок 15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829672" y="6099624"/>
            <a:ext cx="1214466" cy="55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19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boombob.ru/img/picture/Jun/30/ed49e834d7eda298d20736d1b7977ff7/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47"/>
          <a:stretch/>
        </p:blipFill>
        <p:spPr bwMode="auto">
          <a:xfrm>
            <a:off x="-1" y="-18924"/>
            <a:ext cx="12192001" cy="6876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28" y="360650"/>
            <a:ext cx="4744317" cy="1056902"/>
          </a:xfrm>
          <a:prstGeom prst="rect">
            <a:avLst/>
          </a:prstGeom>
        </p:spPr>
      </p:pic>
      <p:pic>
        <p:nvPicPr>
          <p:cNvPr id="8" name="Picture 2" descr="http://img-fotki.yandex.ru/get/6623/16969765.a3/0_6ac7b_84a3952d_X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231397">
            <a:off x="7219018" y="-1244603"/>
            <a:ext cx="3353523" cy="6139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7247448" y="849947"/>
            <a:ext cx="4447308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54292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0" algn="just" eaLnBrk="1" hangingPunct="1"/>
            <a:r>
              <a:rPr lang="ru-RU" alt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Влез и этот.</a:t>
            </a:r>
          </a:p>
          <a:p>
            <a:pPr indent="0" algn="just" eaLnBrk="1" hangingPunct="1"/>
            <a:r>
              <a:rPr lang="ru-RU" alt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Уже их шестеро, </a:t>
            </a:r>
          </a:p>
          <a:p>
            <a:pPr indent="0" algn="just" eaLnBrk="1" hangingPunct="1"/>
            <a:r>
              <a:rPr lang="ru-RU" alt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так им тесно, </a:t>
            </a:r>
          </a:p>
          <a:p>
            <a:pPr indent="0" algn="just" eaLnBrk="1" hangingPunct="1"/>
            <a:r>
              <a:rPr lang="ru-RU" alt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не повернуться!</a:t>
            </a:r>
            <a:endParaRPr lang="ru-RU" altLang="ru-RU" sz="2800" b="1" dirty="0">
              <a:latin typeface="Calibri" panose="020F0502020204030204" pitchFamily="34" charset="0"/>
            </a:endParaRPr>
          </a:p>
        </p:txBody>
      </p:sp>
      <p:pic>
        <p:nvPicPr>
          <p:cNvPr id="16" name="Рисунок 1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829672" y="6099624"/>
            <a:ext cx="1214466" cy="550558"/>
          </a:xfrm>
          <a:prstGeom prst="rect">
            <a:avLst/>
          </a:prstGeom>
        </p:spPr>
      </p:pic>
      <p:pic>
        <p:nvPicPr>
          <p:cNvPr id="4098" name="Picture 2" descr="http://cdn3.imgbb.ru/user/39/398475/df48a9c1a6ac55823d67c98077fe306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1780" y="2618509"/>
            <a:ext cx="7120243" cy="3699945"/>
          </a:xfrm>
          <a:prstGeom prst="rect">
            <a:avLst/>
          </a:prstGeom>
          <a:noFill/>
          <a:scene3d>
            <a:camera prst="isometricOffAxis2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205" y="4468481"/>
            <a:ext cx="5441795" cy="914051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197983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www.kinomania.ru/images/frames/p_71666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97"/>
          <a:stretch/>
        </p:blipFill>
        <p:spPr bwMode="auto">
          <a:xfrm>
            <a:off x="0" y="-1"/>
            <a:ext cx="12249346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-995511"/>
            <a:ext cx="5320147" cy="345809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079990" y="955968"/>
            <a:ext cx="2573333" cy="110897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Bottom">
              <a:avLst/>
            </a:prstTxWarp>
            <a:spAutoFit/>
          </a:bodyPr>
          <a:lstStyle/>
          <a:p>
            <a:pPr algn="ctr"/>
            <a:r>
              <a:rPr lang="ru-RU" sz="54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Загадки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3077" name="Picture 5" descr="TwiH-RgTn90QHtdtga-X4P1dxuw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909" y="4608471"/>
            <a:ext cx="1357745" cy="1996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9" descr="http://img-cache.cdn.gaiaonline.com/143d9e53347d4b98c01e69e0a9a67022/http:/i1208.photobucket.com/albums/cc365/Estrellita0521/smurf_belgian_pavilion_mascot_expo2010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3" name="Picture 11" descr="5780cc74bab41155cf1ea81d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639" y="4380080"/>
            <a:ext cx="1430367" cy="231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4" name="Picture 12" descr="76784633_4491121_smyrfencii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714" y="4761169"/>
            <a:ext cx="3041841" cy="2027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Picture 13" descr="clumsy-smurf-icon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827338"/>
            <a:ext cx="1895557" cy="1895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Рисунок 17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6111" y="5915891"/>
            <a:ext cx="803903" cy="80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876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-27710" y="-41564"/>
            <a:ext cx="12205855" cy="6899564"/>
            <a:chOff x="0" y="-41564"/>
            <a:chExt cx="12205855" cy="6899564"/>
          </a:xfrm>
        </p:grpSpPr>
        <p:pic>
          <p:nvPicPr>
            <p:cNvPr id="7170" name="Picture 2" descr="http://i051.radikal.ru/1202/f6/1b5d010720cf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41564"/>
              <a:ext cx="9199418" cy="68995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http://i051.radikal.ru/1202/f6/1b5d010720cf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930" r="7339"/>
            <a:stretch/>
          </p:blipFill>
          <p:spPr bwMode="auto">
            <a:xfrm flipH="1">
              <a:off x="8243454" y="-41564"/>
              <a:ext cx="3962401" cy="68995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" name="Picture 2" descr="5UojGaT4xtSJbFbadSHydGjnweEq3NYWQU5UCAneR7LhlmndeohEbooKl7BiDcJzIP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727" y="332509"/>
            <a:ext cx="2729346" cy="2729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757054" y="948810"/>
            <a:ext cx="63176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/>
              <a:t>Зверька узнали мы с тобой</a:t>
            </a:r>
          </a:p>
          <a:p>
            <a:r>
              <a:rPr lang="ru-RU" sz="3600" i="1" dirty="0" smtClean="0"/>
              <a:t>По двум таким предметам:</a:t>
            </a:r>
          </a:p>
          <a:p>
            <a:r>
              <a:rPr lang="ru-RU" sz="3600" i="1" dirty="0" smtClean="0"/>
              <a:t>Он в шубе серенькой зимой,</a:t>
            </a:r>
          </a:p>
          <a:p>
            <a:r>
              <a:rPr lang="ru-RU" sz="3600" i="1" dirty="0" smtClean="0"/>
              <a:t>А в рыжей шубке - летом.</a:t>
            </a:r>
            <a:endParaRPr lang="ru-RU" sz="3600" i="1" dirty="0"/>
          </a:p>
        </p:txBody>
      </p:sp>
      <p:sp>
        <p:nvSpPr>
          <p:cNvPr id="13" name="TextBox 12"/>
          <p:cNvSpPr txBox="1"/>
          <p:nvPr/>
        </p:nvSpPr>
        <p:spPr>
          <a:xfrm>
            <a:off x="6811262" y="4180543"/>
            <a:ext cx="50812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/>
              <a:t>Белка. </a:t>
            </a:r>
            <a:r>
              <a:rPr lang="ru-RU" sz="2800" i="1" dirty="0" err="1" smtClean="0"/>
              <a:t>А.С.Пушкин</a:t>
            </a:r>
            <a:endParaRPr lang="ru-RU" sz="2800" i="1" dirty="0" smtClean="0"/>
          </a:p>
          <a:p>
            <a:r>
              <a:rPr lang="ru-RU" sz="2800" i="1" dirty="0" smtClean="0"/>
              <a:t>«Сказка о </a:t>
            </a:r>
            <a:r>
              <a:rPr lang="ru-RU" sz="2800" i="1" dirty="0"/>
              <a:t>ц</a:t>
            </a:r>
            <a:r>
              <a:rPr lang="ru-RU" sz="2800" i="1" dirty="0" smtClean="0"/>
              <a:t>аре </a:t>
            </a:r>
            <a:r>
              <a:rPr lang="ru-RU" sz="2800" i="1" dirty="0" err="1" smtClean="0"/>
              <a:t>Салтане</a:t>
            </a:r>
            <a:r>
              <a:rPr lang="ru-RU" sz="2800" i="1" dirty="0" smtClean="0"/>
              <a:t>…»</a:t>
            </a:r>
            <a:endParaRPr lang="ru-RU" sz="2800" i="1" dirty="0"/>
          </a:p>
        </p:txBody>
      </p:sp>
      <p:pic>
        <p:nvPicPr>
          <p:cNvPr id="14" name="Рисунок 13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829672" y="6099624"/>
            <a:ext cx="1214466" cy="5505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6" name="Picture 8" descr="http://uchebilka.ru/pars_docs/refs/42/41321/41321_html_749fff4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0355" y="3356422"/>
            <a:ext cx="4243897" cy="31829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163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-41564"/>
            <a:ext cx="12205855" cy="6899564"/>
            <a:chOff x="0" y="-41564"/>
            <a:chExt cx="12205855" cy="6899564"/>
          </a:xfrm>
        </p:grpSpPr>
        <p:pic>
          <p:nvPicPr>
            <p:cNvPr id="7170" name="Picture 2" descr="http://i051.radikal.ru/1202/f6/1b5d010720cf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41564"/>
              <a:ext cx="9199418" cy="68995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http://i051.radikal.ru/1202/f6/1b5d010720cf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930" r="7339"/>
            <a:stretch/>
          </p:blipFill>
          <p:spPr bwMode="auto">
            <a:xfrm flipH="1">
              <a:off x="8243454" y="-41564"/>
              <a:ext cx="3962401" cy="68995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Picture 2" descr="5UojGaT4xtSJbFbadSHydGjnweEq3NYWQU5UCAneR7LhlmndeohEbooKl7BiDcJzIP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727" y="332509"/>
            <a:ext cx="2729346" cy="2729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871236" y="6071914"/>
            <a:ext cx="1214466" cy="5505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757054" y="614986"/>
            <a:ext cx="63176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/>
              <a:t>Белый на белом писал,</a:t>
            </a:r>
          </a:p>
          <a:p>
            <a:r>
              <a:rPr lang="ru-RU" sz="3600" i="1" dirty="0" smtClean="0"/>
              <a:t>Где бегал.</a:t>
            </a:r>
          </a:p>
          <a:p>
            <a:r>
              <a:rPr lang="ru-RU" sz="3600" i="1" dirty="0" smtClean="0"/>
              <a:t>Рыжая прочтет – </a:t>
            </a:r>
          </a:p>
          <a:p>
            <a:r>
              <a:rPr lang="ru-RU" sz="3600" i="1" dirty="0" smtClean="0"/>
              <a:t>Белого найдет.</a:t>
            </a:r>
            <a:endParaRPr lang="ru-RU" sz="36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6811262" y="4180543"/>
            <a:ext cx="50812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/>
              <a:t>Заяц и лиса. </a:t>
            </a:r>
            <a:r>
              <a:rPr lang="ru-RU" sz="2800" i="1" dirty="0" err="1" smtClean="0"/>
              <a:t>Е.Чарушин</a:t>
            </a:r>
            <a:endParaRPr lang="ru-RU" sz="2800" i="1" dirty="0" smtClean="0"/>
          </a:p>
          <a:p>
            <a:r>
              <a:rPr lang="ru-RU" sz="2800" i="1" dirty="0" smtClean="0"/>
              <a:t>«Теремок»</a:t>
            </a:r>
            <a:endParaRPr lang="ru-RU" sz="2800" i="1" dirty="0"/>
          </a:p>
        </p:txBody>
      </p:sp>
      <p:pic>
        <p:nvPicPr>
          <p:cNvPr id="11266" name="Picture 2" descr="http://2.bp.blogspot.com/-Z47DsS4kZV8/UppqI3piNAI/AAAAAAAAM_s/XZTZdT7PZ6Y/s1600/%D1%87%D0%B0%D1%80%D1%83%D1%88%D0%B8%D0%BD+%D1%82%D0%B5%D1%80%D0%B5%D0%BC%D0%BE%D0%BA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4" t="2549" r="53591" b="8012"/>
          <a:stretch/>
        </p:blipFill>
        <p:spPr bwMode="auto">
          <a:xfrm>
            <a:off x="3040662" y="3061855"/>
            <a:ext cx="2939326" cy="3560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33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-41564"/>
            <a:ext cx="12205855" cy="6899564"/>
            <a:chOff x="0" y="-41564"/>
            <a:chExt cx="12205855" cy="6899564"/>
          </a:xfrm>
        </p:grpSpPr>
        <p:pic>
          <p:nvPicPr>
            <p:cNvPr id="7170" name="Picture 2" descr="http://i051.radikal.ru/1202/f6/1b5d010720cf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41564"/>
              <a:ext cx="9199418" cy="68995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http://i051.radikal.ru/1202/f6/1b5d010720cf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930" r="7339"/>
            <a:stretch/>
          </p:blipFill>
          <p:spPr bwMode="auto">
            <a:xfrm flipH="1">
              <a:off x="8243454" y="-41564"/>
              <a:ext cx="3962401" cy="68995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Picture 2" descr="5UojGaT4xtSJbFbadSHydGjnweEq3NYWQU5UCAneR7LhlmndeohEbooKl7BiDcJzIP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727" y="332509"/>
            <a:ext cx="2729346" cy="2729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829672" y="6099624"/>
            <a:ext cx="1214466" cy="5505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082636" y="556107"/>
            <a:ext cx="63176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/>
              <a:t>С хозяином дружит,</a:t>
            </a:r>
          </a:p>
          <a:p>
            <a:r>
              <a:rPr lang="ru-RU" sz="3600" i="1" dirty="0" smtClean="0"/>
              <a:t>Дом сторожит,</a:t>
            </a:r>
          </a:p>
          <a:p>
            <a:r>
              <a:rPr lang="ru-RU" sz="3600" i="1" dirty="0" smtClean="0"/>
              <a:t>Живет под крылечком,</a:t>
            </a:r>
          </a:p>
          <a:p>
            <a:r>
              <a:rPr lang="ru-RU" sz="3600" i="1" dirty="0" smtClean="0"/>
              <a:t>А хвост колечком.</a:t>
            </a:r>
            <a:endParaRPr lang="ru-RU" sz="36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6811262" y="4180543"/>
            <a:ext cx="53807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/>
              <a:t>Собака. Русская народная сказка.</a:t>
            </a:r>
          </a:p>
          <a:p>
            <a:r>
              <a:rPr lang="ru-RU" sz="2800" i="1" dirty="0" smtClean="0"/>
              <a:t>«Петух и собака»</a:t>
            </a:r>
            <a:endParaRPr lang="ru-RU" sz="2800" i="1" dirty="0"/>
          </a:p>
        </p:txBody>
      </p:sp>
      <p:pic>
        <p:nvPicPr>
          <p:cNvPr id="10242" name="Picture 2" descr="http://www.booqs.ru/products_pictures/91441_big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952" y="2864431"/>
            <a:ext cx="2878898" cy="37857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885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0" y="-47399"/>
            <a:ext cx="12205855" cy="6899564"/>
            <a:chOff x="0" y="-41564"/>
            <a:chExt cx="12205855" cy="6899564"/>
          </a:xfrm>
        </p:grpSpPr>
        <p:pic>
          <p:nvPicPr>
            <p:cNvPr id="7170" name="Picture 2" descr="http://i051.radikal.ru/1202/f6/1b5d010720cf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41564"/>
              <a:ext cx="9199418" cy="68995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http://i051.radikal.ru/1202/f6/1b5d010720cf.pn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930" r="7339"/>
            <a:stretch/>
          </p:blipFill>
          <p:spPr bwMode="auto">
            <a:xfrm flipH="1">
              <a:off x="8243454" y="-41564"/>
              <a:ext cx="3962401" cy="68995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218" name="Picture 2" descr="5UojGaT4xtSJbFbadSHydGjnweEq3NYWQU5UCAneR7LhlmndeohEbooKl7BiDcJzIP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727" y="332509"/>
            <a:ext cx="2729346" cy="2729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829672" y="6099624"/>
            <a:ext cx="1214466" cy="5505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757054" y="867807"/>
            <a:ext cx="63176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i="1" dirty="0" smtClean="0"/>
              <a:t>Съем червя, попью водицы,</a:t>
            </a:r>
          </a:p>
          <a:p>
            <a:r>
              <a:rPr lang="ru-RU" sz="3600" i="1" dirty="0" smtClean="0"/>
              <a:t>Хлебных крошек поищу,</a:t>
            </a:r>
          </a:p>
          <a:p>
            <a:r>
              <a:rPr lang="ru-RU" sz="3600" i="1" dirty="0" smtClean="0"/>
              <a:t>А потом снесу яичко,</a:t>
            </a:r>
          </a:p>
          <a:p>
            <a:r>
              <a:rPr lang="ru-RU" sz="3600" i="1" dirty="0" smtClean="0"/>
              <a:t>Ребятишек угощу.</a:t>
            </a:r>
            <a:endParaRPr lang="ru-RU" sz="36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6811262" y="4180543"/>
            <a:ext cx="53807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/>
              <a:t>Курица. Русская народная сказка.</a:t>
            </a:r>
          </a:p>
          <a:p>
            <a:r>
              <a:rPr lang="ru-RU" sz="2800" i="1" dirty="0" smtClean="0"/>
              <a:t>«Курочка Ряба».</a:t>
            </a:r>
            <a:endParaRPr lang="ru-RU" sz="2800" i="1" dirty="0"/>
          </a:p>
        </p:txBody>
      </p:sp>
      <p:pic>
        <p:nvPicPr>
          <p:cNvPr id="9220" name="Picture 4" descr="https://ds02.infourok.ru/uploads/ex/11cf/00031f0e-622bedd7/hello_html_m38a1d0e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054" y="3333108"/>
            <a:ext cx="3341919" cy="32905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657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://s018.radikal.ru/i513/1202/ab/ed14567510be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4" b="6647"/>
          <a:stretch/>
        </p:blipFill>
        <p:spPr bwMode="auto">
          <a:xfrm>
            <a:off x="0" y="-11413"/>
            <a:ext cx="12192000" cy="686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528" y="2624237"/>
            <a:ext cx="5486401" cy="423376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21262478">
            <a:off x="1078146" y="3272136"/>
            <a:ext cx="2859052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Потешки</a:t>
            </a:r>
            <a:endParaRPr lang="ru-RU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8203" name="Picture 11" descr="_0003_Rosetta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39600" y="1288472"/>
            <a:ext cx="2815915" cy="3905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5" name="Picture 13" descr="http://1.bp.blogspot.com/-PZgAfl9cx9k/VDK7qdscyRI/AAAAAAAABbI/ZVtAdM9zKk4/s1600/fhndr%20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667" y="461775"/>
            <a:ext cx="2299396" cy="168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7" name="Picture 15" descr="http://www.playcast.ru/uploads/2015/01/23/11751480.png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9141" y="-92194"/>
            <a:ext cx="2488121" cy="347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9" name="Picture 17" descr="http://img1.wikia.nocookie.net/__cb20130521214215/disney/images/archive/2/2c/20130728234258!Tinker_Bell_Render.pn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894" y="3164764"/>
            <a:ext cx="1748631" cy="3668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6111" y="5915891"/>
            <a:ext cx="803903" cy="80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934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 descr="http://www.papelpintadoweb.com/wp-content/uploads/2013/03/papel-pintado-infantil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0"/>
          <a:stretch/>
        </p:blipFill>
        <p:spPr bwMode="auto">
          <a:xfrm>
            <a:off x="0" y="3880"/>
            <a:ext cx="12192000" cy="691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867" y="235527"/>
            <a:ext cx="5177133" cy="1330037"/>
          </a:xfrm>
          <a:prstGeom prst="rect">
            <a:avLst/>
          </a:prstGeom>
        </p:spPr>
      </p:pic>
      <p:pic>
        <p:nvPicPr>
          <p:cNvPr id="12298" name="Picture 10" descr="http://www.2099.ru/wp-content/uploads/2012/07/1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730">
            <a:off x="6090878" y="2182657"/>
            <a:ext cx="5764596" cy="4323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0" name="Picture 12" descr="http://womanwiki.ru/s/images/3/33/Potesha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1641">
            <a:off x="269343" y="488515"/>
            <a:ext cx="5451984" cy="4088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www.xxlbook.ru/imgh151569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71026">
            <a:off x="4617687" y="2010327"/>
            <a:ext cx="7227499" cy="44358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manionline.ru/nwuxecsh/24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6429">
            <a:off x="436714" y="354187"/>
            <a:ext cx="4544599" cy="61313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718311" y="6198952"/>
            <a:ext cx="1214466" cy="55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122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 descr="http://www.papelpintadoweb.com/wp-content/uploads/2013/03/papel-pintado-infantil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0"/>
          <a:stretch/>
        </p:blipFill>
        <p:spPr bwMode="auto">
          <a:xfrm>
            <a:off x="0" y="3880"/>
            <a:ext cx="12192000" cy="691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8063" y="47059"/>
            <a:ext cx="6563937" cy="1426276"/>
          </a:xfrm>
          <a:prstGeom prst="rect">
            <a:avLst/>
          </a:prstGeom>
        </p:spPr>
      </p:pic>
      <p:pic>
        <p:nvPicPr>
          <p:cNvPr id="1026" name="Picture 2" descr="http://brutalwatches.ru/nzatvexi/126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018" y="2834176"/>
            <a:ext cx="7234431" cy="36049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cmp3online.ru/qesunpqot/905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9416">
            <a:off x="681905" y="1950625"/>
            <a:ext cx="6209218" cy="45016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1934695" y="1739097"/>
            <a:ext cx="7660777" cy="3826617"/>
            <a:chOff x="89192" y="-3776575"/>
            <a:chExt cx="7660777" cy="3826617"/>
          </a:xfrm>
        </p:grpSpPr>
        <p:pic>
          <p:nvPicPr>
            <p:cNvPr id="8" name="Picture 2" descr="http://img-fotki.yandex.ru/get/6623/16969765.a3/0_6ac7b_84a3952d_XL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231397">
              <a:off x="2006272" y="-5693655"/>
              <a:ext cx="3826617" cy="766077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3"/>
            <p:cNvSpPr>
              <a:spLocks noChangeArrowheads="1"/>
            </p:cNvSpPr>
            <p:nvPr/>
          </p:nvSpPr>
          <p:spPr bwMode="auto">
            <a:xfrm>
              <a:off x="1463040" y="-2986652"/>
              <a:ext cx="5183525" cy="2246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indent="5429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indent="0" eaLnBrk="1" hangingPunct="1"/>
              <a:r>
                <a:rPr lang="ru-RU" altLang="ru-RU" sz="2800" b="1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Закончите предложения</a:t>
              </a:r>
              <a:r>
                <a:rPr lang="ru-RU" altLang="ru-RU" sz="28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altLang="ru-RU" sz="2800" b="1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так, чтобы получилась небылица.</a:t>
              </a:r>
            </a:p>
            <a:p>
              <a:pPr marL="457200" indent="-457200" algn="just" eaLnBrk="1" hangingPunct="1">
                <a:buFont typeface="Arial" panose="020B0604020202020204" pitchFamily="34" charset="0"/>
                <a:buChar char="•"/>
              </a:pPr>
              <a:r>
                <a:rPr lang="ru-RU" altLang="ru-RU" sz="2800" b="1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 небу плывут …….</a:t>
              </a:r>
            </a:p>
            <a:p>
              <a:pPr marL="457200" indent="-457200" algn="just" eaLnBrk="1" hangingPunct="1">
                <a:buFont typeface="Arial" panose="020B0604020202020204" pitchFamily="34" charset="0"/>
                <a:buChar char="•"/>
              </a:pPr>
              <a:r>
                <a:rPr lang="ru-RU" altLang="ru-RU" sz="2800" b="1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 лесу скачут ………</a:t>
              </a:r>
            </a:p>
            <a:p>
              <a:pPr marL="457200" indent="-457200" algn="just" eaLnBrk="1" hangingPunct="1">
                <a:buFont typeface="Arial" panose="020B0604020202020204" pitchFamily="34" charset="0"/>
                <a:buChar char="•"/>
              </a:pPr>
              <a:r>
                <a:rPr lang="ru-RU" altLang="ru-RU" sz="2800" b="1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 траве бегут ………</a:t>
              </a:r>
              <a:endParaRPr lang="ru-RU" altLang="ru-RU" sz="2800" b="1" dirty="0">
                <a:latin typeface="Calibri" panose="020F0502020204030204" pitchFamily="34" charset="0"/>
              </a:endParaRPr>
            </a:p>
          </p:txBody>
        </p:sp>
      </p:grpSp>
      <p:pic>
        <p:nvPicPr>
          <p:cNvPr id="10" name="Рисунок 9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634577" y="6246029"/>
            <a:ext cx="1214466" cy="55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8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 descr="http://www.papelpintadoweb.com/wp-content/uploads/2013/03/papel-pintado-infantil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0"/>
          <a:stretch/>
        </p:blipFill>
        <p:spPr bwMode="auto">
          <a:xfrm>
            <a:off x="0" y="3880"/>
            <a:ext cx="12192000" cy="691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405" y="311467"/>
            <a:ext cx="5090285" cy="1425893"/>
          </a:xfrm>
          <a:prstGeom prst="rect">
            <a:avLst/>
          </a:prstGeom>
        </p:spPr>
      </p:pic>
      <p:pic>
        <p:nvPicPr>
          <p:cNvPr id="2052" name="Picture 4" descr="http://teenmp3.ru/uploads/images/r/u/s/russkie_narodnie_pesni_dlja_detej_ah_vi_seni_moi_sen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488">
            <a:off x="480996" y="327202"/>
            <a:ext cx="4883169" cy="6235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best-pesnya.ru/uploads/images/k/o/n/kontsertnij_hor_russkaja_narodnaja_pesnja_kak_u_nashih_u_voro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2497">
            <a:off x="4775806" y="1916789"/>
            <a:ext cx="7071895" cy="45967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2882706" y="1737358"/>
            <a:ext cx="7660777" cy="3826617"/>
            <a:chOff x="2389855" y="2069242"/>
            <a:chExt cx="7660777" cy="3826617"/>
          </a:xfrm>
        </p:grpSpPr>
        <p:pic>
          <p:nvPicPr>
            <p:cNvPr id="15" name="Picture 2" descr="http://img-fotki.yandex.ru/get/6623/16969765.a3/0_6ac7b_84a3952d_XL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231397">
              <a:off x="4306935" y="152162"/>
              <a:ext cx="3826617" cy="766077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 3"/>
            <p:cNvSpPr>
              <a:spLocks noChangeArrowheads="1"/>
            </p:cNvSpPr>
            <p:nvPr/>
          </p:nvSpPr>
          <p:spPr bwMode="auto">
            <a:xfrm>
              <a:off x="3899313" y="2643722"/>
              <a:ext cx="5047915" cy="2677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indent="5429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indent="0" algn="ctr" eaLnBrk="1" hangingPunct="1"/>
              <a:r>
                <a:rPr lang="ru-RU" altLang="ru-RU" sz="2800" b="1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Собери песенку из данных строчек.</a:t>
              </a:r>
              <a:endParaRPr lang="ru-RU" alt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457200" indent="-457200" algn="just" eaLnBrk="1" hangingPunct="1">
                <a:buFont typeface="Arial" panose="020B0604020202020204" pitchFamily="34" charset="0"/>
                <a:buChar char="•"/>
              </a:pPr>
              <a:r>
                <a:rPr lang="ru-RU" altLang="ru-RU" sz="2800" b="1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Белый снег сошел.</a:t>
              </a:r>
            </a:p>
            <a:p>
              <a:pPr marL="457200" indent="-457200" algn="just" eaLnBrk="1" hangingPunct="1">
                <a:buFont typeface="Arial" panose="020B0604020202020204" pitchFamily="34" charset="0"/>
                <a:buChar char="•"/>
              </a:pPr>
              <a:r>
                <a:rPr lang="ru-RU" altLang="ru-RU" sz="2800" b="1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Идет матушка – Весна,</a:t>
              </a:r>
            </a:p>
            <a:p>
              <a:pPr marL="457200" indent="-457200" algn="just" eaLnBrk="1" hangingPunct="1">
                <a:buFont typeface="Arial" panose="020B0604020202020204" pitchFamily="34" charset="0"/>
                <a:buChar char="•"/>
              </a:pPr>
              <a:r>
                <a:rPr lang="ru-RU" altLang="ru-RU" sz="2800" b="1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Первым март пришел –</a:t>
              </a:r>
            </a:p>
            <a:p>
              <a:pPr marL="457200" indent="-457200" algn="just" eaLnBrk="1" hangingPunct="1">
                <a:buFont typeface="Arial" panose="020B0604020202020204" pitchFamily="34" charset="0"/>
                <a:buChar char="•"/>
              </a:pPr>
              <a:r>
                <a:rPr lang="ru-RU" altLang="ru-RU" sz="2800" b="1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Отворяй - ка ворота.</a:t>
              </a:r>
              <a:endParaRPr lang="ru-RU" altLang="ru-RU" sz="2800" b="1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2882705" y="1737358"/>
            <a:ext cx="7660777" cy="3826617"/>
            <a:chOff x="-2891593" y="-4340104"/>
            <a:chExt cx="7660777" cy="3826617"/>
          </a:xfrm>
        </p:grpSpPr>
        <p:pic>
          <p:nvPicPr>
            <p:cNvPr id="17" name="Picture 2" descr="http://img-fotki.yandex.ru/get/6623/16969765.a3/0_6ac7b_84a3952d_XL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231397">
              <a:off x="-974513" y="-6257184"/>
              <a:ext cx="3826617" cy="766077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Rectangle 3"/>
            <p:cNvSpPr>
              <a:spLocks noChangeArrowheads="1"/>
            </p:cNvSpPr>
            <p:nvPr/>
          </p:nvSpPr>
          <p:spPr bwMode="auto">
            <a:xfrm>
              <a:off x="-943503" y="-3505867"/>
              <a:ext cx="4271919" cy="2246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indent="5429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indent="0" algn="ctr" eaLnBrk="1" hangingPunct="1"/>
              <a:r>
                <a:rPr lang="ru-RU" altLang="ru-RU" sz="2800" b="1" dirty="0" smtClean="0">
                  <a:solidFill>
                    <a:srgbClr val="00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Споем песенку</a:t>
              </a:r>
              <a:endParaRPr lang="ru-RU" altLang="ru-RU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indent="0" algn="just" eaLnBrk="1" hangingPunct="1"/>
              <a:r>
                <a:rPr lang="ru-RU" altLang="ru-RU" sz="2800" b="1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Идет матушка – Весна,</a:t>
              </a:r>
            </a:p>
            <a:p>
              <a:pPr indent="0" algn="just" eaLnBrk="1" hangingPunct="1"/>
              <a:r>
                <a:rPr lang="ru-RU" altLang="ru-RU" sz="28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Отворяй - ка ворота.</a:t>
              </a:r>
              <a:endParaRPr lang="ru-RU" altLang="ru-RU" sz="2800" b="1" dirty="0">
                <a:latin typeface="Calibri" panose="020F0502020204030204" pitchFamily="34" charset="0"/>
              </a:endParaRPr>
            </a:p>
            <a:p>
              <a:pPr indent="0" algn="just" eaLnBrk="1" hangingPunct="1"/>
              <a:r>
                <a:rPr lang="ru-RU" altLang="ru-RU" sz="2800" b="1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Первым март пришел –</a:t>
              </a:r>
              <a:endParaRPr lang="ru-RU" alt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indent="0" algn="just" eaLnBrk="1" hangingPunct="1"/>
              <a:r>
                <a:rPr lang="ru-RU" altLang="ru-RU" sz="28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Белый снег </a:t>
              </a:r>
              <a:r>
                <a:rPr lang="ru-RU" altLang="ru-RU" sz="2800" b="1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сошел.</a:t>
              </a:r>
              <a:endParaRPr lang="ru-RU" alt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2" name="Рисунок 11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747143" y="6208000"/>
            <a:ext cx="1214466" cy="55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19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6" name="Picture 8" descr="http://www.papelpintadoweb.com/wp-content/uploads/2013/03/papel-pintado-infantil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0"/>
          <a:stretch/>
        </p:blipFill>
        <p:spPr bwMode="auto">
          <a:xfrm>
            <a:off x="0" y="0"/>
            <a:ext cx="12192000" cy="691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284" y="-106715"/>
            <a:ext cx="8979570" cy="1353485"/>
          </a:xfrm>
          <a:prstGeom prst="rect">
            <a:avLst/>
          </a:prstGeom>
        </p:spPr>
      </p:pic>
      <p:pic>
        <p:nvPicPr>
          <p:cNvPr id="1026" name="Picture 2" descr="http://img1.labirint.ru/books/285957/scrn_big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4543" y="1620445"/>
            <a:ext cx="7620000" cy="48863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yuliaanisimova.ru/suwegyox/453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3047">
            <a:off x="1473958" y="1207007"/>
            <a:ext cx="5912500" cy="4434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mg.labirint.ru/images/comments_pic/1135/03labeejq131499590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05877">
            <a:off x="4264543" y="1609491"/>
            <a:ext cx="7620000" cy="4848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758436" y="6214214"/>
            <a:ext cx="1214466" cy="55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94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4262" cy="68580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35151" y="737389"/>
            <a:ext cx="10905276" cy="5419665"/>
          </a:xfrm>
          <a:prstGeom prst="rect">
            <a:avLst/>
          </a:prstGeom>
          <a:blipFill dpi="0" rotWithShape="1">
            <a:blip r:embed="rId5">
              <a:alphaModFix amt="36000"/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932429" y="990600"/>
            <a:ext cx="678307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ФИЗМИНУТКА</a:t>
            </a:r>
            <a:endParaRPr lang="ru-RU" sz="8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4952" y="2679128"/>
            <a:ext cx="3124200" cy="36195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17" y="1747240"/>
            <a:ext cx="5467160" cy="4520682"/>
          </a:xfrm>
          <a:prstGeom prst="rect">
            <a:avLst/>
          </a:prstGeom>
        </p:spPr>
      </p:pic>
      <p:pic>
        <p:nvPicPr>
          <p:cNvPr id="16" name="Рисунок 15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7065" y="5311612"/>
            <a:ext cx="803903" cy="803903"/>
          </a:xfrm>
          <a:prstGeom prst="rect">
            <a:avLst/>
          </a:prstGeom>
        </p:spPr>
      </p:pic>
      <p:pic>
        <p:nvPicPr>
          <p:cNvPr id="13" name="Fiksiki_-_Pomogator_fizminutka_dlya_detey_muzofon.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592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16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4262" cy="6858000"/>
          </a:xfrm>
          <a:prstGeom prst="rect">
            <a:avLst/>
          </a:prstGeom>
        </p:spPr>
      </p:pic>
      <p:pic>
        <p:nvPicPr>
          <p:cNvPr id="12290" name="Picture 2" descr="http://shubina-tv.ru/wp-content/uploads/2016/02/tales1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53" y="742328"/>
            <a:ext cx="10858500" cy="5373343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1296702" y="551112"/>
            <a:ext cx="9474899" cy="2996512"/>
            <a:chOff x="-2891593" y="-4340104"/>
            <a:chExt cx="7660777" cy="3826617"/>
          </a:xfrm>
        </p:grpSpPr>
        <p:pic>
          <p:nvPicPr>
            <p:cNvPr id="9" name="Picture 2" descr="http://img-fotki.yandex.ru/get/6623/16969765.a3/0_6ac7b_84a3952d_XL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231397">
              <a:off x="-974513" y="-6257184"/>
              <a:ext cx="3826617" cy="766077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Rectangle 3"/>
            <p:cNvSpPr>
              <a:spLocks noChangeArrowheads="1"/>
            </p:cNvSpPr>
            <p:nvPr/>
          </p:nvSpPr>
          <p:spPr bwMode="auto">
            <a:xfrm>
              <a:off x="-1558924" y="-3389535"/>
              <a:ext cx="4949708" cy="1815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indent="54292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indent="0" algn="ctr" eaLnBrk="1" hangingPunct="1"/>
              <a:r>
                <a:rPr lang="ru-RU" altLang="ru-RU" sz="2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РЕФЛЕКСИЯ</a:t>
              </a:r>
            </a:p>
            <a:p>
              <a:pPr indent="0" algn="ctr" eaLnBrk="1" hangingPunct="1"/>
              <a:r>
                <a:rPr lang="ru-RU" altLang="ru-RU" sz="2800" b="1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Нарисуйте в тетради смайлик, который отражает ваше отношение к материалу урока.</a:t>
              </a:r>
              <a:endParaRPr lang="ru-RU" alt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2907169" y="3459767"/>
            <a:ext cx="6253966" cy="2545553"/>
            <a:chOff x="2828042" y="3431094"/>
            <a:chExt cx="6253966" cy="2545553"/>
          </a:xfrm>
        </p:grpSpPr>
        <p:pic>
          <p:nvPicPr>
            <p:cNvPr id="2050" name="Picture 2" descr="http://images.myshared.ru/4/107591/slide_25.jp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49" t="39593" b="15547"/>
            <a:stretch/>
          </p:blipFill>
          <p:spPr bwMode="auto">
            <a:xfrm>
              <a:off x="2828042" y="3431094"/>
              <a:ext cx="6253966" cy="248865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3435495" y="5391872"/>
              <a:ext cx="53432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200" b="1" i="1" dirty="0" smtClean="0">
                  <a:solidFill>
                    <a:srgbClr val="002060"/>
                  </a:solidFill>
                </a:rPr>
                <a:t>Покажи учителю и другу.</a:t>
              </a:r>
              <a:endParaRPr lang="ru-RU" sz="3200" b="1" i="1" dirty="0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482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4262" cy="6858000"/>
          </a:xfrm>
          <a:prstGeom prst="rect">
            <a:avLst/>
          </a:prstGeom>
        </p:spPr>
      </p:pic>
      <p:pic>
        <p:nvPicPr>
          <p:cNvPr id="12290" name="Picture 2" descr="http://shubina-tv.ru/wp-content/uploads/2016/02/tales1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53" y="742328"/>
            <a:ext cx="10858500" cy="5373343"/>
          </a:xfrm>
          <a:prstGeom prst="rect">
            <a:avLst/>
          </a:prstGeom>
          <a:blipFill dpi="0" rotWithShape="1">
            <a:blip r:embed="rId4">
              <a:alphaModFix amt="46000"/>
            </a:blip>
            <a:srcRect/>
            <a:tile tx="0" ty="0" sx="100000" sy="100000" flip="none" algn="tl"/>
          </a:blipFill>
          <a:effectLst>
            <a:softEdge rad="127000"/>
          </a:effectLst>
          <a:extLst/>
        </p:spPr>
      </p:pic>
      <p:sp>
        <p:nvSpPr>
          <p:cNvPr id="4" name="Прямоугольник 3"/>
          <p:cNvSpPr/>
          <p:nvPr/>
        </p:nvSpPr>
        <p:spPr>
          <a:xfrm>
            <a:off x="2901007" y="925592"/>
            <a:ext cx="68659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Спасибо за внимание.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91059" y="2658857"/>
            <a:ext cx="788587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7030A0"/>
                </a:solidFill>
                <a:effectLst/>
              </a:rPr>
              <a:t>До новых встреч.</a:t>
            </a:r>
            <a:endParaRPr lang="ru-RU" sz="8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7030A0"/>
              </a:solidFill>
              <a:effectLst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95" y="866834"/>
            <a:ext cx="1384406" cy="134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619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962</TotalTime>
  <Words>331</Words>
  <Application>Microsoft Office PowerPoint</Application>
  <PresentationFormat>Широкоэкранный</PresentationFormat>
  <Paragraphs>79</Paragraphs>
  <Slides>20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Windows User</cp:lastModifiedBy>
  <cp:revision>65</cp:revision>
  <dcterms:created xsi:type="dcterms:W3CDTF">2017-01-18T16:30:29Z</dcterms:created>
  <dcterms:modified xsi:type="dcterms:W3CDTF">2017-01-19T18:24:30Z</dcterms:modified>
</cp:coreProperties>
</file>