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71" r:id="rId11"/>
    <p:sldId id="270" r:id="rId12"/>
    <p:sldId id="265" r:id="rId13"/>
    <p:sldId id="272" r:id="rId14"/>
    <p:sldId id="266" r:id="rId15"/>
    <p:sldId id="273" r:id="rId16"/>
    <p:sldId id="267" r:id="rId17"/>
    <p:sldId id="269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90" d="100"/>
          <a:sy n="90" d="100"/>
        </p:scale>
        <p:origin x="-1404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split orient="vert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split orient="vert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split orient="vert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split orient="vert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split orient="vert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split orient="vert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split orient="vert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split orient="vert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split orient="vert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split orient="vert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split orient="vert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25.02.2017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>
    <p:split orient="vert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"/>
            <a:ext cx="7772400" cy="2564904"/>
          </a:xfrm>
        </p:spPr>
        <p:txBody>
          <a:bodyPr>
            <a:noAutofit/>
          </a:bodyPr>
          <a:lstStyle/>
          <a:p>
            <a:r>
              <a:rPr lang="ru-RU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Роль речевого окружения и речевого общения в развитии речи ребенка </a:t>
            </a:r>
            <a:r>
              <a:rPr lang="ru-RU" sz="4000" dirty="0" smtClean="0"/>
              <a:t> </a:t>
            </a:r>
            <a:endParaRPr lang="ru-RU" sz="40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55576" y="404664"/>
            <a:ext cx="7848872" cy="648072"/>
          </a:xfrm>
        </p:spPr>
        <p:txBody>
          <a:bodyPr>
            <a:normAutofit/>
          </a:bodyPr>
          <a:lstStyle/>
          <a:p>
            <a:endParaRPr lang="ru-RU" sz="1600" b="1" dirty="0">
              <a:solidFill>
                <a:srgbClr val="002060"/>
              </a:solidFill>
            </a:endParaRPr>
          </a:p>
        </p:txBody>
      </p:sp>
      <p:sp>
        <p:nvSpPr>
          <p:cNvPr id="5" name="Подзаголовок 2"/>
          <p:cNvSpPr txBox="1">
            <a:spLocks/>
          </p:cNvSpPr>
          <p:nvPr/>
        </p:nvSpPr>
        <p:spPr>
          <a:xfrm>
            <a:off x="971600" y="2708920"/>
            <a:ext cx="7848872" cy="6480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sz="1800" b="1" dirty="0">
              <a:solidFill>
                <a:srgbClr val="002060"/>
              </a:solidFill>
            </a:endParaRPr>
          </a:p>
        </p:txBody>
      </p:sp>
      <p:sp>
        <p:nvSpPr>
          <p:cNvPr id="8" name="Подзаголовок 2"/>
          <p:cNvSpPr txBox="1">
            <a:spLocks/>
          </p:cNvSpPr>
          <p:nvPr/>
        </p:nvSpPr>
        <p:spPr>
          <a:xfrm>
            <a:off x="907976" y="2099297"/>
            <a:ext cx="7848872" cy="6480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sz="1800" b="1" dirty="0">
              <a:solidFill>
                <a:srgbClr val="002060"/>
              </a:solidFill>
            </a:endParaRPr>
          </a:p>
        </p:txBody>
      </p:sp>
      <p:pic>
        <p:nvPicPr>
          <p:cNvPr id="13314" name="Picture 2" descr="https://im0-tub-ru.yandex.net/i?id=3c889b2eeaa5a62519cb07774fc768c9-l&amp;n=13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331640" y="2204864"/>
            <a:ext cx="5834595" cy="465313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17014405"/>
      </p:ext>
    </p:extLst>
  </p:cSld>
  <p:clrMapOvr>
    <a:masterClrMapping/>
  </p:clrMapOvr>
  <p:transition spd="med">
    <p:split orient="vert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5536" y="3501008"/>
            <a:ext cx="8208912" cy="3168352"/>
          </a:xfrm>
        </p:spPr>
        <p:txBody>
          <a:bodyPr>
            <a:normAutofit fontScale="85000" lnSpcReduction="20000"/>
          </a:bodyPr>
          <a:lstStyle/>
          <a:p>
            <a:pPr algn="just"/>
            <a:r>
              <a:rPr lang="ru-RU" sz="2800" dirty="0" smtClean="0">
                <a:solidFill>
                  <a:srgbClr val="002060"/>
                </a:solidFill>
              </a:rPr>
              <a:t>	</a:t>
            </a:r>
            <a:r>
              <a:rPr lang="ru-RU" sz="2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Речь </a:t>
            </a:r>
            <a:r>
              <a:rPr lang="ru-RU" sz="28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– это средство человеческого общения, причем главное и основное. Благодаря слову человек общается с другими поколениями, передавая, накапливая, сохраняя опыт человечества. Информацию, которую нельзя передать с помощью органов чувств – понятия, определения, эмоции, обычаи, нравы, - можно передать только с помощью речи. Но речь, не только средство общения, - это главный инструмент мышления.</a:t>
            </a:r>
          </a:p>
          <a:p>
            <a:pPr algn="just"/>
            <a:endParaRPr lang="ru-RU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2298" name="Picture 10" descr="https://im0-tub-ru.yandex.net/i?id=fc7ca1344cf462969a3712c3112280a0-l&amp;n=13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331640" y="0"/>
            <a:ext cx="6048672" cy="349322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00554777"/>
      </p:ext>
    </p:extLst>
  </p:cSld>
  <p:clrMapOvr>
    <a:masterClrMapping/>
  </p:clrMapOvr>
  <p:transition spd="med">
    <p:split orient="vert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11560" y="4221088"/>
            <a:ext cx="8136904" cy="2448272"/>
          </a:xfrm>
        </p:spPr>
        <p:txBody>
          <a:bodyPr>
            <a:normAutofit fontScale="62500" lnSpcReduction="20000"/>
          </a:bodyPr>
          <a:lstStyle/>
          <a:p>
            <a:pPr algn="l"/>
            <a:r>
              <a:rPr lang="ru-RU" sz="5900" dirty="0" smtClean="0">
                <a:solidFill>
                  <a:srgbClr val="002060"/>
                </a:solidFill>
              </a:rPr>
              <a:t>	</a:t>
            </a:r>
            <a:endParaRPr lang="ru-RU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ru-RU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ru-RU" sz="3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Психологи </a:t>
            </a:r>
            <a:r>
              <a:rPr lang="ru-RU" sz="38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утверждают: какова речь, таково и мышление. Это подтверждается исследованиями: во время интенсивной умственной работы повышается напряжение голосовых связок. Нет слова без значения. Какое-либо слово мы не взяли, оно о чем-то говорит. </a:t>
            </a:r>
            <a:endParaRPr lang="ru-RU" sz="3800" b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endParaRPr lang="ru-RU" dirty="0"/>
          </a:p>
        </p:txBody>
      </p:sp>
      <p:pic>
        <p:nvPicPr>
          <p:cNvPr id="11266" name="Picture 2" descr="http://st.hits-kids.ru/11/2027/277/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404664"/>
            <a:ext cx="7008566" cy="440838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="" xmlns:p14="http://schemas.microsoft.com/office/powerpoint/2010/main" val="1012891120"/>
      </p:ext>
    </p:extLst>
  </p:cSld>
  <p:clrMapOvr>
    <a:masterClrMapping/>
  </p:clrMapOvr>
  <p:transition spd="med">
    <p:split orient="vert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5536" y="4365104"/>
            <a:ext cx="8496944" cy="2376264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ru-RU" sz="26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    Слово – отражение единства речи и мышления. И основной элемент фундамента успешного обучения в школе. </a:t>
            </a:r>
          </a:p>
          <a:p>
            <a:pPr algn="just"/>
            <a:r>
              <a:rPr lang="ru-RU" sz="26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Речь </a:t>
            </a:r>
            <a:r>
              <a:rPr lang="ru-RU" sz="26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– процесс многосторонний. Он включает в себя звуковую функцию. Это умение воспринимать и воспроизводить правильно звуки, умение чувствовать ритм, интонацию. </a:t>
            </a:r>
          </a:p>
          <a:p>
            <a:pPr algn="just"/>
            <a:endParaRPr lang="ru-RU" dirty="0"/>
          </a:p>
        </p:txBody>
      </p:sp>
      <p:pic>
        <p:nvPicPr>
          <p:cNvPr id="10244" name="Picture 4" descr="https://nwk.su/assets/images/16052036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3" y="260648"/>
            <a:ext cx="7680853" cy="40324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="" xmlns:p14="http://schemas.microsoft.com/office/powerpoint/2010/main" val="2859815941"/>
      </p:ext>
    </p:extLst>
  </p:cSld>
  <p:clrMapOvr>
    <a:masterClrMapping/>
  </p:clrMapOvr>
  <p:transition spd="med">
    <p:split orient="vert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03648" y="2636912"/>
            <a:ext cx="6653250" cy="2353816"/>
          </a:xfrm>
        </p:spPr>
        <p:txBody>
          <a:bodyPr>
            <a:normAutofit/>
          </a:bodyPr>
          <a:lstStyle/>
          <a:p>
            <a:pPr algn="l"/>
            <a:r>
              <a:rPr lang="ru-RU" sz="3000" dirty="0" smtClean="0">
                <a:solidFill>
                  <a:srgbClr val="002060"/>
                </a:solidFill>
              </a:rPr>
              <a:t>	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95536" y="3645024"/>
            <a:ext cx="8208912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dirty="0" smtClean="0">
                <a:solidFill>
                  <a:srgbClr val="002060"/>
                </a:solidFill>
              </a:rPr>
              <a:t>	</a:t>
            </a:r>
            <a:r>
              <a:rPr lang="ru-RU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Следующий </a:t>
            </a:r>
            <a:r>
              <a:rPr lang="ru-RU" sz="24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компонент – это лексика, т.е. словарный запас, которым будет пользоваться ребёнок. Он может быть активным, если включает слова, используемые ребенком в своей речи, и пассивным – слова, которые ребенок знает и понимает, но не использует в речи. Усваивая слова, ребенок узнает их лексическое значение, учится обобщать.</a:t>
            </a:r>
          </a:p>
        </p:txBody>
      </p:sp>
      <p:pic>
        <p:nvPicPr>
          <p:cNvPr id="9218" name="Picture 2" descr="https://im0-tub-ru.yandex.net/i?id=77a76d10bda835b3cfc3fa9f1a641f83&amp;n=33&amp;h=215&amp;w=32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7704" y="260649"/>
            <a:ext cx="5052949" cy="33843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="" xmlns:p14="http://schemas.microsoft.com/office/powerpoint/2010/main" val="476356338"/>
      </p:ext>
    </p:extLst>
  </p:cSld>
  <p:clrMapOvr>
    <a:masterClrMapping/>
  </p:clrMapOvr>
  <p:transition spd="med">
    <p:split orient="vert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03648" y="2636912"/>
            <a:ext cx="6653250" cy="2353816"/>
          </a:xfrm>
        </p:spPr>
        <p:txBody>
          <a:bodyPr>
            <a:normAutofit/>
          </a:bodyPr>
          <a:lstStyle/>
          <a:p>
            <a:pPr algn="l"/>
            <a:r>
              <a:rPr lang="ru-RU" sz="3000" dirty="0" smtClean="0">
                <a:solidFill>
                  <a:srgbClr val="002060"/>
                </a:solidFill>
              </a:rPr>
              <a:t>	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67544" y="4365104"/>
            <a:ext cx="8136904" cy="2369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dirty="0" smtClean="0">
                <a:solidFill>
                  <a:srgbClr val="002060"/>
                </a:solidFill>
              </a:rPr>
              <a:t>	</a:t>
            </a:r>
            <a:r>
              <a:rPr lang="ru-RU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В </a:t>
            </a:r>
            <a:r>
              <a:rPr lang="ru-RU" sz="24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структуру речи входит и грамматика. Этот компонент речи очень важен, так как дает понимание словосочетаний, предложений. Например: “ребенок сидит”, “сидел”, “ребенка посадили” – смысл разный, хотя используются два слова - “ребенок”, “сидеть”. </a:t>
            </a:r>
          </a:p>
        </p:txBody>
      </p:sp>
      <p:pic>
        <p:nvPicPr>
          <p:cNvPr id="8194" name="Picture 2" descr="http://www.informatiiprofesionale.ro/uploads/users/petshop/post_content/11226582804222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79712" y="260648"/>
            <a:ext cx="4896544" cy="414441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="" xmlns:p14="http://schemas.microsoft.com/office/powerpoint/2010/main" val="1445506193"/>
      </p:ext>
    </p:extLst>
  </p:cSld>
  <p:clrMapOvr>
    <a:masterClrMapping/>
  </p:clrMapOvr>
  <p:transition spd="med">
    <p:split orient="vert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03648" y="2636912"/>
            <a:ext cx="6653250" cy="2353816"/>
          </a:xfrm>
        </p:spPr>
        <p:txBody>
          <a:bodyPr>
            <a:normAutofit/>
          </a:bodyPr>
          <a:lstStyle/>
          <a:p>
            <a:pPr algn="l"/>
            <a:r>
              <a:rPr lang="ru-RU" sz="3000" dirty="0" smtClean="0">
                <a:solidFill>
                  <a:srgbClr val="002060"/>
                </a:solidFill>
              </a:rPr>
              <a:t>	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683568" y="5445224"/>
            <a:ext cx="7704856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dirty="0" smtClean="0">
                <a:solidFill>
                  <a:srgbClr val="002060"/>
                </a:solidFill>
              </a:rPr>
              <a:t>	</a:t>
            </a:r>
            <a:r>
              <a:rPr lang="ru-RU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Дошкольник </a:t>
            </a:r>
            <a:r>
              <a:rPr lang="ru-RU" sz="24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усваивает диалогическую и монологическую речь, </a:t>
            </a:r>
            <a:r>
              <a:rPr lang="ru-RU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знакомится </a:t>
            </a:r>
            <a:r>
              <a:rPr lang="ru-RU" sz="24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с приемами выразительности, образности речи.</a:t>
            </a:r>
          </a:p>
        </p:txBody>
      </p:sp>
      <p:pic>
        <p:nvPicPr>
          <p:cNvPr id="7170" name="Picture 2" descr="http://vashgorod.ru/uploads/images/news/m/smi/1%20%D0%BF%D0%BB%D0%B0%D0%B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404664"/>
            <a:ext cx="7056784" cy="470452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="" xmlns:p14="http://schemas.microsoft.com/office/powerpoint/2010/main" val="764578779"/>
      </p:ext>
    </p:extLst>
  </p:cSld>
  <p:clrMapOvr>
    <a:masterClrMapping/>
  </p:clrMapOvr>
  <p:transition spd="med">
    <p:split orient="vert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03648" y="2636912"/>
            <a:ext cx="6653250" cy="2353816"/>
          </a:xfrm>
        </p:spPr>
        <p:txBody>
          <a:bodyPr>
            <a:normAutofit/>
          </a:bodyPr>
          <a:lstStyle/>
          <a:p>
            <a:pPr algn="l"/>
            <a:r>
              <a:rPr lang="ru-RU" sz="3000" dirty="0" smtClean="0">
                <a:solidFill>
                  <a:srgbClr val="002060"/>
                </a:solidFill>
              </a:rPr>
              <a:t>	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23528" y="4725144"/>
            <a:ext cx="8640960" cy="20005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dirty="0" smtClean="0">
                <a:solidFill>
                  <a:srgbClr val="002060"/>
                </a:solidFill>
              </a:rPr>
              <a:t>	</a:t>
            </a:r>
            <a:r>
              <a:rPr lang="ru-RU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В </a:t>
            </a:r>
            <a:r>
              <a:rPr lang="ru-RU" sz="24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формировании речи ребёнка большую роль играет его окружение, а именно, родители и педагоги. И от того, как мы говорим, сколько внимания уделяем речевому общению с ребёнком, во многом зависит его успех в усвоении языка.</a:t>
            </a:r>
          </a:p>
        </p:txBody>
      </p:sp>
      <p:pic>
        <p:nvPicPr>
          <p:cNvPr id="6146" name="Picture 2" descr="https://im0-tub-ru.yandex.net/i?id=c92460aa9542bf542057324f4f60875a-l&amp;n=1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188640"/>
            <a:ext cx="7344816" cy="434568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="" xmlns:p14="http://schemas.microsoft.com/office/powerpoint/2010/main" val="3656353434"/>
      </p:ext>
    </p:extLst>
  </p:cSld>
  <p:clrMapOvr>
    <a:masterClrMapping/>
  </p:clrMapOvr>
  <p:transition spd="med">
    <p:split orient="vert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91402" y="4149080"/>
            <a:ext cx="8794367" cy="2353816"/>
          </a:xfrm>
        </p:spPr>
        <p:txBody>
          <a:bodyPr>
            <a:normAutofit/>
          </a:bodyPr>
          <a:lstStyle/>
          <a:p>
            <a:pPr algn="l"/>
            <a:r>
              <a:rPr lang="ru-RU" sz="3000" dirty="0" smtClean="0">
                <a:solidFill>
                  <a:srgbClr val="002060"/>
                </a:solidFill>
              </a:rPr>
              <a:t>	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23528" y="260648"/>
            <a:ext cx="8820472" cy="107721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Ф</a:t>
            </a:r>
            <a:r>
              <a:rPr lang="ru-RU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акторы </a:t>
            </a:r>
            <a:r>
              <a:rPr lang="ru-RU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успешного речевого развития </a:t>
            </a:r>
            <a:r>
              <a:rPr lang="ru-RU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ребенка:</a:t>
            </a:r>
            <a:endParaRPr lang="ru-RU" sz="3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95536" y="4653136"/>
            <a:ext cx="8424936" cy="2923877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ru-RU" sz="2400" b="1" i="1" u="sng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1. Эмоциональное общение родителей с ребёнком с младенческого возраста</a:t>
            </a:r>
            <a:r>
              <a:rPr lang="ru-RU" sz="2400" b="1" i="1" u="sng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.</a:t>
            </a:r>
            <a:endParaRPr lang="ru-RU" sz="2400" b="1" i="1" u="sng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ru-RU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	Речь не передается по наследству, малыш перенимает опыт речевого общения у окружающих его взрослых. </a:t>
            </a:r>
          </a:p>
          <a:p>
            <a:pPr algn="just"/>
            <a:r>
              <a:rPr lang="ru-RU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	</a:t>
            </a:r>
          </a:p>
          <a:p>
            <a:endParaRPr lang="ru-RU" sz="2000" b="1" dirty="0" smtClean="0">
              <a:solidFill>
                <a:srgbClr val="002060"/>
              </a:solidFill>
            </a:endParaRPr>
          </a:p>
          <a:p>
            <a:r>
              <a:rPr lang="ru-RU" sz="2000" b="1" dirty="0" smtClean="0">
                <a:solidFill>
                  <a:srgbClr val="002060"/>
                </a:solidFill>
              </a:rPr>
              <a:t>	</a:t>
            </a:r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6148" name="Picture 4" descr="https://vmnews.ru/site-specific/vmnews.ru/upload/legacy/article-illustrations/2010/socstranica2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7704" y="1294683"/>
            <a:ext cx="5112568" cy="337429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="" xmlns:p14="http://schemas.microsoft.com/office/powerpoint/2010/main" val="2655515362"/>
      </p:ext>
    </p:extLst>
  </p:cSld>
  <p:clrMapOvr>
    <a:masterClrMapping/>
  </p:clrMapOvr>
  <p:transition spd="med">
    <p:split orient="vert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4077072"/>
            <a:ext cx="8507288" cy="1833067"/>
          </a:xfrm>
        </p:spPr>
        <p:txBody>
          <a:bodyPr>
            <a:noAutofit/>
          </a:bodyPr>
          <a:lstStyle/>
          <a:p>
            <a:pPr algn="just">
              <a:buNone/>
            </a:pPr>
            <a:r>
              <a:rPr lang="ru-RU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  В </a:t>
            </a:r>
            <a:r>
              <a:rPr lang="ru-RU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качестве основного “проводника” в мир речевого общения и мышления для ребёнка выступает взрослый. В общении с взрослым ребёнок овладевает речевыми нормами, узнает новые слова и тем самым расширяет свой словарный запас. Поэтому так важно, что бы дома он слышал правильную, грамотную речь.</a:t>
            </a:r>
            <a:endParaRPr lang="ru-RU" sz="2400" dirty="0"/>
          </a:p>
        </p:txBody>
      </p:sp>
      <p:pic>
        <p:nvPicPr>
          <p:cNvPr id="4" name="Picture 2" descr="http://artis-m.com/wp-content/uploads/2015/02/depositphotos_4869998_xl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619672" y="188640"/>
            <a:ext cx="5794482" cy="3864875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split orient="vert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91402" y="4149080"/>
            <a:ext cx="8794367" cy="2353816"/>
          </a:xfrm>
        </p:spPr>
        <p:txBody>
          <a:bodyPr>
            <a:normAutofit/>
          </a:bodyPr>
          <a:lstStyle/>
          <a:p>
            <a:pPr algn="l"/>
            <a:r>
              <a:rPr lang="ru-RU" sz="3000" smtClean="0">
                <a:solidFill>
                  <a:srgbClr val="002060"/>
                </a:solidFill>
              </a:rPr>
              <a:t>	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23528" y="260648"/>
            <a:ext cx="8820472" cy="107721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Ф</a:t>
            </a:r>
            <a:r>
              <a:rPr lang="ru-RU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акторы </a:t>
            </a:r>
            <a:r>
              <a:rPr lang="ru-RU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успешного </a:t>
            </a:r>
            <a:endParaRPr lang="ru-RU" sz="32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речевого </a:t>
            </a:r>
            <a:r>
              <a:rPr lang="ru-RU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развития </a:t>
            </a:r>
            <a:r>
              <a:rPr lang="ru-RU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ребенка:</a:t>
            </a:r>
            <a:endParaRPr lang="ru-RU" sz="3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23528" y="4180344"/>
            <a:ext cx="8424936" cy="2308324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ru-RU" sz="2400" b="1" i="1" u="sng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2. Общение ребёнка со сверстниками</a:t>
            </a:r>
            <a:r>
              <a:rPr lang="ru-RU" sz="2400" b="1" i="1" u="sng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.</a:t>
            </a:r>
            <a:endParaRPr lang="ru-RU" sz="2400" b="1" i="1" u="sng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ru-RU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	Чтобы новые слова не оставались в пассиве, необходимо общение детей друг с другом. Желание быть услышанным и получить ответ делает речь детей в общении со сверстниками связной, полной, логичной. </a:t>
            </a:r>
            <a:endParaRPr lang="ru-RU" sz="24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 descr="https://im0-tub-ru.yandex.net/i?id=224fb9b19275c79e86f6aa3f8db95c6a-l&amp;n=1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27984" y="1412776"/>
            <a:ext cx="4176463" cy="27773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8" name="Picture 4" descr="https://im0-tub-ru.yandex.net/i?id=b5d58a911159eb944ac41168d68d835e-l&amp;n=1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67544" y="1556792"/>
            <a:ext cx="3818606" cy="252028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655515362"/>
      </p:ext>
    </p:extLst>
  </p:cSld>
  <p:clrMapOvr>
    <a:masterClrMapping/>
  </p:clrMapOvr>
  <p:transition spd="med">
    <p:split orient="vert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03648" y="2636912"/>
            <a:ext cx="6653250" cy="2353816"/>
          </a:xfrm>
        </p:spPr>
        <p:txBody>
          <a:bodyPr>
            <a:normAutofit/>
          </a:bodyPr>
          <a:lstStyle/>
          <a:p>
            <a:pPr algn="l"/>
            <a:r>
              <a:rPr lang="ru-RU" sz="3000" dirty="0" smtClean="0">
                <a:solidFill>
                  <a:srgbClr val="002060"/>
                </a:solidFill>
              </a:rPr>
              <a:t>	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755576" y="332656"/>
            <a:ext cx="7848872" cy="4893647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ru-RU" sz="2400" b="1" i="1" u="sng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3</a:t>
            </a:r>
            <a:r>
              <a:rPr lang="ru-RU" sz="2400" b="1" i="1" u="sng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. Строение </a:t>
            </a:r>
            <a:r>
              <a:rPr lang="ru-RU" sz="2400" b="1" i="1" u="sng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артикуляционного аппарата</a:t>
            </a:r>
            <a:r>
              <a:rPr lang="ru-RU" sz="2400" b="1" i="1" u="sng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.</a:t>
            </a:r>
            <a:endParaRPr lang="ru-RU" sz="2400" b="1" i="1" u="sng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ru-RU" sz="24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ru-RU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От того </a:t>
            </a:r>
            <a:r>
              <a:rPr lang="ru-RU" sz="24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как работает сам аппарат, зависит и качество речи. Следует отметить, что к 4-5 годам ребёнок </a:t>
            </a:r>
            <a:r>
              <a:rPr lang="ru-RU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в основном  должен </a:t>
            </a:r>
            <a:r>
              <a:rPr lang="ru-RU" sz="24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правильно произносить все звуки, т.к. более четко и дифференцированно работают речеслуховой и </a:t>
            </a:r>
            <a:r>
              <a:rPr lang="ru-RU" sz="2400" b="1" dirty="0" err="1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речедвигательный</a:t>
            </a:r>
            <a:r>
              <a:rPr lang="ru-RU" sz="24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анализаторы. В это время следует уделять внимание движениям языка. Благодаря более точным движениям этого органа детям доступны многие звуки. Если это не так, то не теряйте времени, обращайтесь за помощью к логопеду. Чем раньше будет исправлен дефект, тем лучше для </a:t>
            </a:r>
            <a:r>
              <a:rPr lang="ru-RU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ребёнка.</a:t>
            </a:r>
            <a:endParaRPr lang="ru-RU" sz="24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5122" name="Picture 2" descr="https://im0-tub-ru.yandex.net/i?id=2359fdcecf250e48dfdf916d55377d0e-l&amp;n=13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292080" y="4655069"/>
            <a:ext cx="3096344" cy="220293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883904920"/>
      </p:ext>
    </p:extLst>
  </p:cSld>
  <p:clrMapOvr>
    <a:masterClrMapping/>
  </p:clrMapOvr>
  <p:transition spd="med">
    <p:split orient="vert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5517232"/>
            <a:ext cx="8229600" cy="1112987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2400" b="1" i="1" u="sng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4. Развитие мелкой моторики рук</a:t>
            </a:r>
            <a:r>
              <a:rPr lang="ru-RU" sz="2400" b="1" i="1" u="sng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.</a:t>
            </a:r>
            <a:endParaRPr lang="ru-RU" sz="2400" b="1" i="1" u="sng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ru-RU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	Развитие моторики напрямую связано с речью. </a:t>
            </a:r>
            <a:endParaRPr lang="ru-RU" sz="24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8674" name="Picture 2" descr="https://im0-tub-ru.yandex.net/i?id=6f1145680a8ba151935d9df2d4a1bbaf-l&amp;n=13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24074" r="28363" b="7407"/>
          <a:stretch>
            <a:fillRect/>
          </a:stretch>
        </p:blipFill>
        <p:spPr bwMode="auto">
          <a:xfrm>
            <a:off x="683568" y="2996952"/>
            <a:ext cx="3960440" cy="2841009"/>
          </a:xfrm>
          <a:prstGeom prst="rect">
            <a:avLst/>
          </a:prstGeom>
          <a:noFill/>
        </p:spPr>
      </p:pic>
      <p:pic>
        <p:nvPicPr>
          <p:cNvPr id="28678" name="Picture 6" descr="https://im0-tub-ru.yandex.net/i?id=92f7fe2a375c8d84c3c2015534fd14bd-l&amp;n=1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260648"/>
            <a:ext cx="3816424" cy="2634199"/>
          </a:xfrm>
          <a:prstGeom prst="rect">
            <a:avLst/>
          </a:prstGeom>
          <a:noFill/>
        </p:spPr>
      </p:pic>
      <p:pic>
        <p:nvPicPr>
          <p:cNvPr id="28680" name="Picture 8" descr="https://im0-tub-ru.yandex.net/i?id=1d63f499cb735549f286902648dd167c-l&amp;n=1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89387" y="3212976"/>
            <a:ext cx="3509451" cy="2346946"/>
          </a:xfrm>
          <a:prstGeom prst="rect">
            <a:avLst/>
          </a:prstGeom>
          <a:noFill/>
        </p:spPr>
      </p:pic>
      <p:pic>
        <p:nvPicPr>
          <p:cNvPr id="8" name="Picture 2" descr="https://im0-tub-ru.yandex.net/i?id=6f1145680a8ba151935d9df2d4a1bbaf-l&amp;n=13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70456" t="24074" r="2778" b="7407"/>
          <a:stretch>
            <a:fillRect/>
          </a:stretch>
        </p:blipFill>
        <p:spPr bwMode="auto">
          <a:xfrm>
            <a:off x="5652120" y="116632"/>
            <a:ext cx="1800200" cy="3013192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split orient="vert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03648" y="2636912"/>
            <a:ext cx="6653250" cy="2353816"/>
          </a:xfrm>
        </p:spPr>
        <p:txBody>
          <a:bodyPr>
            <a:normAutofit/>
          </a:bodyPr>
          <a:lstStyle/>
          <a:p>
            <a:pPr algn="l"/>
            <a:r>
              <a:rPr lang="ru-RU" sz="3000" dirty="0" smtClean="0">
                <a:solidFill>
                  <a:srgbClr val="002060"/>
                </a:solidFill>
              </a:rPr>
              <a:t>	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23528" y="3933056"/>
            <a:ext cx="8568952" cy="2677656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ru-RU" sz="2400" b="1" i="1" u="sng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5.Чтение детям художественной литературы.</a:t>
            </a:r>
            <a:endParaRPr lang="ru-RU" sz="2400" b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ru-RU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	Художественная литература является необходимым условием для всестороннего развития речи ребёнка. Красочные определения, яркие, необычные сравнения, которые с помощью взрослого ребенок находит в худ. </a:t>
            </a:r>
            <a:r>
              <a:rPr lang="ru-RU" sz="24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лит-ре</a:t>
            </a:r>
            <a:r>
              <a:rPr lang="ru-RU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, помогают ему самому подбирать их в своём рассказе. </a:t>
            </a:r>
            <a:endParaRPr lang="ru-RU" sz="24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827584" y="4437112"/>
            <a:ext cx="6336704" cy="369332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4098" name="Picture 2" descr="http://obuchenie-detei.ru/i/mnogo-chitat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27584" y="-675456"/>
            <a:ext cx="7272808" cy="545460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207131011"/>
      </p:ext>
    </p:extLst>
  </p:cSld>
  <p:clrMapOvr>
    <a:masterClrMapping/>
  </p:clrMapOvr>
  <p:transition spd="med">
    <p:split orient="vert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725144"/>
            <a:ext cx="8229600" cy="2016224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ru-RU" sz="2400" b="1" i="1" u="sng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6</a:t>
            </a:r>
            <a:r>
              <a:rPr lang="ru-RU" sz="2400" b="1" i="1" u="sng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. Совместное пение с ребёнком</a:t>
            </a:r>
            <a:r>
              <a:rPr lang="ru-RU" sz="2400" b="1" i="1" u="sng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.</a:t>
            </a:r>
            <a:endParaRPr lang="ru-RU" sz="24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algn="just">
              <a:buNone/>
            </a:pPr>
            <a:r>
              <a:rPr lang="ru-RU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  Пение </a:t>
            </a:r>
            <a:r>
              <a:rPr lang="ru-RU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способствует развитию </a:t>
            </a:r>
            <a:r>
              <a:rPr lang="ru-RU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фонематического слуха</a:t>
            </a:r>
            <a:r>
              <a:rPr lang="ru-RU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. Правильное восприятие фонемы обеспечивает правильное воспроизведение, а в дальнейшем и </a:t>
            </a:r>
            <a:r>
              <a:rPr lang="ru-RU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написание её</a:t>
            </a:r>
            <a:r>
              <a:rPr lang="ru-RU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endParaRPr lang="ru-RU" sz="2400" dirty="0">
              <a:solidFill>
                <a:srgbClr val="002060"/>
              </a:solidFill>
            </a:endParaRPr>
          </a:p>
        </p:txBody>
      </p:sp>
      <p:pic>
        <p:nvPicPr>
          <p:cNvPr id="29698" name="Picture 2" descr="http://molodaya-babushka.ru/wp-content/uploads/2014/05/maly-sh26.jpg"/>
          <p:cNvPicPr>
            <a:picLocks noChangeAspect="1" noChangeArrowheads="1"/>
          </p:cNvPicPr>
          <p:nvPr/>
        </p:nvPicPr>
        <p:blipFill>
          <a:blip r:embed="rId2" cstate="print"/>
          <a:srcRect b="7797"/>
          <a:stretch>
            <a:fillRect/>
          </a:stretch>
        </p:blipFill>
        <p:spPr bwMode="auto">
          <a:xfrm>
            <a:off x="853326" y="260648"/>
            <a:ext cx="7306226" cy="43924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>
    <p:split orient="vert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03648" y="2636912"/>
            <a:ext cx="6653250" cy="2353816"/>
          </a:xfrm>
        </p:spPr>
        <p:txBody>
          <a:bodyPr>
            <a:normAutofit/>
          </a:bodyPr>
          <a:lstStyle/>
          <a:p>
            <a:pPr algn="l"/>
            <a:r>
              <a:rPr lang="ru-RU" sz="3000" dirty="0" smtClean="0">
                <a:solidFill>
                  <a:srgbClr val="002060"/>
                </a:solidFill>
              </a:rPr>
              <a:t>	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23528" y="332656"/>
            <a:ext cx="8496944" cy="4524315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ru-RU" sz="2400" b="1" i="1" u="sng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7</a:t>
            </a:r>
            <a:r>
              <a:rPr lang="ru-RU" sz="2400" b="1" i="1" u="sng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ru-RU" sz="2400" b="1" i="1" u="sng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Дыхательные упражнения</a:t>
            </a:r>
            <a:r>
              <a:rPr lang="ru-RU" sz="2400" b="1" i="1" u="sng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.</a:t>
            </a:r>
            <a:endParaRPr lang="ru-RU" sz="24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ru-RU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	Одной </a:t>
            </a:r>
            <a:r>
              <a:rPr lang="ru-RU" sz="24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из главных задач формирования речи является развитие речевого дыхания, которое включает в себя выработку длительного и достаточной силы ротового выдоха, умения беззвучно и своевременно добирать воздух в процессе высказывания. Так же формируются умения пользоваться интонационной окраской высказываний (восклицательной, вопросительной, утвердительной, повествовательной, испуга, радости, огорчения, просьбы, удивления, разочарования, нежност</a:t>
            </a:r>
            <a:r>
              <a:rPr lang="ru-RU" sz="2400" dirty="0">
                <a:solidFill>
                  <a:srgbClr val="002060"/>
                </a:solidFill>
              </a:rPr>
              <a:t>и). </a:t>
            </a:r>
          </a:p>
        </p:txBody>
      </p:sp>
      <p:pic>
        <p:nvPicPr>
          <p:cNvPr id="3074" name="Picture 2" descr="http://karavasiliadi.ozds2.edumsko.ru/uploads/3000/8364/persona/folders/kartinki/14a3f2f3bbc6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475656" y="4732386"/>
            <a:ext cx="1821954" cy="2125614"/>
          </a:xfrm>
          <a:prstGeom prst="rect">
            <a:avLst/>
          </a:prstGeom>
          <a:noFill/>
        </p:spPr>
      </p:pic>
      <p:pic>
        <p:nvPicPr>
          <p:cNvPr id="3076" name="Picture 4" descr="https://im0-tub-ru.yandex.net/i?id=97e344e51dddc5088988b38a8afdba08-l&amp;n=1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635896" y="4485624"/>
            <a:ext cx="4104456" cy="237237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46624657"/>
      </p:ext>
    </p:extLst>
  </p:cSld>
  <p:clrMapOvr>
    <a:masterClrMapping/>
  </p:clrMapOvr>
  <p:transition spd="med">
    <p:split orient="vert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03648" y="2636912"/>
            <a:ext cx="6653250" cy="2353816"/>
          </a:xfrm>
        </p:spPr>
        <p:txBody>
          <a:bodyPr>
            <a:normAutofit/>
          </a:bodyPr>
          <a:lstStyle/>
          <a:p>
            <a:pPr algn="l"/>
            <a:r>
              <a:rPr lang="ru-RU" sz="3000" dirty="0" smtClean="0">
                <a:solidFill>
                  <a:srgbClr val="002060"/>
                </a:solidFill>
              </a:rPr>
              <a:t>	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115616" y="2564904"/>
            <a:ext cx="6984776" cy="830997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4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Спасибо за внимание!</a:t>
            </a:r>
            <a:endParaRPr lang="ru-RU" sz="48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0" name="Picture 2" descr="https://im0-tub-ru.yandex.net/i?id=67c3ec02566d6efcc504318f094a3b62-l&amp;n=1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3968" y="3501008"/>
            <a:ext cx="4175534" cy="3168351"/>
          </a:xfrm>
          <a:prstGeom prst="rect">
            <a:avLst/>
          </a:prstGeom>
          <a:noFill/>
        </p:spPr>
      </p:pic>
      <p:pic>
        <p:nvPicPr>
          <p:cNvPr id="2052" name="Picture 4" descr="https://im0-tub-ru.yandex.net/i?id=5b779e11d30839bffd0e3cf03ed283dc-l&amp;n=1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24930"/>
          <a:stretch>
            <a:fillRect/>
          </a:stretch>
        </p:blipFill>
        <p:spPr bwMode="auto">
          <a:xfrm>
            <a:off x="251520" y="0"/>
            <a:ext cx="4161873" cy="273630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575758883"/>
      </p:ext>
    </p:extLst>
  </p:cSld>
  <p:clrMapOvr>
    <a:masterClrMapping/>
  </p:clrMapOvr>
  <p:transition spd="med">
    <p:split orient="vert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142</TotalTime>
  <Words>192</Words>
  <Application>Microsoft Office PowerPoint</Application>
  <PresentationFormat>Экран (4:3)</PresentationFormat>
  <Paragraphs>42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Тема Office</vt:lpstr>
      <vt:lpstr>Роль речевого окружения и речевого общения в развитии речи ребенка  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Психолог</dc:creator>
  <cp:lastModifiedBy>admin</cp:lastModifiedBy>
  <cp:revision>20</cp:revision>
  <dcterms:created xsi:type="dcterms:W3CDTF">2014-10-21T05:32:54Z</dcterms:created>
  <dcterms:modified xsi:type="dcterms:W3CDTF">2017-02-24T23:35:43Z</dcterms:modified>
</cp:coreProperties>
</file>