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317" r:id="rId6"/>
    <p:sldId id="315" r:id="rId7"/>
    <p:sldId id="294" r:id="rId8"/>
    <p:sldId id="293" r:id="rId9"/>
    <p:sldId id="308" r:id="rId10"/>
    <p:sldId id="312" r:id="rId11"/>
    <p:sldId id="307" r:id="rId12"/>
    <p:sldId id="305" r:id="rId13"/>
    <p:sldId id="30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0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kz/url?sa=i&amp;rct=j&amp;q=&amp;esrc=s&amp;source=images&amp;cd=&amp;cad=rja&amp;docid=G_LX3UKMlDsbmM&amp;tbnid=4hOcpmCwJW46aM:&amp;ved=0CAUQjRw&amp;url=http://rabotai.ucoz.net/blog/glamurnye_fony_dlja_fotoshopa_stil_amp_moda/2013-06-10-19&amp;ei=AqX0UpKnGpOw4QS_0ICACQ&amp;psig=AFQjCNHNlP606eSO4c8p2UNSQGiGaAm6wg&amp;ust=1391851121128649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kz/url?sa=i&amp;rct=j&amp;q=&amp;esrc=s&amp;source=images&amp;cd=&amp;cad=rja&amp;docid=KZfcrIkcj-HyxM&amp;tbnid=PVILPQq6J5caQM:&amp;ved=0CAUQjRw&amp;url=http://www.arinasorokina.ru/dnevnik-fotografa/skachivat-besplatnye-fony-i-sozdavat-kollazhi.html&amp;ei=m6X0UpfcJYi04ATRrIH4Cw&amp;psig=AFQjCNHNlP606eSO4c8p2UNSQGiGaAm6wg&amp;ust=139185112112864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kz/url?sa=i&amp;rct=j&amp;q=&amp;esrc=s&amp;source=images&amp;cd=&amp;cad=rja&amp;docid=ZRM70gxTJsp1WM&amp;tbnid=kUlKV3HXZmDNqM:&amp;ved=0CAUQjRw&amp;url=http://hameleons.com/photoshop/psd/nature_flower_psd/59187-psd-bright-green-template.html&amp;ei=nKb0UvnINqvZ4QTLuIHABA&amp;psig=AFQjCNHNlP606eSO4c8p2UNSQGiGaAm6wg&amp;ust=139185112112864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kz/url?sa=i&amp;rct=j&amp;q=&amp;esrc=s&amp;source=images&amp;cd=&amp;cad=rja&amp;docid=ZRM70gxTJsp1WM&amp;tbnid=kUlKV3HXZmDNqM:&amp;ved=0CAUQjRw&amp;url=http://hameleons.com/photoshop/psd/nature_flower_psd/59187-psd-bright-green-template.html&amp;ei=nKb0UvnINqvZ4QTLuIHABA&amp;psig=AFQjCNHNlP606eSO4c8p2UNSQGiGaAm6wg&amp;ust=139185112112864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kz/url?sa=i&amp;rct=j&amp;q=&amp;esrc=s&amp;source=images&amp;cd=&amp;cad=rja&amp;docid=ZRM70gxTJsp1WM&amp;tbnid=kUlKV3HXZmDNqM:&amp;ved=0CAUQjRw&amp;url=http://hameleons.com/photoshop/psd/nature_flower_psd/59187-psd-bright-green-template.html&amp;ei=nKb0UvnINqvZ4QTLuIHABA&amp;psig=AFQjCNHNlP606eSO4c8p2UNSQGiGaAm6wg&amp;ust=139185112112864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kz/url?sa=i&amp;rct=j&amp;q=&amp;esrc=s&amp;source=images&amp;cd=&amp;cad=rja&amp;docid=PslS_LnOkG5ElM&amp;tbnid=ENkp2jrKJQsnwM:&amp;ved=0CAUQjRw&amp;url=http://pozitivportal.ru/viewtopic.php?f=100&amp;t=3592&amp;start=10&amp;ei=C6f0UvSrCq724QSh1oCIDg&amp;psig=AFQjCNHNlP606eSO4c8p2UNSQGiGaAm6wg&amp;ust=139185112112864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kz/url?sa=i&amp;rct=j&amp;q=&amp;esrc=s&amp;source=images&amp;cd=&amp;cad=rja&amp;docid=ZRM70gxTJsp1WM&amp;tbnid=kUlKV3HXZmDNqM:&amp;ved=0CAUQjRw&amp;url=http://hameleons.com/photoshop/psd/nature_flower_psd/59187-psd-bright-green-template.html&amp;ei=nKb0UvnINqvZ4QTLuIHABA&amp;psig=AFQjCNHNlP606eSO4c8p2UNSQGiGaAm6wg&amp;ust=1391851121128649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kz/url?sa=i&amp;rct=j&amp;q=&amp;esrc=s&amp;source=images&amp;cd=&amp;cad=rja&amp;docid=ZRM70gxTJsp1WM&amp;tbnid=kUlKV3HXZmDNqM:&amp;ved=0CAUQjRw&amp;url=http://hameleons.com/photoshop/psd/nature_flower_psd/59187-psd-bright-green-template.html&amp;ei=nKb0UvnINqvZ4QTLuIHABA&amp;psig=AFQjCNHNlP606eSO4c8p2UNSQGiGaAm6wg&amp;ust=1391851121128649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kz/url?sa=i&amp;rct=j&amp;q=&amp;esrc=s&amp;source=images&amp;cd=&amp;cad=rja&amp;docid=ZRM70gxTJsp1WM&amp;tbnid=kUlKV3HXZmDNqM:&amp;ved=0CAUQjRw&amp;url=http://hameleons.com/photoshop/psd/nature_flower_psd/59187-psd-bright-green-template.html&amp;ei=nKb0UvnINqvZ4QTLuIHABA&amp;psig=AFQjCNHNlP606eSO4c8p2UNSQGiGaAm6wg&amp;ust=1391851121128649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kz/url?sa=i&amp;rct=j&amp;q=&amp;esrc=s&amp;source=images&amp;cd=&amp;cad=rja&amp;docid=ZRM70gxTJsp1WM&amp;tbnid=kUlKV3HXZmDNqM:&amp;ved=0CAUQjRw&amp;url=http://hameleons.com/photoshop/psd/nature_flower_psd/59187-psd-bright-green-template.html&amp;ei=nKb0UvnINqvZ4QTLuIHABA&amp;psig=AFQjCNHNlP606eSO4c8p2UNSQGiGaAm6wg&amp;ust=139185112112864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kz/url?sa=i&amp;rct=j&amp;q=&amp;esrc=s&amp;source=images&amp;cd=&amp;cad=rja&amp;docid=0Gl7-3lmhQ1W-M&amp;tbnid=MbRFZ2GNSQBdXM:&amp;ved=0CAUQjRw&amp;url=http://graphics.in.ua/photoshop-templates/psd-kindergarten-poster-template-04-2480x3508.html&amp;ei=T8r0Ut6DNqao4gSq8IEY&amp;psig=AFQjCNFZYPkuX896aPuqsxcKJFVky1IvDA&amp;ust=1391852308430204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kz/url?sa=i&amp;rct=j&amp;q=&amp;esrc=s&amp;source=images&amp;cd=&amp;cad=rja&amp;docid=0Gl7-3lmhQ1W-M&amp;tbnid=MbRFZ2GNSQBdXM:&amp;ved=0CAUQjRw&amp;url=http://graphics.in.ua/photoshop-templates/psd-kindergarten-poster-template-05-3508x2480.html&amp;ei=58r0Uo6GHqeO4wTnjoHIDQ&amp;psig=AFQjCNFZYPkuX896aPuqsxcKJFVky1IvDA&amp;ust=139185230843020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4294606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Text Box 5"/>
          <p:cNvSpPr txBox="1">
            <a:spLocks noChangeArrowheads="1"/>
          </p:cNvSpPr>
          <p:nvPr/>
        </p:nvSpPr>
        <p:spPr bwMode="auto">
          <a:xfrm>
            <a:off x="0" y="714356"/>
            <a:ext cx="9144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k-KZ" sz="6000" b="1" i="1" dirty="0" smtClean="0">
                <a:solidFill>
                  <a:srgbClr val="FF0000"/>
                </a:solidFill>
                <a:latin typeface="Monotype Corsiva" pitchFamily="66" charset="0"/>
              </a:rPr>
              <a:t>Оқыту   мен   оқуда </a:t>
            </a:r>
          </a:p>
          <a:p>
            <a:pPr algn="ctr"/>
            <a:r>
              <a:rPr lang="kk-KZ" sz="6000" b="1" i="1" dirty="0" smtClean="0">
                <a:solidFill>
                  <a:srgbClr val="FF0000"/>
                </a:solidFill>
                <a:latin typeface="Monotype Corsiva" pitchFamily="66" charset="0"/>
              </a:rPr>
              <a:t>ақпараттық-коммуникациялық технологияларды пайдалану</a:t>
            </a:r>
            <a:endParaRPr lang="ru-RU" sz="60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>
              <a:spcBef>
                <a:spcPct val="50000"/>
              </a:spcBef>
              <a:defRPr/>
            </a:pPr>
            <a:endParaRPr lang="ru-RU" sz="60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fon_9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57158" y="228600"/>
            <a:ext cx="8101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400" b="1" dirty="0">
                <a:solidFill>
                  <a:srgbClr val="FFFF00"/>
                </a:solidFill>
                <a:latin typeface="Kozuka Gothic Pro B" pitchFamily="34" charset="-128"/>
              </a:rPr>
              <a:t>Сабақтың </a:t>
            </a:r>
            <a:r>
              <a:rPr lang="kk-KZ" sz="2400" b="1" dirty="0">
                <a:solidFill>
                  <a:srgbClr val="FFFF00"/>
                </a:solidFill>
              </a:rPr>
              <a:t>    </a:t>
            </a:r>
            <a:r>
              <a:rPr lang="kk-KZ" sz="2400" b="1" dirty="0">
                <a:solidFill>
                  <a:srgbClr val="FFFF00"/>
                </a:solidFill>
                <a:latin typeface="Kozuka Gothic Pro B" pitchFamily="34" charset="-128"/>
              </a:rPr>
              <a:t>мақсаты:</a:t>
            </a:r>
            <a:endParaRPr lang="ru-RU" sz="2400" b="1" dirty="0">
              <a:solidFill>
                <a:srgbClr val="FFFF00"/>
              </a:solidFill>
              <a:latin typeface="Kozuka Gothic Pro B" pitchFamily="34" charset="-128"/>
            </a:endParaRP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228600" y="857233"/>
            <a:ext cx="848680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kk-KZ" sz="2400" dirty="0" smtClean="0">
                <a:latin typeface="Comic Sans MS" pitchFamily="66" charset="0"/>
              </a:rPr>
              <a:t>.</a:t>
            </a:r>
          </a:p>
          <a:p>
            <a:pPr algn="just"/>
            <a:r>
              <a:rPr lang="kk-KZ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АКТ-ны пайдалану арқылы мұғалімнің өз пәнін жетілдіру тәсілдерін үйрету</a:t>
            </a:r>
            <a:endParaRPr lang="ru-RU" sz="24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kk-KZ" sz="2400" dirty="0" smtClean="0">
              <a:latin typeface="Comic Sans MS" pitchFamily="66" charset="0"/>
            </a:endParaRPr>
          </a:p>
          <a:p>
            <a:pPr algn="just"/>
            <a:r>
              <a:rPr lang="kk-KZ" sz="2400" b="1" dirty="0" smtClean="0">
                <a:solidFill>
                  <a:srgbClr val="FFFF00"/>
                </a:solidFill>
                <a:latin typeface="Comic Sans MS" pitchFamily="66" charset="0"/>
              </a:rPr>
              <a:t>Күтілетін нәтиже: </a:t>
            </a:r>
          </a:p>
          <a:p>
            <a:pPr algn="just"/>
            <a:endParaRPr lang="kk-KZ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  <a:p>
            <a:pPr marL="457200" indent="-457200" algn="just">
              <a:buAutoNum type="arabicPeriod"/>
            </a:pPr>
            <a:r>
              <a:rPr lang="kk-KZ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АКТ-ны пайдалану арқылы мұғалім өз пәнінің теория-</a:t>
            </a:r>
          </a:p>
          <a:p>
            <a:pPr marL="457200" indent="-457200" algn="just"/>
            <a:r>
              <a:rPr lang="kk-KZ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сымен тәжирибесін ұштастырып, оқу </a:t>
            </a:r>
          </a:p>
          <a:p>
            <a:pPr marL="457200" indent="-457200" algn="just"/>
            <a:r>
              <a:rPr lang="kk-KZ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сапасын жақсартады.</a:t>
            </a: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457200" indent="-457200" algn="just"/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</a:t>
            </a:r>
            <a:endParaRPr lang="kk-KZ" sz="24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algn="just"/>
            <a:endParaRPr lang="kk-KZ" sz="24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algn="just"/>
            <a:endParaRPr lang="ru-RU" sz="24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kk-KZ" sz="2400" dirty="0">
              <a:latin typeface="Comic Sans MS" pitchFamily="66" charset="0"/>
            </a:endParaRPr>
          </a:p>
          <a:p>
            <a:pPr marL="342900" indent="-342900"/>
            <a:r>
              <a:rPr lang="kk-KZ" sz="24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        </a:t>
            </a:r>
            <a:endParaRPr lang="ru-RU" sz="3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905000" y="609600"/>
            <a:ext cx="5638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</a:rPr>
              <a:t>Ұйымдастыру кезеңі: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pic>
        <p:nvPicPr>
          <p:cNvPr id="15363" name="Picture 3" descr="Изображение 078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764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D:\Мои документы\Мои рисунки\1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5105400"/>
            <a:ext cx="1828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571472" y="1428736"/>
            <a:ext cx="807249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 algn="ctr">
              <a:buFontTx/>
              <a:buAutoNum type="arabicPeriod"/>
              <a:defRPr/>
            </a:pPr>
            <a:r>
              <a:rPr lang="kk-KZ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Амандасу</a:t>
            </a:r>
            <a:endParaRPr lang="kk-KZ" sz="24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defRPr/>
            </a:pPr>
            <a:endParaRPr lang="ru-RU" sz="24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defRPr/>
            </a:pPr>
            <a:endParaRPr lang="kk-KZ" sz="24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ctr">
              <a:defRPr/>
            </a:pPr>
            <a:r>
              <a:rPr lang="kk-KZ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2. Үш топқа бөлу</a:t>
            </a:r>
          </a:p>
          <a:p>
            <a:pPr marL="342900" indent="-342900" algn="ctr">
              <a:defRPr/>
            </a:pPr>
            <a:endParaRPr lang="kk-KZ" sz="24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ctr">
              <a:defRPr/>
            </a:pPr>
            <a:r>
              <a:rPr lang="kk-KZ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І топ        ІІ топ            ІІІ топ             І</a:t>
            </a:r>
            <a:r>
              <a:rPr lang="en-US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 </a:t>
            </a: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топ</a:t>
            </a:r>
            <a:endParaRPr lang="kk-KZ" sz="24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kk-KZ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1346346452_1aapsdbrgrntmlt5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-52388" y="990600"/>
            <a:ext cx="9424375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</a:rPr>
              <a:t>Сабақтың эпиграфы</a:t>
            </a:r>
            <a:endParaRPr lang="kk-KZ" sz="2800" b="1" dirty="0">
              <a:solidFill>
                <a:srgbClr val="C00000"/>
              </a:solidFill>
            </a:endParaRPr>
          </a:p>
          <a:p>
            <a:pPr algn="ctr"/>
            <a:endParaRPr lang="ru-RU" sz="2800" dirty="0">
              <a:solidFill>
                <a:srgbClr val="3333FF"/>
              </a:solidFill>
            </a:endParaRPr>
          </a:p>
          <a:p>
            <a:pPr algn="ctr"/>
            <a:r>
              <a:rPr lang="kk-KZ" sz="40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Бір-біріңді қадірле</a:t>
            </a:r>
            <a:r>
              <a:rPr lang="kk-KZ" sz="40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40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  Болашақтан түңілме!</a:t>
            </a:r>
            <a:endParaRPr lang="ru-RU" sz="40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  Айналайын, </a:t>
            </a:r>
            <a:r>
              <a:rPr lang="kk-KZ" sz="40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әріптес,</a:t>
            </a:r>
            <a:endParaRPr lang="ru-RU" sz="40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kk-KZ" sz="40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Көп ойланып, аз сөйле!              </a:t>
            </a:r>
            <a:endParaRPr lang="kk-KZ" sz="40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dirty="0">
                <a:solidFill>
                  <a:srgbClr val="3333FF"/>
                </a:solidFill>
              </a:rPr>
              <a:t>                                                         </a:t>
            </a:r>
            <a:endParaRPr lang="kk-KZ" sz="2800" dirty="0" smtClean="0">
              <a:solidFill>
                <a:srgbClr val="3333FF"/>
              </a:solidFill>
            </a:endParaRPr>
          </a:p>
          <a:p>
            <a:pPr algn="ctr"/>
            <a:r>
              <a:rPr lang="kk-KZ" sz="2800" i="1" dirty="0" smtClean="0">
                <a:solidFill>
                  <a:srgbClr val="3333FF"/>
                </a:solidFill>
              </a:rPr>
              <a:t>                                                          </a:t>
            </a:r>
            <a:endParaRPr lang="kk-KZ" sz="2800" i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1346346452_1aapsdbrgrntmlt5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428596" y="142852"/>
            <a:ext cx="8501121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АКТ-ның оқу мен оқыту </a:t>
            </a: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үдерісіндегі маңызы:</a:t>
            </a:r>
          </a:p>
          <a:p>
            <a:pPr algn="ctr"/>
            <a:endParaRPr lang="kk-KZ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 мұғалім үшін теориялық және тәжірибелі</a:t>
            </a: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білімдер өзара тығыз байланыста болуы тиіс.</a:t>
            </a:r>
          </a:p>
          <a:p>
            <a:pPr algn="ctr"/>
            <a:endParaRPr lang="kk-KZ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 теориялық және тәжірибелік білімдердің біртұтастығын қамтамасыз етеді.</a:t>
            </a:r>
            <a:r>
              <a:rPr lang="kk-KZ" sz="40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endParaRPr lang="kk-KZ" sz="40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dirty="0">
                <a:solidFill>
                  <a:srgbClr val="3333FF"/>
                </a:solidFill>
              </a:rPr>
              <a:t>                                                         </a:t>
            </a:r>
            <a:endParaRPr lang="kk-KZ" sz="2800" dirty="0" smtClean="0">
              <a:solidFill>
                <a:srgbClr val="3333FF"/>
              </a:solidFill>
            </a:endParaRPr>
          </a:p>
          <a:p>
            <a:pPr algn="ctr"/>
            <a:r>
              <a:rPr lang="kk-KZ" sz="2800" i="1" dirty="0" smtClean="0">
                <a:solidFill>
                  <a:srgbClr val="3333FF"/>
                </a:solidFill>
              </a:rPr>
              <a:t>                                                          </a:t>
            </a:r>
            <a:endParaRPr lang="kk-KZ" sz="2800" i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1346346452_1aapsdbrgrntmlt5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-52388" y="428604"/>
            <a:ext cx="8824211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endParaRPr lang="kk-KZ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3333FF"/>
              </a:solidFill>
            </a:endParaRPr>
          </a:p>
          <a:p>
            <a:pPr algn="ctr"/>
            <a:r>
              <a:rPr lang="kk-KZ" sz="2800" dirty="0" smtClean="0">
                <a:solidFill>
                  <a:srgbClr val="3333FF"/>
                </a:solidFill>
              </a:rPr>
              <a:t>                                                         </a:t>
            </a:r>
          </a:p>
          <a:p>
            <a:pPr algn="ctr"/>
            <a:r>
              <a:rPr lang="kk-KZ" sz="2800" i="1" dirty="0" smtClean="0">
                <a:solidFill>
                  <a:srgbClr val="3333FF"/>
                </a:solidFill>
              </a:rPr>
              <a:t>                                                          </a:t>
            </a:r>
            <a:endParaRPr lang="kk-KZ" sz="2800" i="1" dirty="0">
              <a:solidFill>
                <a:srgbClr val="3333FF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6200000" flipV="1">
            <a:off x="2178827" y="1893083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215074" y="328612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5536413" y="1893083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>
            <a:off x="1357290" y="3357562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2000232" y="4357694"/>
            <a:ext cx="107157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5464975" y="4393413"/>
            <a:ext cx="100013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3071802" y="2571744"/>
            <a:ext cx="2857520" cy="14287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15074" y="1428736"/>
            <a:ext cx="142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/>
              <a:t>Интернет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500826" y="5214950"/>
            <a:ext cx="22390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dirty="0" smtClean="0"/>
              <a:t>Интерактивті тақта</a:t>
            </a:r>
            <a:endParaRPr lang="ru-RU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643042" y="5214950"/>
            <a:ext cx="1600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/>
              <a:t>Планшет</a:t>
            </a:r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857224" y="1357298"/>
            <a:ext cx="2857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/>
              <a:t>Электронды оқулық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3214686"/>
            <a:ext cx="1857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/>
              <a:t>Компьютер</a:t>
            </a:r>
            <a:endParaRPr lang="ru-RU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7429520" y="3214686"/>
            <a:ext cx="1714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/>
              <a:t>Ұялы телефон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2a3db3feb1b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D:\ФОТО  С ДЕТЬМИ\РИСУНКИ\сова\511539-1516be7765ce80b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0400" y="2286000"/>
            <a:ext cx="127635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WordArt 9"/>
          <p:cNvSpPr>
            <a:spLocks noChangeArrowheads="1" noChangeShapeType="1" noTextEdit="1"/>
          </p:cNvSpPr>
          <p:nvPr/>
        </p:nvSpPr>
        <p:spPr bwMode="auto">
          <a:xfrm>
            <a:off x="1357290" y="642918"/>
            <a:ext cx="6896100" cy="600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dirty="0" smtClean="0">
                <a:solidFill>
                  <a:srgbClr val="FFFF00"/>
                </a:solidFill>
              </a:rPr>
              <a:t>“Ой қозғау” Топтық тапсырма</a:t>
            </a:r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642910" y="1348800"/>
            <a:ext cx="792961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Ғаламтордан қазақ сайттарын қаншалықты пайдаланасыз?</a:t>
            </a:r>
            <a:endParaRPr lang="kk-KZ" sz="4000" i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40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сайттары көңіліңізден</a:t>
            </a:r>
          </a:p>
          <a:p>
            <a:r>
              <a:rPr lang="kk-KZ" sz="4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шыға ма?</a:t>
            </a:r>
          </a:p>
          <a:p>
            <a:endParaRPr lang="kk-KZ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32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kk-KZ" sz="32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kk-KZ" sz="320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1346346452_1aapsdbrgrntmlt5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-52388" y="428604"/>
            <a:ext cx="8824211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топ</a:t>
            </a: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3333FF"/>
              </a:solidFill>
            </a:endParaRPr>
          </a:p>
          <a:p>
            <a:pPr algn="ctr"/>
            <a:r>
              <a:rPr lang="kk-KZ" sz="2800" dirty="0" smtClean="0">
                <a:solidFill>
                  <a:srgbClr val="3333FF"/>
                </a:solidFill>
              </a:rPr>
              <a:t>                                                         </a:t>
            </a:r>
          </a:p>
          <a:p>
            <a:pPr algn="ctr"/>
            <a:r>
              <a:rPr lang="kk-KZ" sz="2800" i="1" dirty="0" smtClean="0">
                <a:solidFill>
                  <a:srgbClr val="3333FF"/>
                </a:solidFill>
              </a:rPr>
              <a:t>                                                          </a:t>
            </a:r>
            <a:endParaRPr lang="kk-KZ" sz="2800" i="1" dirty="0">
              <a:solidFill>
                <a:srgbClr val="3333FF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6200000" flipV="1">
            <a:off x="2178827" y="1893083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786578" y="328612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5536413" y="1893083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>
            <a:off x="642910" y="3286124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2000232" y="4357694"/>
            <a:ext cx="107157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5464975" y="4393413"/>
            <a:ext cx="100013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2143108" y="2571744"/>
            <a:ext cx="4500594" cy="14287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АКТ-ны мектеп басқаруында қолдану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1346346452_1aapsdbrgrntmlt5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-52388" y="428604"/>
            <a:ext cx="8824211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ІІтоп</a:t>
            </a: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3333FF"/>
              </a:solidFill>
            </a:endParaRPr>
          </a:p>
          <a:p>
            <a:pPr algn="ctr"/>
            <a:r>
              <a:rPr lang="kk-KZ" sz="2800" dirty="0" smtClean="0">
                <a:solidFill>
                  <a:srgbClr val="3333FF"/>
                </a:solidFill>
              </a:rPr>
              <a:t>                                                         </a:t>
            </a:r>
          </a:p>
          <a:p>
            <a:pPr algn="ctr"/>
            <a:r>
              <a:rPr lang="kk-KZ" sz="2800" i="1" dirty="0" smtClean="0">
                <a:solidFill>
                  <a:srgbClr val="3333FF"/>
                </a:solidFill>
              </a:rPr>
              <a:t>                                                          </a:t>
            </a:r>
            <a:endParaRPr lang="kk-KZ" sz="2800" i="1" dirty="0">
              <a:solidFill>
                <a:srgbClr val="3333FF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6200000" flipV="1">
            <a:off x="2178827" y="1893083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786578" y="328612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5536413" y="1893083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>
            <a:off x="642910" y="3286124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2000232" y="4357694"/>
            <a:ext cx="107157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5464975" y="4393413"/>
            <a:ext cx="100013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2143108" y="2357430"/>
            <a:ext cx="4500594" cy="228601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АКТ-ны мұғалімнің оқыту және  оқу үдерісінде қолдануы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1346346452_1aapsdbrgrntmlt5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-52388" y="428604"/>
            <a:ext cx="8824211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ІІтоп</a:t>
            </a: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3333FF"/>
              </a:solidFill>
            </a:endParaRPr>
          </a:p>
          <a:p>
            <a:pPr algn="ctr"/>
            <a:r>
              <a:rPr lang="kk-KZ" sz="2800" dirty="0" smtClean="0">
                <a:solidFill>
                  <a:srgbClr val="3333FF"/>
                </a:solidFill>
              </a:rPr>
              <a:t>                                                         </a:t>
            </a:r>
          </a:p>
          <a:p>
            <a:pPr algn="ctr"/>
            <a:r>
              <a:rPr lang="kk-KZ" sz="2800" i="1" dirty="0" smtClean="0">
                <a:solidFill>
                  <a:srgbClr val="3333FF"/>
                </a:solidFill>
              </a:rPr>
              <a:t>                                                          </a:t>
            </a:r>
            <a:endParaRPr lang="kk-KZ" sz="2800" i="1" dirty="0">
              <a:solidFill>
                <a:srgbClr val="3333FF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6200000" flipV="1">
            <a:off x="2178827" y="1893083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786578" y="328612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5536413" y="1893083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>
            <a:off x="642910" y="3286124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2000232" y="4357694"/>
            <a:ext cx="107157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5464975" y="4393413"/>
            <a:ext cx="100013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2143108" y="2357430"/>
            <a:ext cx="4500594" cy="228601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АКТ-ны оқушының оқу үдерісінде қолдануы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1346346452_1aapsdbrgrntmlt5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-52388" y="428604"/>
            <a:ext cx="8824211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 топ</a:t>
            </a: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rgbClr val="3333FF"/>
              </a:solidFill>
            </a:endParaRPr>
          </a:p>
          <a:p>
            <a:pPr algn="ctr"/>
            <a:r>
              <a:rPr lang="kk-KZ" sz="2800" dirty="0" smtClean="0">
                <a:solidFill>
                  <a:srgbClr val="3333FF"/>
                </a:solidFill>
              </a:rPr>
              <a:t>                                                         </a:t>
            </a:r>
          </a:p>
          <a:p>
            <a:pPr algn="ctr"/>
            <a:r>
              <a:rPr lang="kk-KZ" sz="2800" i="1" dirty="0" smtClean="0">
                <a:solidFill>
                  <a:srgbClr val="3333FF"/>
                </a:solidFill>
              </a:rPr>
              <a:t>                                                          </a:t>
            </a:r>
            <a:endParaRPr lang="kk-KZ" sz="2800" i="1" dirty="0">
              <a:solidFill>
                <a:srgbClr val="3333FF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6200000" flipV="1">
            <a:off x="2178827" y="1893083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6786578" y="328612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 flipH="1" flipV="1">
            <a:off x="5536413" y="1893083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>
            <a:off x="642910" y="3286124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2000232" y="4357694"/>
            <a:ext cx="107157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5464975" y="4393413"/>
            <a:ext cx="100013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2143108" y="2000240"/>
            <a:ext cx="4500594" cy="300039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АКТ-ны  тәрбие ісінде қолдану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PS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500034" y="1714488"/>
            <a:ext cx="778674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endParaRPr lang="kk-KZ" sz="32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8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endParaRPr lang="kk-KZ" sz="2400" b="1" u="sng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436" name="WordArt 8"/>
          <p:cNvSpPr>
            <a:spLocks noChangeArrowheads="1" noChangeShapeType="1" noTextEdit="1"/>
          </p:cNvSpPr>
          <p:nvPr/>
        </p:nvSpPr>
        <p:spPr bwMode="auto">
          <a:xfrm>
            <a:off x="928662" y="428604"/>
            <a:ext cx="7143800" cy="12858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«Ой </a:t>
            </a:r>
            <a:r>
              <a:rPr lang="ru-RU" sz="3600" b="1" kern="1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қорытайық</a:t>
            </a:r>
            <a:r>
              <a:rPr lang="ru-RU" sz="36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»</a:t>
            </a:r>
            <a:r>
              <a:rPr lang="kk-KZ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Постер қорғау</a:t>
            </a:r>
            <a:endParaRPr lang="ru-RU" sz="3600" b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357290" y="3214686"/>
          <a:ext cx="2381224" cy="1108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24"/>
              </a:tblGrid>
              <a:tr h="3290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425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 descr="PS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6" name="WordArt 6"/>
          <p:cNvSpPr>
            <a:spLocks noChangeArrowheads="1" noChangeShapeType="1" noTextEdit="1"/>
          </p:cNvSpPr>
          <p:nvPr/>
        </p:nvSpPr>
        <p:spPr bwMode="auto">
          <a:xfrm>
            <a:off x="1849437" y="538162"/>
            <a:ext cx="5386389" cy="2519364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НАЗАРЛАРЫҢЫЗҒА </a:t>
            </a:r>
          </a:p>
          <a:p>
            <a:pPr algn="ctr">
              <a:defRPr/>
            </a:pPr>
            <a:r>
              <a:rPr lang="ru-RU" sz="40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РАХМЕТ! </a:t>
            </a:r>
          </a:p>
        </p:txBody>
      </p:sp>
      <p:sp>
        <p:nvSpPr>
          <p:cNvPr id="21508" name="Rectangle 8"/>
          <p:cNvSpPr>
            <a:spLocks noChangeArrowheads="1"/>
          </p:cNvSpPr>
          <p:nvPr/>
        </p:nvSpPr>
        <p:spPr bwMode="auto">
          <a:xfrm rot="-665507">
            <a:off x="1752600" y="3886200"/>
            <a:ext cx="56642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6000" b="1">
                <a:solidFill>
                  <a:srgbClr val="0070C0"/>
                </a:solidFill>
                <a:latin typeface="Comic Sans MS" pitchFamily="66" charset="0"/>
              </a:rPr>
              <a:t>Сау</a:t>
            </a:r>
          </a:p>
          <a:p>
            <a:pPr algn="ctr"/>
            <a:r>
              <a:rPr lang="kk-KZ" sz="6000" b="1">
                <a:solidFill>
                  <a:srgbClr val="0070C0"/>
                </a:solidFill>
                <a:latin typeface="Comic Sans MS" pitchFamily="66" charset="0"/>
              </a:rPr>
              <a:t> болыңыздар!!!</a:t>
            </a:r>
            <a:endParaRPr lang="ru-RU" sz="6000" b="1">
              <a:solidFill>
                <a:srgbClr val="0070C0"/>
              </a:solidFill>
              <a:latin typeface="Comic Sans MS" pitchFamily="66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24000" y="1397000"/>
          <a:ext cx="2381224" cy="1214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24"/>
              </a:tblGrid>
              <a:tr h="47194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25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24000" y="1397000"/>
          <a:ext cx="2381224" cy="1214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24"/>
              </a:tblGrid>
              <a:tr h="47194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25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193</Words>
  <Application>Microsoft Office PowerPoint</Application>
  <PresentationFormat>Экран (4:3)</PresentationFormat>
  <Paragraphs>105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 Unicode MS</vt:lpstr>
      <vt:lpstr>Arial</vt:lpstr>
      <vt:lpstr>Calibri</vt:lpstr>
      <vt:lpstr>Comic Sans MS</vt:lpstr>
      <vt:lpstr>Kozuka Gothic Pro B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Жанерке</dc:creator>
  <cp:lastModifiedBy>САБ</cp:lastModifiedBy>
  <cp:revision>56</cp:revision>
  <dcterms:created xsi:type="dcterms:W3CDTF">2014-03-08T10:24:43Z</dcterms:created>
  <dcterms:modified xsi:type="dcterms:W3CDTF">2016-12-28T03:27:40Z</dcterms:modified>
</cp:coreProperties>
</file>