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72" r:id="rId2"/>
    <p:sldId id="257" r:id="rId3"/>
    <p:sldId id="258" r:id="rId4"/>
    <p:sldId id="260" r:id="rId5"/>
    <p:sldId id="259" r:id="rId6"/>
    <p:sldId id="265" r:id="rId7"/>
    <p:sldId id="270" r:id="rId8"/>
    <p:sldId id="262" r:id="rId9"/>
    <p:sldId id="267" r:id="rId10"/>
    <p:sldId id="268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8016859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159822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597582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374798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56702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317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16326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3975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67381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74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38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8642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301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6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625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882891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984094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03238" y="530225"/>
            <a:ext cx="8183562" cy="55070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776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6640C-57C2-40AA-AAA6-4003B49118D5}" type="datetimeFigureOut">
              <a:rPr lang="ru-RU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062663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EFE6C-35AB-4F75-8827-405C5119B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676180"/>
      </p:ext>
    </p:extLst>
  </p:cSld>
  <p:clrMapOvr>
    <a:masterClrMapping/>
  </p:clrMapOvr>
  <p:transition spd="slow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5E31FB0-7BDE-429C-BFE7-C63758CE6376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C34DF9-D024-4F58-BEE8-833AF9CCD6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4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transition spd="slow">
    <p:strips dir="r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1004957" y="1523775"/>
            <a:ext cx="7737620" cy="1088161"/>
          </a:xfrm>
          <a:prstGeom prst="chevron">
            <a:avLst>
              <a:gd name="adj" fmla="val 99536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FF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72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Ашық </a:t>
            </a:r>
            <a:r>
              <a:rPr lang="kk-KZ" sz="72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</a:p>
          <a:p>
            <a:pPr algn="ctr"/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800" b="0" dirty="0"/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1547664" y="5445224"/>
            <a:ext cx="74882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Математика пәнінің мұғалімі</a:t>
            </a:r>
          </a:p>
          <a:p>
            <a:pPr algn="ctr"/>
            <a:r>
              <a:rPr lang="kk-KZ" sz="2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Махамбетов Азамат Жанболатович</a:t>
            </a:r>
            <a:endParaRPr lang="kk-KZ" sz="28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699792" y="3715559"/>
            <a:ext cx="5472113" cy="138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4800" i="1" dirty="0" smtClean="0">
                <a:solidFill>
                  <a:srgbClr val="FF3300"/>
                </a:solidFill>
                <a:latin typeface="Times New Roman" pitchFamily="18" charset="0"/>
              </a:rPr>
              <a:t>Шеңбер.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4800" i="1" dirty="0" smtClean="0">
                <a:solidFill>
                  <a:srgbClr val="FF3300"/>
                </a:solidFill>
                <a:latin typeface="Times New Roman" pitchFamily="18" charset="0"/>
              </a:rPr>
              <a:t>Д</a:t>
            </a:r>
            <a:r>
              <a:rPr lang="kk-KZ" sz="4800" i="1" dirty="0" smtClean="0">
                <a:solidFill>
                  <a:srgbClr val="FF3300"/>
                </a:solidFill>
                <a:latin typeface="Times New Roman" pitchFamily="18" charset="0"/>
              </a:rPr>
              <a:t>өңгелек</a:t>
            </a:r>
            <a:endParaRPr lang="ru-RU" sz="4800" i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483768" y="2780928"/>
            <a:ext cx="5256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000" dirty="0">
                <a:solidFill>
                  <a:srgbClr val="0000FF"/>
                </a:solidFill>
                <a:latin typeface="Times New Roman" pitchFamily="18" charset="0"/>
              </a:rPr>
              <a:t>Сабақ тақырыбы:</a:t>
            </a:r>
            <a:endParaRPr lang="ru-RU" sz="40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0991" y="448744"/>
            <a:ext cx="90730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Асанбай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Асқаров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kk-KZ" sz="2800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en-US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лицей</a:t>
            </a:r>
            <a:endParaRPr lang="ru-RU" sz="2800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47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>
            <a:off x="2411760" y="1340768"/>
            <a:ext cx="4176464" cy="4032448"/>
            <a:chOff x="899592" y="1052736"/>
            <a:chExt cx="2409825" cy="3190453"/>
          </a:xfrm>
        </p:grpSpPr>
        <p:pic>
          <p:nvPicPr>
            <p:cNvPr id="26625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1052736"/>
              <a:ext cx="2181225" cy="238125"/>
            </a:xfrm>
            <a:prstGeom prst="rect">
              <a:avLst/>
            </a:prstGeom>
            <a:noFill/>
          </p:spPr>
        </p:pic>
        <p:pic>
          <p:nvPicPr>
            <p:cNvPr id="266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1340768"/>
              <a:ext cx="2409825" cy="238125"/>
            </a:xfrm>
            <a:prstGeom prst="rect">
              <a:avLst/>
            </a:prstGeom>
            <a:noFill/>
          </p:spPr>
        </p:pic>
        <p:pic>
          <p:nvPicPr>
            <p:cNvPr id="26629" name="Picture 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1916832"/>
              <a:ext cx="2324100" cy="238125"/>
            </a:xfrm>
            <a:prstGeom prst="rect">
              <a:avLst/>
            </a:prstGeom>
            <a:noFill/>
          </p:spPr>
        </p:pic>
        <p:pic>
          <p:nvPicPr>
            <p:cNvPr id="26632" name="Picture 8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2204864"/>
              <a:ext cx="1800225" cy="238125"/>
            </a:xfrm>
            <a:prstGeom prst="rect">
              <a:avLst/>
            </a:prstGeom>
            <a:noFill/>
          </p:spPr>
        </p:pic>
        <p:pic>
          <p:nvPicPr>
            <p:cNvPr id="2663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2852936"/>
              <a:ext cx="2209800" cy="238125"/>
            </a:xfrm>
            <a:prstGeom prst="rect">
              <a:avLst/>
            </a:prstGeom>
            <a:noFill/>
          </p:spPr>
        </p:pic>
        <p:pic>
          <p:nvPicPr>
            <p:cNvPr id="26638" name="Picture 14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3140968"/>
              <a:ext cx="1800225" cy="238125"/>
            </a:xfrm>
            <a:prstGeom prst="rect">
              <a:avLst/>
            </a:prstGeom>
            <a:noFill/>
          </p:spPr>
        </p:pic>
        <p:pic>
          <p:nvPicPr>
            <p:cNvPr id="26641" name="Picture 17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3717032"/>
              <a:ext cx="2209800" cy="238125"/>
            </a:xfrm>
            <a:prstGeom prst="rect">
              <a:avLst/>
            </a:prstGeom>
            <a:noFill/>
          </p:spPr>
        </p:pic>
        <p:pic>
          <p:nvPicPr>
            <p:cNvPr id="26644" name="Picture 20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99592" y="4005064"/>
              <a:ext cx="1695450" cy="238125"/>
            </a:xfrm>
            <a:prstGeom prst="rect">
              <a:avLst/>
            </a:prstGeom>
            <a:noFill/>
          </p:spPr>
        </p:pic>
      </p:grp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2240" y="3501008"/>
            <a:ext cx="2195736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1409053" y="430104"/>
            <a:ext cx="6172200" cy="526210"/>
          </a:xfrm>
          <a:prstGeom prst="rect">
            <a:avLst/>
          </a:prstGeom>
          <a:solidFill>
            <a:srgbClr val="92D050"/>
          </a:solidFill>
        </p:spPr>
        <p:txBody>
          <a:bodyPr vert="horz" anchor="b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 жұмысын тексеру бөлімі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259632" y="1916832"/>
            <a:ext cx="7200801" cy="3384376"/>
            <a:chOff x="1475655" y="1124744"/>
            <a:chExt cx="6595933" cy="1728192"/>
          </a:xfrm>
        </p:grpSpPr>
        <p:pic>
          <p:nvPicPr>
            <p:cNvPr id="27649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75656" y="1124744"/>
              <a:ext cx="6005467" cy="330930"/>
            </a:xfrm>
            <a:prstGeom prst="rect">
              <a:avLst/>
            </a:prstGeom>
            <a:noFill/>
          </p:spPr>
        </p:pic>
        <p:pic>
          <p:nvPicPr>
            <p:cNvPr id="27652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1614" y="1602755"/>
              <a:ext cx="6293499" cy="331359"/>
            </a:xfrm>
            <a:prstGeom prst="rect">
              <a:avLst/>
            </a:prstGeom>
            <a:noFill/>
          </p:spPr>
        </p:pic>
        <p:pic>
          <p:nvPicPr>
            <p:cNvPr id="2765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75655" y="2080765"/>
              <a:ext cx="6595933" cy="294160"/>
            </a:xfrm>
            <a:prstGeom prst="rect">
              <a:avLst/>
            </a:prstGeom>
            <a:noFill/>
          </p:spPr>
        </p:pic>
        <p:pic>
          <p:nvPicPr>
            <p:cNvPr id="27658" name="Picture 1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75656" y="2522006"/>
              <a:ext cx="6437515" cy="330930"/>
            </a:xfrm>
            <a:prstGeom prst="rect">
              <a:avLst/>
            </a:prstGeom>
            <a:noFill/>
          </p:spPr>
        </p:pic>
      </p:grp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45720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3" descr="book17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332656"/>
            <a:ext cx="1643063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3" descr="book17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373216"/>
            <a:ext cx="1643063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80920" cy="1800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Миға шабуыл </a:t>
            </a:r>
            <a:r>
              <a:rPr lang="kk-KZ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(жаңа материалға дайындық бөлімі)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8234113" cy="3311189"/>
          </a:xfrm>
        </p:spPr>
        <p:txBody>
          <a:bodyPr/>
          <a:lstStyle/>
          <a:p>
            <a:pPr algn="ctr">
              <a:buNone/>
            </a:pPr>
            <a:r>
              <a:rPr lang="kk-KZ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Мына фигураларға назар аударыңыз. А, В, С, Д фигураларының қайсысының барлық нүктелері берілген нүктеден ( О, Е, К, L) бірдей қашықтықта жатыр?</a:t>
            </a:r>
            <a:endParaRPr lang="ru-RU" b="1" i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179512" y="4149080"/>
            <a:ext cx="8136904" cy="1800200"/>
            <a:chOff x="1382" y="7603"/>
            <a:chExt cx="9033" cy="1823"/>
          </a:xfrm>
        </p:grpSpPr>
        <p:sp>
          <p:nvSpPr>
            <p:cNvPr id="28675" name="Oval 3"/>
            <p:cNvSpPr>
              <a:spLocks noChangeArrowheads="1"/>
            </p:cNvSpPr>
            <p:nvPr/>
          </p:nvSpPr>
          <p:spPr bwMode="auto">
            <a:xfrm>
              <a:off x="1943" y="7603"/>
              <a:ext cx="1517" cy="1389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6" name="Text Box 4"/>
            <p:cNvSpPr txBox="1">
              <a:spLocks noChangeArrowheads="1"/>
            </p:cNvSpPr>
            <p:nvPr/>
          </p:nvSpPr>
          <p:spPr bwMode="auto">
            <a:xfrm>
              <a:off x="2581" y="8113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. О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7" name="AutoShape 5"/>
            <p:cNvSpPr>
              <a:spLocks noChangeArrowheads="1"/>
            </p:cNvSpPr>
            <p:nvPr/>
          </p:nvSpPr>
          <p:spPr bwMode="auto">
            <a:xfrm>
              <a:off x="4169" y="7702"/>
              <a:ext cx="1591" cy="1241"/>
            </a:xfrm>
            <a:prstGeom prst="hexagon">
              <a:avLst>
                <a:gd name="adj" fmla="val 32051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78" name="Text Box 6"/>
            <p:cNvSpPr txBox="1">
              <a:spLocks noChangeArrowheads="1"/>
            </p:cNvSpPr>
            <p:nvPr/>
          </p:nvSpPr>
          <p:spPr bwMode="auto">
            <a:xfrm>
              <a:off x="4759" y="8087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. 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auto">
            <a:xfrm>
              <a:off x="6498" y="7603"/>
              <a:ext cx="1599" cy="1407"/>
            </a:xfrm>
            <a:prstGeom prst="ellipse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80" name="Text Box 8"/>
            <p:cNvSpPr txBox="1">
              <a:spLocks noChangeArrowheads="1"/>
            </p:cNvSpPr>
            <p:nvPr/>
          </p:nvSpPr>
          <p:spPr bwMode="auto">
            <a:xfrm>
              <a:off x="7217" y="8113"/>
              <a:ext cx="656" cy="6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. К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8707" y="7870"/>
              <a:ext cx="1708" cy="9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9456" y="8186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. </a:t>
              </a: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382" y="8807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А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4" name="Text Box 12"/>
            <p:cNvSpPr txBox="1">
              <a:spLocks noChangeArrowheads="1"/>
            </p:cNvSpPr>
            <p:nvPr/>
          </p:nvSpPr>
          <p:spPr bwMode="auto">
            <a:xfrm>
              <a:off x="3682" y="8706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В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5859" y="8624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kk-K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С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86" name="Text Box 14"/>
            <p:cNvSpPr txBox="1">
              <a:spLocks noChangeArrowheads="1"/>
            </p:cNvSpPr>
            <p:nvPr/>
          </p:nvSpPr>
          <p:spPr bwMode="auto">
            <a:xfrm>
              <a:off x="8004" y="8706"/>
              <a:ext cx="656" cy="6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11560" y="764704"/>
            <a:ext cx="7776864" cy="5709248"/>
          </a:xfrm>
        </p:spPr>
        <p:txBody>
          <a:bodyPr/>
          <a:lstStyle/>
          <a:p>
            <a:pPr algn="ctr">
              <a:buNone/>
            </a:pPr>
            <a:r>
              <a:rPr lang="kk-KZ" dirty="0" smtClean="0"/>
              <a:t>	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kolca-na-zakaz.ru/UserFiles/Image/y3d/OS110KL10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548314"/>
            <a:ext cx="2736304" cy="2348612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http://t2.gstatic.com/images?q=tbn:ANd9GcTfInp7EGLRuqYwOaRAHPucAKBvVGbmxe_5mv_YZJfnxP6dbtt6Q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2376264" cy="2304256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899592" y="332656"/>
            <a:ext cx="7128792" cy="1080120"/>
          </a:xfrm>
          <a:prstGeom prst="roundRect">
            <a:avLst>
              <a:gd name="adj" fmla="val 49228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k-KZ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Сақина мен монетаның ұқсастығы неде, айырмашылығы неде?</a:t>
            </a:r>
          </a:p>
          <a:p>
            <a:pPr algn="ctr"/>
            <a:endParaRPr lang="ru-RU" dirty="0"/>
          </a:p>
        </p:txBody>
      </p:sp>
      <p:pic>
        <p:nvPicPr>
          <p:cNvPr id="6" name="Picture 2" descr="http://www.tochkagif.ru/_ph/22/2/65653599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23848">
            <a:off x="7450451" y="4966876"/>
            <a:ext cx="1816622" cy="18211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design-warez.ru/uploads/posts/2009-02/1234634689_c980f218ddd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135888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2123728" y="3140968"/>
            <a:ext cx="5544616" cy="244827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i="1" kern="10" dirty="0" err="1" smtClean="0">
                <a:ln w="349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Шеңбер және</a:t>
            </a:r>
            <a:r>
              <a:rPr lang="ru-RU" sz="3600" i="1" kern="10" dirty="0" smtClean="0">
                <a:ln w="349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i="1" kern="10" dirty="0" err="1" smtClean="0">
                <a:ln w="349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дөңгелек</a:t>
            </a:r>
            <a:endParaRPr lang="ru-RU" sz="3600" i="1" kern="10" dirty="0">
              <a:ln w="34925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1361094"/>
          </a:xfrm>
        </p:spPr>
        <p:txBody>
          <a:bodyPr/>
          <a:lstStyle/>
          <a:p>
            <a:pPr algn="ct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Шеңберді циркуль деген құралмен саламыз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108" name="Picture 4" descr="http://t0.gstatic.com/images?q=tbn:ANd9GcRGLcO6zG9gewvhwJ9vF5lJcSX67Ra4IdTM_LBmEHhBzYHl4B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19899"/>
            <a:ext cx="6927570" cy="3535449"/>
          </a:xfrm>
          <a:prstGeom prst="roundRect">
            <a:avLst>
              <a:gd name="adj" fmla="val 16667"/>
            </a:avLst>
          </a:prstGeom>
          <a:ln>
            <a:solidFill>
              <a:srgbClr val="FF99FF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t3.gstatic.com/images?q=tbn:ANd9GcQsIBBAhqXpCH1MbASKyuibNmXPUP3798f8JBMb5kiw0PelwvwDh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548680"/>
            <a:ext cx="3528392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t3.gstatic.com/images?q=tbn:ANd9GcQIm0jnfW7PlmfzGh78DV8iuw7KopY0Ep6jh0zhH4u9ZHpr4rp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82424"/>
            <a:ext cx="3600400" cy="3782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OLD_PRCHnyhj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065591" cy="552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2656"/>
            <a:ext cx="7416824" cy="627782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kk-KZ" b="1" i="1" dirty="0">
                <a:solidFill>
                  <a:srgbClr val="CC00CC"/>
                </a:solidFill>
                <a:latin typeface="Times New Roman" pitchFamily="18" charset="0"/>
              </a:rPr>
              <a:t>Тарихи мәліметтер</a:t>
            </a:r>
            <a:endParaRPr lang="ru-RU" b="1" i="1" dirty="0">
              <a:solidFill>
                <a:srgbClr val="CC00CC"/>
              </a:solidFill>
              <a:latin typeface="Times New Roman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187624" y="1484784"/>
            <a:ext cx="6768753" cy="4969545"/>
          </a:xfrm>
        </p:spPr>
        <p:txBody>
          <a:bodyPr>
            <a:normAutofit fontScale="77500" lnSpcReduction="20000"/>
          </a:bodyPr>
          <a:lstStyle/>
          <a:p>
            <a:pPr marL="0" indent="363538">
              <a:buFontTx/>
              <a:buNone/>
            </a:pPr>
            <a:r>
              <a:rPr lang="kk-KZ" sz="3600" i="1" dirty="0">
                <a:solidFill>
                  <a:srgbClr val="000000"/>
                </a:solidFill>
                <a:latin typeface="Times New Roman" pitchFamily="18" charset="0"/>
              </a:rPr>
              <a:t>“Дөңгелек” ұғымы алғаш рет ежелгі гректерде қалыптасқан. </a:t>
            </a:r>
            <a:r>
              <a:rPr lang="kk-KZ" sz="3600" b="1" i="1" dirty="0">
                <a:solidFill>
                  <a:srgbClr val="000000"/>
                </a:solidFill>
                <a:latin typeface="Times New Roman" pitchFamily="18" charset="0"/>
              </a:rPr>
              <a:t>“Диаметр” </a:t>
            </a:r>
            <a:r>
              <a:rPr lang="kk-KZ" sz="3600" i="1" dirty="0">
                <a:solidFill>
                  <a:srgbClr val="000000"/>
                </a:solidFill>
                <a:latin typeface="Times New Roman" pitchFamily="18" charset="0"/>
              </a:rPr>
              <a:t>грек тілінен аударғанда “көлденеңдік” дегенді білдіреді. Үнділер мен вавилондықтар дөңгелектің ең негізгі элементі радиус деп есептеді. Радиус латынның </a:t>
            </a:r>
            <a:r>
              <a:rPr lang="en-US" sz="3600" i="1" dirty="0">
                <a:solidFill>
                  <a:srgbClr val="000000"/>
                </a:solidFill>
                <a:latin typeface="Times New Roman" pitchFamily="18" charset="0"/>
              </a:rPr>
              <a:t>radius – </a:t>
            </a:r>
            <a:r>
              <a:rPr lang="kk-KZ" sz="3600" i="1" dirty="0">
                <a:solidFill>
                  <a:srgbClr val="000000"/>
                </a:solidFill>
                <a:latin typeface="Times New Roman" pitchFamily="18" charset="0"/>
              </a:rPr>
              <a:t>доңғалақтың сым шабағы сөзінен алынған.</a:t>
            </a:r>
          </a:p>
          <a:p>
            <a:pPr marL="0" indent="363538">
              <a:buFontTx/>
              <a:buNone/>
            </a:pPr>
            <a:r>
              <a:rPr lang="kk-KZ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578" name="AutoShape 2" descr="data:image/jpeg;base64,/9j/4AAQSkZJRgABAQAAAQABAAD/2wCEAAkGBhQQEBUUEBQVEBQVFhYUFhQWFBcUFhUXFRQVFRcXFhUXHSYeFxkjGRQUHy8gJCcqLSwsFh8yNTAqNSYrLikBCQoKDgwOGg8PGiwlHyQpLDAuMiwsLCwsLCwsLSwpLCwsKSwsLyksLCksLCwsLCwsLywsKiwsLCwsLSw0LCwsLP/AABEIAOEA4QMBIgACEQEDEQH/xAAbAAABBQEBAAAAAAAAAAAAAAAAAQIEBQYHA//EAEgQAAIBAwICBwQGBwUFCQAAAAECAwAEERIhBTEGEyJBUWFxBzKBkRQjQlJioTM0Q3KCkrFjc6KywRYkJVODFUSTo7PC0eHx/8QAGwEBAAIDAQEAAAAAAAAAAAAAAAEDAgQFBgf/xAAyEQACAQIEAwUIAgMBAAAAAAAAAQIDEQQSITEFQVEiYXGx0RMUMoGRoeHwwfEGI0IV/9oADAMBAAIRAxEAPwDuNFFFAFFFFAFFFFAFFFFAFFFFAFFFFAFFFITQC0UhavCS/jX3pEX1dR/U0BIoqKvE4jyljPo6n/WpCyA8jn03oB1FJmjNALRRRQBRRRQBRRRQBRRRQBRRRQBRRRQBRRSGgForK8V6ZyLNJFZWkl8YP07LIkaIcaurQt+kl076RyyM86u+B8ZjvLeOeE5jkXUM7EbkFWHcwIII8QaAn0VU9IeksNjGGmLEscRxRqZJZSNyI0G7YHM8h3kVRdF/ahbX1wbYpNaXABKxXCaGcDc6d+YGTg93LODgDZ0Ugrn3TL2ux2ErxxW8l2YdIndDpiiLckMhBBfHd/8AeAOhVU8e6U21iuq6mSHPuqTl2/cQZZvgKwlv09ueLM0Vl/w1EVTI8oDXRDf8qH3VXfHWHPlVjwnorb2zdYqmWY+9cTN1szHx1t7vouK42O4xRwjy7y6L1LoUZT15HpN09u7j9QsWVe6e8bqEPmsQzIw+XpUSax4hP+s8RaIH9naQrCB6Svqer00015evx/FVH2LRXd6s244eC3M23QO2b9M1zdHxmupmz6hWUflTk6B2C8rSH4qW/NiavzTDXMlj8TJ3dSX1ZcqcOhSN0HsDzs4P5Mf0rx/2AsxvHG8B8YZ5o8egD4/KtBRmkcbiY6qpL6sn2cOhSxcFuof1XiV0n4Jwl0np2wGA9DUyLpbxK3/WLWK+T79q5jkx49TL7x8g1Ts0ZroUeO4unu8y71/KK5YeDJ/A+n9pdv1aSdVP3286mGYHw0N738JNaSsBxXg0N0um4iWYd2odpfNWHaU+hqFayX3Dt7aQ8Rtxztp2+vQf2M/2/wB1/nmvSYPj1Cv2anZf2+vqak8NKOq1OmUVR9Gul9vfqTCxWRNpIZBomiPg6HceoyPOruu+nc1haKKKkBRRRQBRRRQBRRVdfcaWOQRAGSQrrKggBEzjXIzEBFyCB3nBwDg4AsM1A49xP6NazTYyY42ZV+8wHZX4tgfGspbcRm4sxfLW9gCRGFYpLeY2Ls4wY7fI2AwX7yBtU284Ui9TFEoRZJ4yyjOkrBm493lnVEgz+I1nldrmDmr2JnRzhn0W2SMnU4y8r97zOdcrk+Jcsfl4VG9n0ehLtB7qX92EHgpcPgeWXar+O38aznBZCtnJ1brHNdT3kkBbkztNK0Y32PYVTjmQG8KStyIhfmaKB4nmcrpMseI3OO0oZVkC57gQwO3P4VUcftrS9YQtNEt1EweJlkQzwyLurKudXPGVIwRsaxt3xuUxzXtkCsl4kNk8LEB7W+WQQjKnc4SRvPsKcYba3veJWPDbJba3WK9nyI0gUo8s055vIdyDnLM55fKq20ldlhf9Jel6WEaBgZ7iXsw28Xvyv36QfdQHmx2A8eVYjo30IKaZeIMLiYM0qx84YZJGLs4H7SUk7yNnkANlFWfA+BmAvc3bia6kX62Y5KxoBnqos+7Go+LczWv4VZfVhpF7TDOkj3QeS48cc/PNeYrYqtxOcqGFeWC3l18DZUVTWaW5S3FkkjI7DLoco/JlzsQG56SNivI+Fe9e/F7fqWVh+jdgh/AzbL/CxwvkSPGo5OBn415TG4Srhans6mvTpY26c1JXQGmGn5pDWkWHmRTDXqRTSKGR54pMU/FJipJGYop+KTFANpaMUlSCr4x0fWdlljdra6j/AEdzHs6/hYcpEPIqatui/TZmlFpxBVgu8fVuv6G6UfahJ5N4odx3eTahcY4PHdxGOUHGdSupw8bj3Xjb7LA43+ddzhnF54VqFTWH3Xh6GvVoKeq3OgA0tYrob0ok636DfkG5VS0M3JbuIfbA7pVHvL8a2gr39OpGpFTi7pnNaadmLRRRWZAUUUUBCu+IrG6pgs7gkKMbKCAWYnYKCyj47A1gYC15ZcSnGc3E80Yxz+jwFYNK/wDTWY+rmr/pXefQ7mC6faAg207d0XWOrQynwUSLoJ/tAe6m8CsprPrIUh66EyySwyLIi6FmcyGOQMcjSzNhl1ZXHfWa6lcr7Hk8txK0gsDDFFbkRIHjLLO6orFAwYdVEoKJqAJ1Z7lwbHgnEkuxHKg0lBIskbe/DL2VaOQdzDDDzG42NM4CQrzJsNb/AEpMcmSVUDaT36ZFcejL403i3RkSydfBI1pdYC9dGAQ6jkk8R7Myeu47iKndEaJl5fXPVwyOOaozD1AOPzqC/RuOWyW1mGpBGikqSpDIAQ6MN1YMNQI5EVTWvH5o547XicaRmVgIbiIkwTsh19WVbtQyHSDpOQ24BrXSzBFLMcKoJJ8ABkn5VgyxHL+m/RmW24fNLJMkxiMMguNPVXLLHIFCzMp0zMFcgNsfnUT2b9D/AKOn0q4XFxKvZU/sIjuEHg7c2+XjXpG8vSAGad5LexEmbaCPSrydWSBNM5B+1nC8tvLJ0Vqk0J0yObmM7CRlAlQ+EmkBXU/eABB5gjceP43jozvQpS1/69E9vH6GzRorN7SS8D04w46rB5PJDGf3XmRWz5YJrFdKPaPcXcrR2TtBApIDrtJL3atXNVPcBjbnz20nTuEtw64xnKqJNvCN1c/kprkfSziBtYlSI6Wkz2hzCDwPdnPPwqvgcn7Bwhu5PyRqcRlPPGnHmaCPiFwAyG6cl1K6Hl15yNuy5O+cHPOthxHjDXkUUUGAsqJJdzZwkELKHdNfLrHBK47gSTjY1xDi1ubr/eLW0aCFERXKlpAXUdpyx5Z54rrlpwp5OHWiNbz3gEEJ6o3EcNsW0AgyAEMw8iDW7xLDRpuEpyu7u17afVrbxMsHSlSTWa9zY8L4mLhDJGPqyxEbcusUbawDyQnOnxAz3ipdV3BrWZV1XLJrIAEUQIhhUfZTO7NsMsfAAADnZGvFVlGM2o7fvPn4nXjtqMIppFPNNNVGY3FGKXFFANxRiloqSRhFJivTFNIoBlJTiKbUmRX8e4KLqIAMYpUYSQTD3opV91h5dxHePhWg6EdKDewMJlEV1A3VXEX3XA2ZfwOO0p9eeKgCqPjMxsLmPiMYOlcQ3ij7duxAEmO9o2IPocV6TgXEHSqe7zfZlt3P8+Zp4mldZkdPopkUoZQykEEAgjkQdwRT690c8KKKKA8L2zSaNo5VDo6lGU7hlYYINZGz6P3UKG2iuUNruiu6sbqKLJBjVwdDkAEK7DKjGzYraGq23bdweauw+DHrB+TisomMiBwsJdLJjMf0e4kgiZdmi6kLGcE5zkg5ByCDgg1YW3WbiTSQNg4ypbxym+PXO/gKp+ilsbe7v4TyecXkfmtwoD/KWKQfLxrRSCi3EtjJe02ANwm6PJo0EyN3rJG6srKe45GPjVl0t4ssHCp5Zc725GBsS8iaFUeZZwKrel4+mPHw5NzKyS3OP2VrG4c6j3NIyhF/iPIV4dO5evvbGzHuBmvZh+C32jU+RlYfyiqcRVjShKpLZK5MI30InQNv+HW6EaWiUwyIeaSRsVdWHcc7+hHjV/UKThgEplibqpGx1m2UlxsC6feA2Dgg423G1TRXyrETjUqOpHm2/BnWirKzGyRBlKsNSsCrA8iGGCD6gmuCe0DgTw6Yn96DUI2P7a3Puup72XGGHMc+Vd9qPecPjmCiWNJQjB11qG0svJhnka3eG8QeDndq6Ka1BVLPmjl/QrhXFG4c1qscNvbzZzJPnrNLDcpGu/LkTiuk8MtZo1VZZInCgKBHC0eAAAMEyN4VPopjuK1cZpNJLlpt82ZwpKAUUUgYHI8Nj5bZ/wBa5RcFNNPppFANpKdSEVJIlFFFAFIaWkoSMNNNPNMNZEiUSwq6sjjUrAqynkVYYI+INFPFL2d0Gefsyv2WKWylOqSxfqlJ5vA41wP/ACdn+CtrXN2m+i8XtJuSXSvZS+GsfWwH1yHXPgTXSK+ocPxPvOHhV5ta+K3ORUjlk0FFFFbxWBqq4nbOjiaFdZxpkjBALqMkMmdta5OxIBBIzkLi1pCKEMzbdJIFcF0nEgBUL9EuS+CQSvZjIIyo5HG1Mn4ld3PZtojZoec9wAZMf2VsCTnzkKgY901J6QPNbLJPCFmRVLyRM5jI0LktG4Vhuo3UjBxkEZOc9dcU4nOMQpa2IIP1jyG7fONtKqqoBy3OefI1TXxdGgk6skhGEnokXnA7GOzm6mPLtKjTySu2uaR0dELyMeeRIoA2A0EAVjOJcaZeK3dyY9cEHVWUjrkugCCVmA71EjkH4VrPZ8IntuuUvJO50XLzNrmE0ZKvE3IKqMWwqgDByBvWe6E/WQ3Mp36+9u3PeCOs6sfDCGuZxqtGnhG2rptL5f0bWFeWpqrmggnV1DIQysMhgcgg94r0rJXNtLwxjJbqZrQnVJAN2hJ5vF+Hy/8A0aLhnFYrmMSQuHXy5g+DDmDXga1DKs8NY9enc+h0507LNHVfu5LooorVKgooooAqi4hxMWl0plOIbgBNZ5RypnGo9wZSBn8NXtQeI2Ud0jRSLrTkx8GHLSfvDx7uXeavoSipdtdl7mdNpPtbE6iqThUE1oBFITcQjZJQPrEHcsifaA7mXPmPC7rGrTyPR3XJiSs9HcaRSU+mkVUQNIpKWkNSBKKKShIhphp5phqSUJTgabThQFF07UixeVPft3iuk/ehkDf5dQ+NdKtrgSIrqcqwDA+IYZH5GsVxW2623mjP24pU/mjYf1Iq49nd31vCrNzzNvED/CoT/wBte4/xupejOHR+f9HPxS7SZoqKKK9OagUUUUA10DAgjIIwQe8HmK5/wqc20zWExw8Qzbsf29t9gqe94x2GH4QeRroVU/SPoxFfRhZcq6HXFMh0ywv96N+4+I5HvFc/iGBhjKWSW/J9GWU5uDuZluGSQXJurJlWR8CeByRFcAbAkjJjlA5OAc8iDVf7ODnhsROxZp2I8zcyk1eQ211bkLcp9IUbC4hXcj+1gHaVvNNQPgKovZwf+Hqv3JblPlcSHv8AJhXj8ZHFUsI6OI2jKNvC0ufTyNuGVyvE09ZfiXQ9lkM/D5Po0v2k/ZSeRHd8senOtRRXEo150XePz7/FG5CpKDujL23TPqiI+IRNaPy6zBaFvMMM4/MedaO2uklGqNlkHirBv6U+SMMMMAwPMEAg/A7VTS9DLRjkRdUfGJmi/wApxVzlh6mrTi+7VeqM26ctbW8Ni8xUa84hHCMyuqZ5AntHyCjcn0FVqdE4hzkuWHgbmXH5Gp1jweGA5ijVD97GXPq7Zb86ry0Vzb+VvvcwaguYxXkm5BoI/E7SuPIfsgfE9rwA51NjjCgBQAAMADkKdRVcp30WiMGwoooqsgKQ0tIaEjTSGnGm0JExVbd9III20l9b/ciVpn+KxhiPjipc9oJNnLFfuAkKf3sbt6Zx5VBm43Bb/VpksP2NvE0jD1SIEL/FitmlTUuTb7vXUxbsQ5umCJu9tfKv3zaPpHyOfyqfwzjEN0mu3kWVc4OMgqfBlO6nyIqCvTOAOqzLPaFjhWuIHhRie4SHsg+pFP4zwc6/pFsAtyg7uyLhRuYZPHP2W5qcHlW1OjT0jKDg3s27ry+99OhCk907ltSqKgycZhW3FwzaYmVWU4JY6/dUKN2cnbSN87U6y4FJd9u9UwwndbPOGYcwbpl5/wB0DgfaLHYW4DhVfGTairJbt+RjVrxpK7D/ALeg1FVczMNmEMck+nuOrqlYL6GrD2TAjg9srAqyB0ZSMMpWVxhgdwfI1awwiNQiAIo2CqAqgeSjYfCl6PJkzyD3ZJiV8+riihZvi0Tb9+1e5wPCoYCLyybbte/d/ZzJYh1Xqi5ooorfICiiipAUUUUAhFc36Lp1U/EYDt1d7JIB+C4RJV/qa6TXP+KJ9H44e5b21BHnLatuPXqn/wANcfjVL2mDnblr9PwXUXaaLiiiivmx0QooooAooooAooooAooooApDS0hoSIaaacaaaA8Li3DjDE6e8Alc+RI3x5AjzzToYVRdKKEUfZUBR8htXoaYsgJwCCfAEE/IVYnJqy2J0PK7tElRo5VEiOMMhGQwNUXC+JC0tJBcuSLSRoNZ3Z1GloMDmztHJGo8SK0ZFZ3ovwkX9/Ldtk20EoEC/ZluY41iefHeqABV88nurr8KwjxknRfw6Pw/tX/UU1pqms3MsuiHRVsi6u1KyZd7e3JBW0WRi58jMdRy32QdI7614hrzvUm05t+rLD7MuoK3lqXdfXSfSsxcdM5XkFo1q8F2xzpkdDAIl3edJOU6L9wAMfAbkfR6cY0YqEFoch3m7ssuMO8kciwMY+w/1w5g6Tjqs8znHa5DuyeVj0PhCcPtVU6gLeHB8cxqc/HnWc4xf8QeMpBaRO0qYS4FyqxKHXAdonAkBAOdI1bjGTWg6GACwt1B1iOMQhhyYQkxah5HRn41nN3QgrNl3RSUVWWC0UUUAUUUUAVjPafZkWqXcY1SWUq3IA5tGOzMnoY2J/hFbOmTQh1KsAysCCDuCCMEEd4xWM4qcXF7MLQy8Myuquh1KwDKRyKsMg/Iin1nOiym0km4dITm2OuAn9payEmM57yjZQ+grR18rxmGlhq0qT5eXI6kJZlcKKKTNahmLRSUUJFopM0ZoBaKTNGaAWkNGaQmpAGmmgmkJoSU3FIDc3UFqztHDJHNNJoYo03VGNRCHG6qesLNjchceNT39nnDnGPocSeDRgxuPMSIQ2fjXnxPhwmC4YxSRt1kUq4LRuARkA7MpBKsp2YEjzr1g6RXCDE1oZGH27eWIxt56ZnR4/Q6seJr3XAsfhIYf2U2oyW9+fzObiqVRzzLYpOO9F+IW0Trw6U3kbqYxHOw6+Av2Q8c5x1irnOltxjvrbcA4MtpbQ28fuxIqZ8SN2b1LEt8ap26R3IIcwIkantxhzLOy95UrhAy7Np7WrBGQcVfwcQjeMSo6tGRnXqGnHfknl55xjvrt4OeEk5yw9u+xRUU0lnJ4wBvUDpBwSO7gaOTsnBKSDZ4n0kB0bmCMn1BIOQSKbFd9aRpz1ex1EEa8bgKDvp8W7+QzuRKubxURmkYKgHaLbADlv6+HnW60YpmIjh4ldRRxSCLh8AjRJJY5OtnmAUAmDbEKsOROWAPjWg6LSKJZ4YRiC3EMKge6sgjJdB6IYM+ZPeTVO3C+JdUtvbtBFHjSt25YzpF9lTb6cGZVwuotjbOx2Gp4BwSOzgSGLJVcksxy7sx1O7t9pmYkk+dG1axCTvcscUtFFYmYUZoqu47dNHCTGcPtp2z375HhigLDNLWM/2ka4t2G0cyMN1bTkYByATuTkjG9XfR7ijSx4mGmRWZWBXTnScZwfzxUXBcUUgNLUgyHT/gUjrHd2gzdWhLKv8Az4mH1sB8cjceY868+FcUjuoEmhOqOQage8eKkdzA5BHiK2RFc56QWB4TcNdRgmxnbVcooz9GlY4+kKB+zbbWO471wONcN96p+0p/HH7rp6F9GpkdnsXpNNJpFkDAFSGBAIIOQQRkEEcwaQmvn1rbnSQ7NGa880aqCx6ZpdVeeqjVQWPTNGa89VGqgsemaQmmaqTVQWHE0hNNzSZqTKwuaQmkzRQBUdrKMtrMaFs51aFJz4k43Pnzr3orKMnHZhpcyNNd3kf6tJC69y3KO2j92SNgSvkwOPvY5VnQC2uuJXLXl7OJ7eBytqiJ1cDyLs0yod2CnKqzZOcnbFNu0fiVw1jbMViXH024X7Cn/u8Z/wCa/I/dGfMV0qxskhjWOJQiIoVVGwVVGABX0Tg/vToqVd6clzt1f8HLrqCl2Ue4paKK7JQFFFFANkfAJPIbmud3V2ZWY62ONTaGOdAxhipBzjfljuFbHpPxBYLSWRwWVV3C7HBYDI9M5+Fcog6T2r5ZpChJ2Dgltu8kA+PfVU5JOxkk2rl/1cjxHrNTDsEZXLD7I3545AD15VoOjgbqtMmpWRjjVkMu/dnu5fOsZDfpKVS2YTSPk5BIRFGxLnGfgATvVjwbpU9vBOWTrSrlI3BbSxACYUMMkBtI+NbEcLUkk1ztz66LQpdWMW0/2xv7LiaPrAYO0baHC9zAZxjx35VPBrnPQ+KaMa4xr2dppZGKQrIcljtkysGxnGAADuTXpwziMy54lcyRhJMRogjYs8YJ0LCC/ZLtvvnxraeEd5We2i6t+BT7wtLrc6HXnNEGUqwDKwIIIyCCMEEHmCKzUHSO4+kwxSwxgzBm0K5MkMa/akONJ8MDv23pk/TZYxcSMB1MbiGHB7c8oHbVe4qDgZ9ar91qXsl+3sZ+3ha7M9xHhsnBWLIGm4YxJIGWksSTk4HN7fJz4r/W6huFkRXjYOjDKspyrA94I5itXbuXjUuuksoLIcHGRup8cbisJxnodJw/XccMx1PakmsXOmM4yWa3b9i+O73T5V5PivBVXbq0dJc+j/J0KNfLo9jy4pxh1kEFrGJ7gqGIZtEUKnYPM/cCQcKO0cGvOLgl828t8sZ+7DaxlB5BpcsfjirDgFgYosvvNMeumPjI4HZ/dVdKAeCiq2bi1zcsRYiKKFSV+kzAv1hU4bqIgRqUEEa2OCRsO+vKx0vCko2W8pJPX53+SSuzbd3qybHZXSftobgeDxGFv54yw/wVKjlbk6GM+oYH9112PxwfKq+3gvU965hm8mtTH8mjkyPkasY53YYdNBHera1PocAj4iqK2vOL71p9rLyM43H5ozRiitUsDNGaMUYqCQzRRilxQgTFFOxUTifFIrWMyXEixIO9jzPgo5sfIAms4xlJ5Yq7IbsSgKoZL2W/ma14c2kKdNxeDdIPFIjyefHhsv5j0suE3XFt2EnD7E889m6uV8MfsIz/ADH0Nb/hXCYrWFYbdFijQYVFGAPPzJ5knc16/hnA8rVXE78l6+hpVcRfSJ48A4BDYwLBbrpRe87s7H3ndvtMTuT/AKVZClor1ppBRRRQBRRRQHlcW4kRkYZVgVI8iMVgrr2NwH9FNInkyrIB8Nj+ddCorGUFLcyUmtjmdr7L7mAsIbpAHGlm6sqxXvAxnTt4GrKy9m5WOOKSfXGr63VU0awuSqhgc4yxzn4YrbTShFLMQqqCSScAADJJJ5ACs8vSCecaraJEiO6STlg0g7mWFRkKeYLFSfu99bkcTVStF9OS5KyNWVGnu/25CtehUyWs1uLhVR9YQLHgDrGBOrJyezlQBjGTzr0u+hkrx24Fz9ZA4dS0S9WMKEAWMEYAxkZJ5nyx5XvTC5tpQk0MUqsupWjdkJwQGGlwRkZXbI94VPtunVu3viSEnudMjbn2oyy/nVb4hJTacle99l0MMlH4f5IsfQyVbiSZbpsyRhWJQFyQPvZ7KasHSoG2B3ZqJH7OWVIALjLxNqLtGGAAJYLGhOF7RLEnOTjPICtNF0jtm5Tx/Fwp+TYrx4n0lhiid0dJWVWKorZ1MASBlc4ye+s//QqRV8y+3JWJdCjz8yTccShtUQTzJHtgNLIqlyNs74yfSsx0h9oNsUkiTXNqUrqTTo38GJGR5iueXF3MXM98pzJgtcI4kjUH3QQAGjiGQBsQOZ3JNTxwHTqIGxIYeG6jJHkTv8a4GIxkmmorR8ympipr4EXNx01gmRkJltjJ2NZTIQOQrOGTUAVUsQT3gU+24Ze2sSG1aLjFmFAjKMkVwqL2QAw+qlAG3cdu6sdf22irb2W9KFhupIyT1U2hQRunXgkFviCqkjvA8K52DweGySpTho+vJ7bl1HiNScu1oXtr0ytnfq5Ga0m74blDA+fLX2T8DV4BkZ5jx5j51puIcKhuE0TxRzL92RFcfIisrN7KbQHNq1xYHn/u87ouf7ttS/AAVXX/AMbg3elNrx1+51o4prdHpijTURugt+n6HieseFxaxyH+dCprxl4BxdASsthLgHAMU8ZPlsxGa5kv8dxS2cX8/wAFqxUCy00YrLw3PE5FDK9gARz0XBI3wQQcYIIII7iCO6oV3PxJGPXTME2w9lZRTHluGE0gZDn8JB8RWhDhznPJ7SCfe/wWupZXszbBM1U8W6VWtrtPOit9wHXIfSNMn51mouHfSP0kfFLrx+l3CWUH8kBLkeQFVV3w9ba7kiEMUHYjkj6pSFKFQrAM2WYhwcknfPIV0IcJoRdp1VJ72j6/g1MRip0qbmolhxD2izTalsoepA2M1wO0MgEaYBvyP2j8KtvZ1wiOfrLm5zdXSSBVllOrQCisBEnux7k8hmsrw6HXPcD7vUg+pjJP5YrZ+zZ9E9xEftJHKP4GZG/zpXoeG0qVCqowilp89uu5xniqtadpPSxv7KXtYPfn5jf/AOasKrbVMy/urqPq2VX/ACv+VWVd+fxG3D4RaKKKwMwooooAooooAooooDOdPGxZ4b9GZrdZj4QtPGJM/h07HyJqSVOatLq1WVGSRQ6OpVlIyGVhggjwINZHNxw0aZEkvbRdkmjBkuIFHJZo+cyAbCRe1gdoHnVkJ5SqpDMePSKdTdQx8zGkkj/hEmhIwfAtpkbHhHWX4xfC26supzHMSOX18Lh1YRsTjrVEinqyQToyMg1rW4fY8U+ugkDSYC9fbyaJVA5LIBzx92RTjeqbiPRO+jUiJ4eIRnYxygQSEeBIDRP8Qtc/EYecqmdK6+5rSg73sVatKW+li3mEHZTqdOZ2j0vmcRA8w5TC5yVUnwqHNxwQTG6eN1hfTCLdtK3LgLkTLAWz7/Zxz071UcS4dbwH/e7Caz35lZREfR4WKH4VM4RxC1Te0WEHvZMF/ixy/wA60ZuNPeD+hVKUYbxZccCaT6JGk8fUgIVZZMF2BLYXRyUaCoJbc79kc6qbzgFuu0fWxDwjuJVUei6sCnXXGD37VWy8TrUdWbbcdDUlXlfs6ES74NF9rXJ/eSu/5E4ro3s56GIyR3TsGAJ6uNRspRiuW9CpwB5HJrml1xLNdS9jPEtdtNGf2coYekij/VD863MInOf+zXoX4W859vU6LRRRXZOuFIaWkoDLcc6Ly62msmRWY5kglyIpW++GXeKQgYLAEN3jO9Z5575TpbhkxPik9u6H0YsMD1ArpVGK5uI4XhcRLPOOvdp5F0a04qyZhLPhN/N70MNkvjJJ9IkHpHFhPm5rKca4RdCbEsU9zIhOjTGSpyMHQygIqkYzkjHfuK7LXjcXKRgl2VB4sQB+dYx4Xhqa7EbfvVlFfNWVpN2+xwq3sri0iEjiMmWdRIysxfXM4QYUgK6rkDRscAkEd1pw/jP0a6jncaOqkaC4GchUcBWbPeoJilB+6KndKWiBnuYnWOWEPKiuqkYGSOw41LqG2VIO/PYisz9ME8ty+MKxgBU9zC3XWp9NQB9Kqbyf7Oj+pzZPL2+h3K1IEzjbtIjDzwWBx447P8wqfXO/ZzxR5rMx51TWTmNc83iZA0aMfNOxnxjB3xvv7a4EiK67hgGHoRmuwnmSkuZ0YNNJo9aKKKkyCiiigCiiigCiiigCkxS0UBQ8a6EWl03WSRaJu6eJmhmH/UjIJ9DkVVnonfQ/qvEWkUco7yFJ/wDzU0P/AFrZUUIsYocU4pBtPYxXS972lwFJH91OAT6Zqq4hf8Ml3v7B7Zu9riwZcf8AWhDL8dVdKpKm5GVHKoejHBrj9WuAue6K+Of/AA5Wb5Yr0l9kULbpcXAHmsUn5hFrod7wK3n/AE0EM378SP8A5garD7P7HOVtki/ui8P/AKbCsXCm94oqlQizCn2NL3XTfGAf6PWh6C9F/wDs+6lQSdaJIEc9jTjTLIo7zzyflV6vQ2Ee69ynpeXH+r1O4bwZICxQu7PgM8kjSuQudK6nJIUZOw8TWPsqad4rUQoRi7lhRRRWZeFFFFAIar7m/JJWPbGzPjOD91R3nxPIctzkCwNZ2Vjb5EoIUEkSgFkILE9sjJRt99WATuDvgZQSb1MJtpaEbifRqO5JLPOjn7aTyfnGxMZ9NPyrG8QsZLeRoTjrVAkSRFUF0yQJEVzgkHKPEW7wQdxXQba6WTeNlkH4GDf0qD0h6NfTNDB5IJY9QWRUD9l9OtWRxhlJVT3EFRWGJw6qR7O5rSWZd5zS4u7mRszQxSMilY2eHq4kJZWMhDszsw04CqANz2qrhEIo9AOo5Zmc7F3Y5dz4ZP5AeFbef2cXZ5XcZHi1owP+GTFNt/ZPGDqv7l505mNVW2iPk5yWYfEVzHhK03aVkjXlSqT0dkjz9j8LEXdwM9XI8UcbdzdQjh2XxGqQLn8JronAT9Uw7lmnUeizyAD4cvhVTDeoQILAIxUBRowYIAORdl7O3cg7THwGWGg4fZCGJY1yQoxk82PMsfMkkn1rqKKhFRXI36ccqstiRRRRQtCiiigCiiigCiiigCiiigCiiigCiiigCg0UUAgpaKKAKKKKAKKKKAQ0nfRRQHH/AGifrC+tUpooq1bGuviI0tQrP9aWiipZazv/AEe/V4/Q/wBasxRRVJmFFFFAFFFFAFFF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data:image/jpeg;base64,/9j/4AAQSkZJRgABAQAAAQABAAD/2wCEAAkGBhQQEBUUEBQVEBQVFhYUFhQWFBcUFhUXFRQVFRcXFhUXHSYeFxkjGRQUHy8gJCcqLSwsFh8yNTAqNSYrLikBCQoKDgwOGg8PGiwlHyQpLDAuMiwsLCwsLCwsLSwpLCwsKSwsLyksLCksLCwsLCwsLywsKiwsLCwsLSw0LCwsLP/AABEIAOEA4QMBIgACEQEDEQH/xAAbAAABBQEBAAAAAAAAAAAAAAAAAQIEBQYHA//EAEgQAAIBAwICBwQGBwUFCQAAAAECAwAEERIhBTEGEyJBUWFxBzKBkRQjQlJioTM0Q3KCkrFjc6KywRYkJVODFUSTo7PC0eHx/8QAGwEBAAIDAQEAAAAAAAAAAAAAAAEDAgQFBgf/xAAyEQACAQIEAwUIAgMBAAAAAAAAAQIDEQQSITEFQVEiYXGx0RMUMoGRoeHwwfEGI0IV/9oADAMBAAIRAxEAPwDuNFFFAFFFFAFFFFAFFFFAFFFFAFFFFAFFFITQC0UhavCS/jX3pEX1dR/U0BIoqKvE4jyljPo6n/WpCyA8jn03oB1FJmjNALRRRQBRRRQBRRRQBRRRQBRRRQBRRRQBRRSGgForK8V6ZyLNJFZWkl8YP07LIkaIcaurQt+kl076RyyM86u+B8ZjvLeOeE5jkXUM7EbkFWHcwIII8QaAn0VU9IeksNjGGmLEscRxRqZJZSNyI0G7YHM8h3kVRdF/ahbX1wbYpNaXABKxXCaGcDc6d+YGTg93LODgDZ0Ugrn3TL2ux2ErxxW8l2YdIndDpiiLckMhBBfHd/8AeAOhVU8e6U21iuq6mSHPuqTl2/cQZZvgKwlv09ueLM0Vl/w1EVTI8oDXRDf8qH3VXfHWHPlVjwnorb2zdYqmWY+9cTN1szHx1t7vouK42O4xRwjy7y6L1LoUZT15HpN09u7j9QsWVe6e8bqEPmsQzIw+XpUSax4hP+s8RaIH9naQrCB6Svqer00015evx/FVH2LRXd6s244eC3M23QO2b9M1zdHxmupmz6hWUflTk6B2C8rSH4qW/NiavzTDXMlj8TJ3dSX1ZcqcOhSN0HsDzs4P5Mf0rx/2AsxvHG8B8YZ5o8egD4/KtBRmkcbiY6qpL6sn2cOhSxcFuof1XiV0n4Jwl0np2wGA9DUyLpbxK3/WLWK+T79q5jkx49TL7x8g1Ts0ZroUeO4unu8y71/KK5YeDJ/A+n9pdv1aSdVP3286mGYHw0N738JNaSsBxXg0N0um4iWYd2odpfNWHaU+hqFayX3Dt7aQ8Rtxztp2+vQf2M/2/wB1/nmvSYPj1Cv2anZf2+vqak8NKOq1OmUVR9Gul9vfqTCxWRNpIZBomiPg6HceoyPOruu+nc1haKKKkBRRRQBRRRQBRRVdfcaWOQRAGSQrrKggBEzjXIzEBFyCB3nBwDg4AsM1A49xP6NazTYyY42ZV+8wHZX4tgfGspbcRm4sxfLW9gCRGFYpLeY2Ls4wY7fI2AwX7yBtU284Ui9TFEoRZJ4yyjOkrBm493lnVEgz+I1nldrmDmr2JnRzhn0W2SMnU4y8r97zOdcrk+Jcsfl4VG9n0ehLtB7qX92EHgpcPgeWXar+O38aznBZCtnJ1brHNdT3kkBbkztNK0Y32PYVTjmQG8KStyIhfmaKB4nmcrpMseI3OO0oZVkC57gQwO3P4VUcftrS9YQtNEt1EweJlkQzwyLurKudXPGVIwRsaxt3xuUxzXtkCsl4kNk8LEB7W+WQQjKnc4SRvPsKcYba3veJWPDbJba3WK9nyI0gUo8s055vIdyDnLM55fKq20ldlhf9Jel6WEaBgZ7iXsw28Xvyv36QfdQHmx2A8eVYjo30IKaZeIMLiYM0qx84YZJGLs4H7SUk7yNnkANlFWfA+BmAvc3bia6kX62Y5KxoBnqos+7Go+LczWv4VZfVhpF7TDOkj3QeS48cc/PNeYrYqtxOcqGFeWC3l18DZUVTWaW5S3FkkjI7DLoco/JlzsQG56SNivI+Fe9e/F7fqWVh+jdgh/AzbL/CxwvkSPGo5OBn415TG4Srhans6mvTpY26c1JXQGmGn5pDWkWHmRTDXqRTSKGR54pMU/FJipJGYop+KTFANpaMUlSCr4x0fWdlljdra6j/AEdzHs6/hYcpEPIqatui/TZmlFpxBVgu8fVuv6G6UfahJ5N4odx3eTahcY4PHdxGOUHGdSupw8bj3Xjb7LA43+ddzhnF54VqFTWH3Xh6GvVoKeq3OgA0tYrob0ok636DfkG5VS0M3JbuIfbA7pVHvL8a2gr39OpGpFTi7pnNaadmLRRRWZAUUUUBCu+IrG6pgs7gkKMbKCAWYnYKCyj47A1gYC15ZcSnGc3E80Yxz+jwFYNK/wDTWY+rmr/pXefQ7mC6faAg207d0XWOrQynwUSLoJ/tAe6m8CsprPrIUh66EyySwyLIi6FmcyGOQMcjSzNhl1ZXHfWa6lcr7Hk8txK0gsDDFFbkRIHjLLO6orFAwYdVEoKJqAJ1Z7lwbHgnEkuxHKg0lBIskbe/DL2VaOQdzDDDzG42NM4CQrzJsNb/AEpMcmSVUDaT36ZFcejL403i3RkSydfBI1pdYC9dGAQ6jkk8R7Myeu47iKndEaJl5fXPVwyOOaozD1AOPzqC/RuOWyW1mGpBGikqSpDIAQ6MN1YMNQI5EVTWvH5o547XicaRmVgIbiIkwTsh19WVbtQyHSDpOQ24BrXSzBFLMcKoJJ8ABkn5VgyxHL+m/RmW24fNLJMkxiMMguNPVXLLHIFCzMp0zMFcgNsfnUT2b9D/AKOn0q4XFxKvZU/sIjuEHg7c2+XjXpG8vSAGad5LexEmbaCPSrydWSBNM5B+1nC8tvLJ0Vqk0J0yObmM7CRlAlQ+EmkBXU/eABB5gjceP43jozvQpS1/69E9vH6GzRorN7SS8D04w46rB5PJDGf3XmRWz5YJrFdKPaPcXcrR2TtBApIDrtJL3atXNVPcBjbnz20nTuEtw64xnKqJNvCN1c/kprkfSziBtYlSI6Wkz2hzCDwPdnPPwqvgcn7Bwhu5PyRqcRlPPGnHmaCPiFwAyG6cl1K6Hl15yNuy5O+cHPOthxHjDXkUUUGAsqJJdzZwkELKHdNfLrHBK47gSTjY1xDi1ubr/eLW0aCFERXKlpAXUdpyx5Z54rrlpwp5OHWiNbz3gEEJ6o3EcNsW0AgyAEMw8iDW7xLDRpuEpyu7u17afVrbxMsHSlSTWa9zY8L4mLhDJGPqyxEbcusUbawDyQnOnxAz3ipdV3BrWZV1XLJrIAEUQIhhUfZTO7NsMsfAAADnZGvFVlGM2o7fvPn4nXjtqMIppFPNNNVGY3FGKXFFANxRiloqSRhFJivTFNIoBlJTiKbUmRX8e4KLqIAMYpUYSQTD3opV91h5dxHePhWg6EdKDewMJlEV1A3VXEX3XA2ZfwOO0p9eeKgCqPjMxsLmPiMYOlcQ3ij7duxAEmO9o2IPocV6TgXEHSqe7zfZlt3P8+Zp4mldZkdPopkUoZQykEEAgjkQdwRT690c8KKKKA8L2zSaNo5VDo6lGU7hlYYINZGz6P3UKG2iuUNruiu6sbqKLJBjVwdDkAEK7DKjGzYraGq23bdweauw+DHrB+TisomMiBwsJdLJjMf0e4kgiZdmi6kLGcE5zkg5ByCDgg1YW3WbiTSQNg4ypbxym+PXO/gKp+ilsbe7v4TyecXkfmtwoD/KWKQfLxrRSCi3EtjJe02ANwm6PJo0EyN3rJG6srKe45GPjVl0t4ssHCp5Zc725GBsS8iaFUeZZwKrel4+mPHw5NzKyS3OP2VrG4c6j3NIyhF/iPIV4dO5evvbGzHuBmvZh+C32jU+RlYfyiqcRVjShKpLZK5MI30InQNv+HW6EaWiUwyIeaSRsVdWHcc7+hHjV/UKThgEplibqpGx1m2UlxsC6feA2Dgg423G1TRXyrETjUqOpHm2/BnWirKzGyRBlKsNSsCrA8iGGCD6gmuCe0DgTw6Yn96DUI2P7a3Puup72XGGHMc+Vd9qPecPjmCiWNJQjB11qG0svJhnka3eG8QeDndq6Ka1BVLPmjl/QrhXFG4c1qscNvbzZzJPnrNLDcpGu/LkTiuk8MtZo1VZZInCgKBHC0eAAAMEyN4VPopjuK1cZpNJLlpt82ZwpKAUUUgYHI8Nj5bZ/wBa5RcFNNPppFANpKdSEVJIlFFFAFIaWkoSMNNNPNMNZEiUSwq6sjjUrAqynkVYYI+INFPFL2d0Gefsyv2WKWylOqSxfqlJ5vA41wP/ACdn+CtrXN2m+i8XtJuSXSvZS+GsfWwH1yHXPgTXSK+ocPxPvOHhV5ta+K3ORUjlk0FFFFbxWBqq4nbOjiaFdZxpkjBALqMkMmdta5OxIBBIzkLi1pCKEMzbdJIFcF0nEgBUL9EuS+CQSvZjIIyo5HG1Mn4ld3PZtojZoec9wAZMf2VsCTnzkKgY901J6QPNbLJPCFmRVLyRM5jI0LktG4Vhuo3UjBxkEZOc9dcU4nOMQpa2IIP1jyG7fONtKqqoBy3OefI1TXxdGgk6skhGEnokXnA7GOzm6mPLtKjTySu2uaR0dELyMeeRIoA2A0EAVjOJcaZeK3dyY9cEHVWUjrkugCCVmA71EjkH4VrPZ8IntuuUvJO50XLzNrmE0ZKvE3IKqMWwqgDByBvWe6E/WQ3Mp36+9u3PeCOs6sfDCGuZxqtGnhG2rptL5f0bWFeWpqrmggnV1DIQysMhgcgg94r0rJXNtLwxjJbqZrQnVJAN2hJ5vF+Hy/8A0aLhnFYrmMSQuHXy5g+DDmDXga1DKs8NY9enc+h0507LNHVfu5LooorVKgooooAqi4hxMWl0plOIbgBNZ5RypnGo9wZSBn8NXtQeI2Ud0jRSLrTkx8GHLSfvDx7uXeavoSipdtdl7mdNpPtbE6iqThUE1oBFITcQjZJQPrEHcsifaA7mXPmPC7rGrTyPR3XJiSs9HcaRSU+mkVUQNIpKWkNSBKKKShIhphp5phqSUJTgabThQFF07UixeVPft3iuk/ehkDf5dQ+NdKtrgSIrqcqwDA+IYZH5GsVxW2623mjP24pU/mjYf1Iq49nd31vCrNzzNvED/CoT/wBte4/xupejOHR+f9HPxS7SZoqKKK9OagUUUUA10DAgjIIwQe8HmK5/wqc20zWExw8Qzbsf29t9gqe94x2GH4QeRroVU/SPoxFfRhZcq6HXFMh0ywv96N+4+I5HvFc/iGBhjKWSW/J9GWU5uDuZluGSQXJurJlWR8CeByRFcAbAkjJjlA5OAc8iDVf7ODnhsROxZp2I8zcyk1eQ211bkLcp9IUbC4hXcj+1gHaVvNNQPgKovZwf+Hqv3JblPlcSHv8AJhXj8ZHFUsI6OI2jKNvC0ufTyNuGVyvE09ZfiXQ9lkM/D5Po0v2k/ZSeRHd8senOtRRXEo150XePz7/FG5CpKDujL23TPqiI+IRNaPy6zBaFvMMM4/MedaO2uklGqNlkHirBv6U+SMMMMAwPMEAg/A7VTS9DLRjkRdUfGJmi/wApxVzlh6mrTi+7VeqM26ctbW8Ni8xUa84hHCMyuqZ5AntHyCjcn0FVqdE4hzkuWHgbmXH5Gp1jweGA5ijVD97GXPq7Zb86ry0Vzb+VvvcwaguYxXkm5BoI/E7SuPIfsgfE9rwA51NjjCgBQAAMADkKdRVcp30WiMGwoooqsgKQ0tIaEjTSGnGm0JExVbd9III20l9b/ciVpn+KxhiPjipc9oJNnLFfuAkKf3sbt6Zx5VBm43Bb/VpksP2NvE0jD1SIEL/FitmlTUuTb7vXUxbsQ5umCJu9tfKv3zaPpHyOfyqfwzjEN0mu3kWVc4OMgqfBlO6nyIqCvTOAOqzLPaFjhWuIHhRie4SHsg+pFP4zwc6/pFsAtyg7uyLhRuYZPHP2W5qcHlW1OjT0jKDg3s27ry+99OhCk907ltSqKgycZhW3FwzaYmVWU4JY6/dUKN2cnbSN87U6y4FJd9u9UwwndbPOGYcwbpl5/wB0DgfaLHYW4DhVfGTairJbt+RjVrxpK7D/ALeg1FVczMNmEMck+nuOrqlYL6GrD2TAjg9srAqyB0ZSMMpWVxhgdwfI1awwiNQiAIo2CqAqgeSjYfCl6PJkzyD3ZJiV8+riihZvi0Tb9+1e5wPCoYCLyybbte/d/ZzJYh1Xqi5ooorfICiiipAUUUUAhFc36Lp1U/EYDt1d7JIB+C4RJV/qa6TXP+KJ9H44e5b21BHnLatuPXqn/wANcfjVL2mDnblr9PwXUXaaLiiiivmx0QooooAooooAooooAooooApDS0hoSIaaacaaaA8Li3DjDE6e8Alc+RI3x5AjzzToYVRdKKEUfZUBR8htXoaYsgJwCCfAEE/IVYnJqy2J0PK7tElRo5VEiOMMhGQwNUXC+JC0tJBcuSLSRoNZ3Z1GloMDmztHJGo8SK0ZFZ3ovwkX9/Ldtk20EoEC/ZluY41iefHeqABV88nurr8KwjxknRfw6Pw/tX/UU1pqms3MsuiHRVsi6u1KyZd7e3JBW0WRi58jMdRy32QdI7614hrzvUm05t+rLD7MuoK3lqXdfXSfSsxcdM5XkFo1q8F2xzpkdDAIl3edJOU6L9wAMfAbkfR6cY0YqEFoch3m7ssuMO8kciwMY+w/1w5g6Tjqs8znHa5DuyeVj0PhCcPtVU6gLeHB8cxqc/HnWc4xf8QeMpBaRO0qYS4FyqxKHXAdonAkBAOdI1bjGTWg6GACwt1B1iOMQhhyYQkxah5HRn41nN3QgrNl3RSUVWWC0UUUAUUUUAVjPafZkWqXcY1SWUq3IA5tGOzMnoY2J/hFbOmTQh1KsAysCCDuCCMEEd4xWM4qcXF7MLQy8Myuquh1KwDKRyKsMg/Iin1nOiym0km4dITm2OuAn9payEmM57yjZQ+grR18rxmGlhq0qT5eXI6kJZlcKKKTNahmLRSUUJFopM0ZoBaKTNGaAWkNGaQmpAGmmgmkJoSU3FIDc3UFqztHDJHNNJoYo03VGNRCHG6qesLNjchceNT39nnDnGPocSeDRgxuPMSIQ2fjXnxPhwmC4YxSRt1kUq4LRuARkA7MpBKsp2YEjzr1g6RXCDE1oZGH27eWIxt56ZnR4/Q6seJr3XAsfhIYf2U2oyW9+fzObiqVRzzLYpOO9F+IW0Trw6U3kbqYxHOw6+Av2Q8c5x1irnOltxjvrbcA4MtpbQ28fuxIqZ8SN2b1LEt8ap26R3IIcwIkantxhzLOy95UrhAy7Np7WrBGQcVfwcQjeMSo6tGRnXqGnHfknl55xjvrt4OeEk5yw9u+xRUU0lnJ4wBvUDpBwSO7gaOTsnBKSDZ4n0kB0bmCMn1BIOQSKbFd9aRpz1ex1EEa8bgKDvp8W7+QzuRKubxURmkYKgHaLbADlv6+HnW60YpmIjh4ldRRxSCLh8AjRJJY5OtnmAUAmDbEKsOROWAPjWg6LSKJZ4YRiC3EMKge6sgjJdB6IYM+ZPeTVO3C+JdUtvbtBFHjSt25YzpF9lTb6cGZVwuotjbOx2Gp4BwSOzgSGLJVcksxy7sx1O7t9pmYkk+dG1axCTvcscUtFFYmYUZoqu47dNHCTGcPtp2z375HhigLDNLWM/2ka4t2G0cyMN1bTkYByATuTkjG9XfR7ijSx4mGmRWZWBXTnScZwfzxUXBcUUgNLUgyHT/gUjrHd2gzdWhLKv8Az4mH1sB8cjceY868+FcUjuoEmhOqOQage8eKkdzA5BHiK2RFc56QWB4TcNdRgmxnbVcooz9GlY4+kKB+zbbWO471wONcN96p+0p/HH7rp6F9GpkdnsXpNNJpFkDAFSGBAIIOQQRkEEcwaQmvn1rbnSQ7NGa880aqCx6ZpdVeeqjVQWPTNGa89VGqgsemaQmmaqTVQWHE0hNNzSZqTKwuaQmkzRQBUdrKMtrMaFs51aFJz4k43Pnzr3orKMnHZhpcyNNd3kf6tJC69y3KO2j92SNgSvkwOPvY5VnQC2uuJXLXl7OJ7eBytqiJ1cDyLs0yod2CnKqzZOcnbFNu0fiVw1jbMViXH024X7Cn/u8Z/wCa/I/dGfMV0qxskhjWOJQiIoVVGwVVGABX0Tg/vToqVd6clzt1f8HLrqCl2Ue4paKK7JQFFFFANkfAJPIbmud3V2ZWY62ONTaGOdAxhipBzjfljuFbHpPxBYLSWRwWVV3C7HBYDI9M5+Fcog6T2r5ZpChJ2Dgltu8kA+PfVU5JOxkk2rl/1cjxHrNTDsEZXLD7I3545AD15VoOjgbqtMmpWRjjVkMu/dnu5fOsZDfpKVS2YTSPk5BIRFGxLnGfgATvVjwbpU9vBOWTrSrlI3BbSxACYUMMkBtI+NbEcLUkk1ztz66LQpdWMW0/2xv7LiaPrAYO0baHC9zAZxjx35VPBrnPQ+KaMa4xr2dppZGKQrIcljtkysGxnGAADuTXpwziMy54lcyRhJMRogjYs8YJ0LCC/ZLtvvnxraeEd5We2i6t+BT7wtLrc6HXnNEGUqwDKwIIIyCCMEEHmCKzUHSO4+kwxSwxgzBm0K5MkMa/akONJ8MDv23pk/TZYxcSMB1MbiGHB7c8oHbVe4qDgZ9ar91qXsl+3sZ+3ha7M9xHhsnBWLIGm4YxJIGWksSTk4HN7fJz4r/W6huFkRXjYOjDKspyrA94I5itXbuXjUuuksoLIcHGRup8cbisJxnodJw/XccMx1PakmsXOmM4yWa3b9i+O73T5V5PivBVXbq0dJc+j/J0KNfLo9jy4pxh1kEFrGJ7gqGIZtEUKnYPM/cCQcKO0cGvOLgl828t8sZ+7DaxlB5BpcsfjirDgFgYosvvNMeumPjI4HZ/dVdKAeCiq2bi1zcsRYiKKFSV+kzAv1hU4bqIgRqUEEa2OCRsO+vKx0vCko2W8pJPX53+SSuzbd3qybHZXSftobgeDxGFv54yw/wVKjlbk6GM+oYH9112PxwfKq+3gvU965hm8mtTH8mjkyPkasY53YYdNBHera1PocAj4iqK2vOL71p9rLyM43H5ozRiitUsDNGaMUYqCQzRRilxQgTFFOxUTifFIrWMyXEixIO9jzPgo5sfIAms4xlJ5Yq7IbsSgKoZL2W/ma14c2kKdNxeDdIPFIjyefHhsv5j0suE3XFt2EnD7E889m6uV8MfsIz/ADH0Nb/hXCYrWFYbdFijQYVFGAPPzJ5knc16/hnA8rVXE78l6+hpVcRfSJ48A4BDYwLBbrpRe87s7H3ndvtMTuT/AKVZClor1ppBRRRQBRRRQHlcW4kRkYZVgVI8iMVgrr2NwH9FNInkyrIB8Nj+ddCorGUFLcyUmtjmdr7L7mAsIbpAHGlm6sqxXvAxnTt4GrKy9m5WOOKSfXGr63VU0awuSqhgc4yxzn4YrbTShFLMQqqCSScAADJJJ5ACs8vSCecaraJEiO6STlg0g7mWFRkKeYLFSfu99bkcTVStF9OS5KyNWVGnu/25CtehUyWs1uLhVR9YQLHgDrGBOrJyezlQBjGTzr0u+hkrx24Fz9ZA4dS0S9WMKEAWMEYAxkZJ5nyx5XvTC5tpQk0MUqsupWjdkJwQGGlwRkZXbI94VPtunVu3viSEnudMjbn2oyy/nVb4hJTacle99l0MMlH4f5IsfQyVbiSZbpsyRhWJQFyQPvZ7KasHSoG2B3ZqJH7OWVIALjLxNqLtGGAAJYLGhOF7RLEnOTjPICtNF0jtm5Tx/Fwp+TYrx4n0lhiid0dJWVWKorZ1MASBlc4ye+s//QqRV8y+3JWJdCjz8yTccShtUQTzJHtgNLIqlyNs74yfSsx0h9oNsUkiTXNqUrqTTo38GJGR5iueXF3MXM98pzJgtcI4kjUH3QQAGjiGQBsQOZ3JNTxwHTqIGxIYeG6jJHkTv8a4GIxkmmorR8ympipr4EXNx01gmRkJltjJ2NZTIQOQrOGTUAVUsQT3gU+24Ze2sSG1aLjFmFAjKMkVwqL2QAw+qlAG3cdu6sdf22irb2W9KFhupIyT1U2hQRunXgkFviCqkjvA8K52DweGySpTho+vJ7bl1HiNScu1oXtr0ytnfq5Ga0m74blDA+fLX2T8DV4BkZ5jx5j51puIcKhuE0TxRzL92RFcfIisrN7KbQHNq1xYHn/u87ouf7ttS/AAVXX/AMbg3elNrx1+51o4prdHpijTURugt+n6HieseFxaxyH+dCprxl4BxdASsthLgHAMU8ZPlsxGa5kv8dxS2cX8/wAFqxUCy00YrLw3PE5FDK9gARz0XBI3wQQcYIIII7iCO6oV3PxJGPXTME2w9lZRTHluGE0gZDn8JB8RWhDhznPJ7SCfe/wWupZXszbBM1U8W6VWtrtPOit9wHXIfSNMn51mouHfSP0kfFLrx+l3CWUH8kBLkeQFVV3w9ba7kiEMUHYjkj6pSFKFQrAM2WYhwcknfPIV0IcJoRdp1VJ72j6/g1MRip0qbmolhxD2izTalsoepA2M1wO0MgEaYBvyP2j8KtvZ1wiOfrLm5zdXSSBVllOrQCisBEnux7k8hmsrw6HXPcD7vUg+pjJP5YrZ+zZ9E9xEftJHKP4GZG/zpXoeG0qVCqowilp89uu5xniqtadpPSxv7KXtYPfn5jf/AOasKrbVMy/urqPq2VX/ACv+VWVd+fxG3D4RaKKKwMwooooAooooAooooDOdPGxZ4b9GZrdZj4QtPGJM/h07HyJqSVOatLq1WVGSRQ6OpVlIyGVhggjwINZHNxw0aZEkvbRdkmjBkuIFHJZo+cyAbCRe1gdoHnVkJ5SqpDMePSKdTdQx8zGkkj/hEmhIwfAtpkbHhHWX4xfC26supzHMSOX18Lh1YRsTjrVEinqyQToyMg1rW4fY8U+ugkDSYC9fbyaJVA5LIBzx92RTjeqbiPRO+jUiJ4eIRnYxygQSEeBIDRP8Qtc/EYecqmdK6+5rSg73sVatKW+li3mEHZTqdOZ2j0vmcRA8w5TC5yVUnwqHNxwQTG6eN1hfTCLdtK3LgLkTLAWz7/Zxz071UcS4dbwH/e7Caz35lZREfR4WKH4VM4RxC1Te0WEHvZMF/ixy/wA60ZuNPeD+hVKUYbxZccCaT6JGk8fUgIVZZMF2BLYXRyUaCoJbc79kc6qbzgFuu0fWxDwjuJVUei6sCnXXGD37VWy8TrUdWbbcdDUlXlfs6ES74NF9rXJ/eSu/5E4ro3s56GIyR3TsGAJ6uNRspRiuW9CpwB5HJrml1xLNdS9jPEtdtNGf2coYekij/VD863MInOf+zXoX4W859vU6LRRRXZOuFIaWkoDLcc6Ly62msmRWY5kglyIpW++GXeKQgYLAEN3jO9Z5575TpbhkxPik9u6H0YsMD1ArpVGK5uI4XhcRLPOOvdp5F0a04qyZhLPhN/N70MNkvjJJ9IkHpHFhPm5rKca4RdCbEsU9zIhOjTGSpyMHQygIqkYzkjHfuK7LXjcXKRgl2VB4sQB+dYx4Xhqa7EbfvVlFfNWVpN2+xwq3sri0iEjiMmWdRIysxfXM4QYUgK6rkDRscAkEd1pw/jP0a6jncaOqkaC4GchUcBWbPeoJilB+6KndKWiBnuYnWOWEPKiuqkYGSOw41LqG2VIO/PYisz9ME8ty+MKxgBU9zC3XWp9NQB9Kqbyf7Oj+pzZPL2+h3K1IEzjbtIjDzwWBx447P8wqfXO/ZzxR5rMx51TWTmNc83iZA0aMfNOxnxjB3xvv7a4EiK67hgGHoRmuwnmSkuZ0YNNJo9aKKKkyCiiigCiiigCiiigCkxS0UBQ8a6EWl03WSRaJu6eJmhmH/UjIJ9DkVVnonfQ/qvEWkUco7yFJ/wDzU0P/AFrZUUIsYocU4pBtPYxXS972lwFJH91OAT6Zqq4hf8Ml3v7B7Zu9riwZcf8AWhDL8dVdKpKm5GVHKoejHBrj9WuAue6K+Of/AA5Wb5Yr0l9kULbpcXAHmsUn5hFrod7wK3n/AE0EM378SP8A5garD7P7HOVtki/ui8P/AKbCsXCm94oqlQizCn2NL3XTfGAf6PWh6C9F/wDs+6lQSdaJIEc9jTjTLIo7zzyflV6vQ2Ee69ynpeXH+r1O4bwZICxQu7PgM8kjSuQudK6nJIUZOw8TWPsqad4rUQoRi7lhRRRWZeFFFFAIar7m/JJWPbGzPjOD91R3nxPIctzkCwNZ2Vjb5EoIUEkSgFkILE9sjJRt99WATuDvgZQSb1MJtpaEbifRqO5JLPOjn7aTyfnGxMZ9NPyrG8QsZLeRoTjrVAkSRFUF0yQJEVzgkHKPEW7wQdxXQba6WTeNlkH4GDf0qD0h6NfTNDB5IJY9QWRUD9l9OtWRxhlJVT3EFRWGJw6qR7O5rSWZd5zS4u7mRszQxSMilY2eHq4kJZWMhDszsw04CqANz2qrhEIo9AOo5Zmc7F3Y5dz4ZP5AeFbef2cXZ5XcZHi1owP+GTFNt/ZPGDqv7l505mNVW2iPk5yWYfEVzHhK03aVkjXlSqT0dkjz9j8LEXdwM9XI8UcbdzdQjh2XxGqQLn8JronAT9Uw7lmnUeizyAD4cvhVTDeoQILAIxUBRowYIAORdl7O3cg7THwGWGg4fZCGJY1yQoxk82PMsfMkkn1rqKKhFRXI36ccqstiRRRRQtCiiigCiiigCiiigCiiigCiiigCiiigCg0UUAgpaKKAKKKKAKKKKAQ0nfRRQHH/AGifrC+tUpooq1bGuviI0tQrP9aWiipZazv/AEe/V4/Q/wBasxRRVJmFFFFAFFFFAFFF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art-apple.ru/albums/userpics/10001/Earth-concep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2048" y="0"/>
            <a:ext cx="9576048" cy="7362107"/>
          </a:xfrm>
          <a:prstGeom prst="rect">
            <a:avLst/>
          </a:prstGeom>
          <a:noFill/>
        </p:spPr>
      </p:pic>
      <p:sp>
        <p:nvSpPr>
          <p:cNvPr id="7" name="WordArt 27"/>
          <p:cNvSpPr>
            <a:spLocks noChangeArrowheads="1" noChangeShapeType="1" noTextEdit="1"/>
          </p:cNvSpPr>
          <p:nvPr/>
        </p:nvSpPr>
        <p:spPr bwMode="auto">
          <a:xfrm>
            <a:off x="755576" y="1"/>
            <a:ext cx="7416824" cy="134076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610"/>
              </a:avLst>
            </a:prstTxWarp>
          </a:bodyPr>
          <a:lstStyle/>
          <a:p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Рефлексия</a:t>
            </a:r>
          </a:p>
        </p:txBody>
      </p:sp>
      <p:graphicFrame>
        <p:nvGraphicFramePr>
          <p:cNvPr id="8" name="Group 28"/>
          <p:cNvGraphicFramePr>
            <a:graphicFrameLocks/>
          </p:cNvGraphicFramePr>
          <p:nvPr/>
        </p:nvGraphicFramePr>
        <p:xfrm>
          <a:off x="539552" y="1268760"/>
          <a:ext cx="8352927" cy="4198949"/>
        </p:xfrm>
        <a:graphic>
          <a:graphicData uri="http://schemas.openxmlformats.org/drawingml/2006/table">
            <a:tbl>
              <a:tblPr/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Нені білдім?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Нені білмейді екенмін?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Бүгінгі сабақтан алған әсерім?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8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004.radikal.ru/i207/1001/c0/38be42133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4581128"/>
            <a:ext cx="2051720" cy="2132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115616" y="1268760"/>
            <a:ext cx="72008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Шеңберді айналдыра циркульменен,</a:t>
            </a:r>
            <a:endParaRPr lang="ru-RU" sz="2800" i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Сызамыз дөңгелетіп бір қолменен</a:t>
            </a:r>
            <a:endParaRPr lang="ru-RU" sz="2800" i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 қақ орта тұсы болып табылатын</a:t>
            </a:r>
            <a:endParaRPr lang="ru-RU" sz="2800" i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центрі, екі радиус диаметрімен.</a:t>
            </a:r>
          </a:p>
          <a:p>
            <a:pPr indent="342900" algn="just">
              <a:tabLst>
                <a:tab pos="1993900" algn="l"/>
              </a:tabLst>
            </a:pPr>
            <a:endParaRPr lang="ru-RU" sz="2800" i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пәні  қызық есебімен</a:t>
            </a:r>
            <a:endParaRPr lang="ru-RU" sz="2800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Ойлауға, жылдамдыққа үйретумен</a:t>
            </a:r>
            <a:endParaRPr lang="ru-RU" sz="2800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 санамызды тым арттырып,</a:t>
            </a:r>
          </a:p>
          <a:p>
            <a:pPr indent="342900" algn="just">
              <a:tabLst>
                <a:tab pos="1993900" algn="l"/>
              </a:tabLst>
            </a:pPr>
            <a:r>
              <a:rPr lang="kk-KZ" sz="2800" i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Бүгінгідей ашық сабақ өткізумен.</a:t>
            </a:r>
            <a:r>
              <a:rPr lang="ru-RU" sz="28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6565" name="Object 4"/>
          <p:cNvGraphicFramePr>
            <a:graphicFrameLocks noGrp="1" noChangeAspect="1"/>
          </p:cNvGraphicFramePr>
          <p:nvPr>
            <p:ph/>
          </p:nvPr>
        </p:nvGraphicFramePr>
        <p:xfrm>
          <a:off x="860425" y="0"/>
          <a:ext cx="2309813" cy="230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r:id="rId4" imgW="1278360" imgH="1274040" progId="">
                  <p:embed/>
                </p:oleObj>
              </mc:Choice>
              <mc:Fallback>
                <p:oleObj r:id="rId4" imgW="1278360" imgH="12740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0"/>
                        <a:ext cx="2309813" cy="2303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134</TotalTime>
  <Words>167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Comic Sans MS</vt:lpstr>
      <vt:lpstr>Impact</vt:lpstr>
      <vt:lpstr>Times New Roman</vt:lpstr>
      <vt:lpstr>Главное мероприятие</vt:lpstr>
      <vt:lpstr>Презентация PowerPoint</vt:lpstr>
      <vt:lpstr>Презентация PowerPoint</vt:lpstr>
      <vt:lpstr>Презентация PowerPoint</vt:lpstr>
      <vt:lpstr>ІІІ. Миға шабуыл (жаңа материалға дайындық бөлімі)</vt:lpstr>
      <vt:lpstr>Презентация PowerPoint</vt:lpstr>
      <vt:lpstr>Презентация PowerPoint</vt:lpstr>
      <vt:lpstr> Шеңберді циркуль деген құралмен саламыз</vt:lpstr>
      <vt:lpstr>Презентация PowerPoint</vt:lpstr>
      <vt:lpstr>Тарихи мәліметтер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Үй жұмысын тексеру бөлімі</dc:title>
  <dc:creator>user</dc:creator>
  <cp:lastModifiedBy>ASUS</cp:lastModifiedBy>
  <cp:revision>17</cp:revision>
  <dcterms:created xsi:type="dcterms:W3CDTF">2012-10-21T14:52:12Z</dcterms:created>
  <dcterms:modified xsi:type="dcterms:W3CDTF">2017-03-12T08:29:12Z</dcterms:modified>
</cp:coreProperties>
</file>