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59" r:id="rId5"/>
    <p:sldId id="27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68" r:id="rId16"/>
    <p:sldId id="275" r:id="rId17"/>
    <p:sldId id="271" r:id="rId18"/>
    <p:sldId id="27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9900CC"/>
    <a:srgbClr val="FF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4" autoAdjust="0"/>
    <p:restoredTop sz="94660"/>
  </p:normalViewPr>
  <p:slideViewPr>
    <p:cSldViewPr>
      <p:cViewPr varScale="1">
        <p:scale>
          <a:sx n="69" d="100"/>
          <a:sy n="69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2569D-2E9C-47F7-A551-38A58A833589}" type="datetimeFigureOut">
              <a:rPr lang="ru-RU" smtClean="0"/>
              <a:pPr/>
              <a:t>19.01.2016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842F7-297E-4A8A-B3A1-B2F823B65A1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Desktop\&#1052;&#1086;&#1081;%20&#1091;&#1088;&#1086;&#1082;\F._SHopen_-_Noktyurn_2_Es-dur_op._9_(iPlayer.fm).mp3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barzab.narod.ru/foto/2.jpg" TargetMode="External"/><Relationship Id="rId5" Type="http://schemas.openxmlformats.org/officeDocument/2006/relationships/image" Target="../media/image17.jpeg"/><Relationship Id="rId10" Type="http://schemas.openxmlformats.org/officeDocument/2006/relationships/image" Target="../media/image21.png"/><Relationship Id="rId4" Type="http://schemas.openxmlformats.org/officeDocument/2006/relationships/image" Target="../media/image1.jpeg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esenin.ru/avtobio/" TargetMode="External"/><Relationship Id="rId3" Type="http://schemas.openxmlformats.org/officeDocument/2006/relationships/hyperlink" Target="http://barzab.narod.ru/foto/2.jpg" TargetMode="External"/><Relationship Id="rId7" Type="http://schemas.openxmlformats.org/officeDocument/2006/relationships/hyperlink" Target="https://ru.wikipedia.org/wiki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ommons.wikimedia.org/wiki/File:Esen_radun.jpg?uselang=ru" TargetMode="External"/><Relationship Id="rId11" Type="http://schemas.openxmlformats.org/officeDocument/2006/relationships/hyperlink" Target="https://www.google.ru/imgres?imgurl=http://&#1062;&#1077;&#1088;&#1082;&#1086;&#1074;&#1085;&#1086;" TargetMode="External"/><Relationship Id="rId5" Type="http://schemas.openxmlformats.org/officeDocument/2006/relationships/hyperlink" Target="https://www.google.ru/search?q" TargetMode="External"/><Relationship Id="rId10" Type="http://schemas.openxmlformats.org/officeDocument/2006/relationships/hyperlink" Target="https://www.google.ru/imgres?imgurl=https://upload.wikimedia.org/" TargetMode="External"/><Relationship Id="rId4" Type="http://schemas.openxmlformats.org/officeDocument/2006/relationships/hyperlink" Target="https://www.google.ru/url?sa=i&amp;rct=j&amp;q" TargetMode="External"/><Relationship Id="rId9" Type="http://schemas.openxmlformats.org/officeDocument/2006/relationships/hyperlink" Target="https://www.google.ru/url?sa=i&amp;rct=j&amp;q=&amp;es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14414" y="214290"/>
            <a:ext cx="6500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/>
              <a:t>Министерство образования и науки Республики Марий Эл</a:t>
            </a:r>
            <a:br>
              <a:rPr lang="ru-RU" altLang="ru-RU" sz="1400" dirty="0"/>
            </a:br>
            <a:r>
              <a:rPr lang="ru-RU" altLang="ru-RU" sz="1400" dirty="0"/>
              <a:t>Учреждение «Отдел образования Волжский муниципальный район»</a:t>
            </a:r>
            <a:br>
              <a:rPr lang="ru-RU" altLang="ru-RU" sz="1400" dirty="0"/>
            </a:br>
            <a:r>
              <a:rPr lang="ru-RU" altLang="ru-RU" sz="1400" dirty="0"/>
              <a:t>МОУ «</a:t>
            </a:r>
            <a:r>
              <a:rPr lang="ru-RU" altLang="ru-RU" sz="1400" dirty="0" err="1"/>
              <a:t>Обшиярская</a:t>
            </a:r>
            <a:r>
              <a:rPr lang="ru-RU" altLang="ru-RU" sz="1400" dirty="0"/>
              <a:t> основная общеобразовательная школа»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8728" y="2000240"/>
            <a:ext cx="6357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" pitchFamily="34" charset="0"/>
                <a:cs typeface="Arial" pitchFamily="34" charset="0"/>
              </a:rPr>
              <a:t>Урок-проект </a:t>
            </a:r>
          </a:p>
          <a:p>
            <a:pPr algn="ctr"/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Творчество </a:t>
            </a:r>
          </a:p>
          <a:p>
            <a:pPr algn="ctr"/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Сергея Александровича Есенина.</a:t>
            </a:r>
          </a:p>
          <a:p>
            <a:pPr algn="ctr"/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Стихотворение «Черёмуха» </a:t>
            </a:r>
          </a:p>
          <a:p>
            <a:pPr algn="ctr"/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857620" y="571501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2016 г.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43504" y="4000504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Выполнила: Сидорова Алевтина Александровна, учитель начальных классов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714612" y="1714488"/>
            <a:ext cx="64293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Прозвенел звонок. Начинаем мы урок. </a:t>
            </a:r>
          </a:p>
          <a:p>
            <a:r>
              <a:rPr lang="ru-RU" sz="2400" b="1" dirty="0" smtClean="0"/>
              <a:t>Его проведём мы в назначенный срок.</a:t>
            </a:r>
          </a:p>
          <a:p>
            <a:r>
              <a:rPr lang="ru-RU" sz="2400" b="1" dirty="0" smtClean="0"/>
              <a:t>В мир музыки, слова и цвета откроется дверь,</a:t>
            </a:r>
          </a:p>
          <a:p>
            <a:r>
              <a:rPr lang="ru-RU" sz="2400" b="1" dirty="0" smtClean="0"/>
              <a:t>И это прекрасно, уж ты мне поверь!</a:t>
            </a:r>
          </a:p>
          <a:p>
            <a:endParaRPr lang="ru-RU" dirty="0"/>
          </a:p>
        </p:txBody>
      </p:sp>
      <p:pic>
        <p:nvPicPr>
          <p:cNvPr id="5123" name="Picture 3" descr="C:\Documents and Settings\Аля\Мои документы\Downloads\Есенин к уроку\Зво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57298"/>
            <a:ext cx="3071834" cy="31265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5123" name="Picture 3" descr="C:\Documents and Settings\Аля\Мои документы\Downloads\Есенин к уроку\Звоно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3071834" cy="312654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86182" y="2000240"/>
            <a:ext cx="3786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Мы - дружные,</a:t>
            </a:r>
          </a:p>
          <a:p>
            <a:r>
              <a:rPr lang="ru-RU" sz="2400" b="1" dirty="0" smtClean="0"/>
              <a:t>Мы – внимательные,</a:t>
            </a:r>
          </a:p>
          <a:p>
            <a:r>
              <a:rPr lang="ru-RU" sz="2400" b="1" dirty="0" smtClean="0"/>
              <a:t>Мы – старательные,</a:t>
            </a:r>
          </a:p>
          <a:p>
            <a:r>
              <a:rPr lang="ru-RU" sz="2400" b="1" dirty="0" smtClean="0"/>
              <a:t>У нас всё получится.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606179" y="280511"/>
            <a:ext cx="3447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Работа в группах</a:t>
            </a:r>
            <a:endParaRPr lang="ru-RU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828288"/>
            <a:ext cx="2775252" cy="52014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Восстановите пропущенные буквы в фамилиях. Прочитайте получившееся слово по вертикали.   </a:t>
            </a:r>
          </a:p>
          <a:p>
            <a:r>
              <a:rPr lang="ru-RU" sz="2000" b="1" dirty="0" smtClean="0"/>
              <a:t>    </a:t>
            </a:r>
          </a:p>
          <a:p>
            <a:r>
              <a:rPr lang="ru-RU" sz="2400" b="1" dirty="0" smtClean="0"/>
              <a:t>         </a:t>
            </a:r>
            <a:r>
              <a:rPr lang="ru-RU" sz="2400" b="1" dirty="0" err="1" smtClean="0"/>
              <a:t>__ршов</a:t>
            </a:r>
            <a:endParaRPr lang="ru-RU" sz="2400" b="1" dirty="0" smtClean="0"/>
          </a:p>
          <a:p>
            <a:r>
              <a:rPr lang="ru-RU" sz="2400" b="1" dirty="0" smtClean="0"/>
              <a:t>  </a:t>
            </a:r>
            <a:r>
              <a:rPr lang="ru-RU" sz="2400" b="1" dirty="0" err="1" smtClean="0"/>
              <a:t>Пау__товский</a:t>
            </a:r>
            <a:endParaRPr lang="ru-RU" sz="2400" b="1" dirty="0" smtClean="0"/>
          </a:p>
          <a:p>
            <a:r>
              <a:rPr lang="ru-RU" sz="2400" b="1" dirty="0" smtClean="0"/>
              <a:t>   </a:t>
            </a:r>
            <a:r>
              <a:rPr lang="ru-RU" sz="2400" b="1" dirty="0" err="1" smtClean="0"/>
              <a:t>Усп__нский</a:t>
            </a:r>
            <a:endParaRPr lang="ru-RU" sz="2400" b="1" dirty="0" smtClean="0"/>
          </a:p>
          <a:p>
            <a:r>
              <a:rPr lang="ru-RU" sz="2400" b="1" dirty="0" smtClean="0"/>
              <a:t>         </a:t>
            </a:r>
            <a:r>
              <a:rPr lang="ru-RU" sz="2400" b="1" dirty="0" err="1" smtClean="0"/>
              <a:t>__осов</a:t>
            </a:r>
            <a:endParaRPr lang="ru-RU" sz="2400" b="1" dirty="0" smtClean="0"/>
          </a:p>
          <a:p>
            <a:r>
              <a:rPr lang="ru-RU" sz="2400" b="1" dirty="0" err="1" smtClean="0"/>
              <a:t>Купр__н</a:t>
            </a:r>
            <a:endParaRPr lang="ru-RU" sz="2400" b="1" dirty="0" smtClean="0"/>
          </a:p>
          <a:p>
            <a:r>
              <a:rPr lang="ru-RU" sz="2400" b="1" dirty="0" smtClean="0"/>
              <a:t> </a:t>
            </a:r>
            <a:r>
              <a:rPr lang="ru-RU" sz="2400" b="1" dirty="0" err="1" smtClean="0"/>
              <a:t>Биа__ки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3286124"/>
            <a:ext cx="3643338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Отгадай загадку.</a:t>
            </a:r>
          </a:p>
          <a:p>
            <a:pPr algn="ctr"/>
            <a:endParaRPr lang="ru-RU" sz="2000" b="1" dirty="0" smtClean="0"/>
          </a:p>
          <a:p>
            <a:r>
              <a:rPr lang="ru-RU" sz="2400" b="1" dirty="0" smtClean="0"/>
              <a:t>Будто снежный шар </a:t>
            </a:r>
            <a:r>
              <a:rPr lang="ru-RU" sz="2400" b="1" dirty="0" smtClean="0">
                <a:solidFill>
                  <a:srgbClr val="CC00FF"/>
                </a:solidFill>
              </a:rPr>
              <a:t>бела</a:t>
            </a:r>
            <a:r>
              <a:rPr lang="ru-RU" sz="2400" b="1" dirty="0" smtClean="0"/>
              <a:t>,</a:t>
            </a:r>
          </a:p>
          <a:p>
            <a:r>
              <a:rPr lang="ru-RU" sz="2400" b="1" dirty="0" smtClean="0">
                <a:solidFill>
                  <a:srgbClr val="CC00FF"/>
                </a:solidFill>
              </a:rPr>
              <a:t>По весне </a:t>
            </a:r>
            <a:r>
              <a:rPr lang="ru-RU" sz="2400" b="1" dirty="0" smtClean="0"/>
              <a:t>она цвела,</a:t>
            </a:r>
          </a:p>
          <a:p>
            <a:r>
              <a:rPr lang="ru-RU" sz="2400" b="1" dirty="0" smtClean="0"/>
              <a:t>Нежный </a:t>
            </a:r>
            <a:r>
              <a:rPr lang="ru-RU" sz="2400" b="1" dirty="0" smtClean="0">
                <a:solidFill>
                  <a:srgbClr val="CC00FF"/>
                </a:solidFill>
              </a:rPr>
              <a:t>запах</a:t>
            </a:r>
            <a:r>
              <a:rPr lang="ru-RU" sz="2400" b="1" dirty="0" smtClean="0"/>
              <a:t> источила.</a:t>
            </a:r>
          </a:p>
          <a:p>
            <a:r>
              <a:rPr lang="ru-RU" sz="2400" b="1" dirty="0" smtClean="0"/>
              <a:t>А когда </a:t>
            </a:r>
            <a:r>
              <a:rPr lang="ru-RU" sz="2400" b="1" dirty="0" smtClean="0">
                <a:solidFill>
                  <a:srgbClr val="CC00FF"/>
                </a:solidFill>
              </a:rPr>
              <a:t>пора</a:t>
            </a:r>
            <a:r>
              <a:rPr lang="ru-RU" sz="2400" b="1" dirty="0" smtClean="0"/>
              <a:t> настала,</a:t>
            </a:r>
          </a:p>
          <a:p>
            <a:r>
              <a:rPr lang="ru-RU" sz="2400" b="1" dirty="0" smtClean="0">
                <a:solidFill>
                  <a:srgbClr val="CC00FF"/>
                </a:solidFill>
              </a:rPr>
              <a:t>Разом</a:t>
            </a:r>
            <a:r>
              <a:rPr lang="ru-RU" sz="2400" b="1" dirty="0" smtClean="0"/>
              <a:t> сделалась она</a:t>
            </a:r>
          </a:p>
          <a:p>
            <a:r>
              <a:rPr lang="ru-RU" sz="2400" b="1" dirty="0" smtClean="0"/>
              <a:t>Вся от ягоды </a:t>
            </a:r>
            <a:r>
              <a:rPr lang="ru-RU" sz="2400" b="1" dirty="0" smtClean="0">
                <a:solidFill>
                  <a:srgbClr val="CC00FF"/>
                </a:solidFill>
              </a:rPr>
              <a:t>черна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803731"/>
            <a:ext cx="5030870" cy="22694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Расшифруй слово</a:t>
            </a:r>
          </a:p>
          <a:p>
            <a:r>
              <a:rPr lang="ru-RU" sz="2000" b="1" dirty="0" smtClean="0"/>
              <a:t>Код           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 </a:t>
            </a:r>
            <a:r>
              <a:rPr lang="ru-RU" sz="2000" b="1" dirty="0" smtClean="0"/>
              <a:t>Ключ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r>
              <a:rPr lang="ru-RU" sz="2400" b="1" dirty="0" smtClean="0"/>
              <a:t>           э        </a:t>
            </a:r>
            <a:r>
              <a:rPr lang="ru-RU" sz="2400" b="1" dirty="0" err="1" smtClean="0"/>
              <a:t>з</a:t>
            </a:r>
            <a:r>
              <a:rPr lang="ru-RU" sz="2400" b="1" dirty="0" smtClean="0"/>
              <a:t>         я       </a:t>
            </a:r>
            <a:r>
              <a:rPr lang="ru-RU" sz="2400" b="1" dirty="0" err="1" smtClean="0"/>
              <a:t>п</a:t>
            </a:r>
            <a:r>
              <a:rPr lang="ru-RU" sz="2400" b="1" dirty="0" smtClean="0"/>
              <a:t>      и      о</a:t>
            </a:r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6215074" y="2000240"/>
            <a:ext cx="500066" cy="500066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143372" y="200024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500694" y="128586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5500694" y="128586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786314" y="128586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Шестиугольник 26"/>
          <p:cNvSpPr/>
          <p:nvPr/>
        </p:nvSpPr>
        <p:spPr>
          <a:xfrm>
            <a:off x="4786314" y="2000240"/>
            <a:ext cx="571504" cy="500066"/>
          </a:xfrm>
          <a:prstGeom prst="hexag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786578" y="1285860"/>
            <a:ext cx="428628" cy="6429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7358082" y="1285860"/>
            <a:ext cx="500066" cy="500066"/>
          </a:xfrm>
          <a:prstGeom prst="rtTriangl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/>
          <p:cNvSpPr/>
          <p:nvPr/>
        </p:nvSpPr>
        <p:spPr>
          <a:xfrm>
            <a:off x="4071934" y="1285860"/>
            <a:ext cx="571504" cy="500066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786314" y="128586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/>
          <p:cNvSpPr/>
          <p:nvPr/>
        </p:nvSpPr>
        <p:spPr>
          <a:xfrm>
            <a:off x="6072198" y="1285860"/>
            <a:ext cx="571504" cy="500066"/>
          </a:xfrm>
          <a:prstGeom prst="hexag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ый треугольник 41"/>
          <p:cNvSpPr/>
          <p:nvPr/>
        </p:nvSpPr>
        <p:spPr>
          <a:xfrm>
            <a:off x="5572132" y="2000240"/>
            <a:ext cx="500066" cy="500066"/>
          </a:xfrm>
          <a:prstGeom prst="rtTriangl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786578" y="2000240"/>
            <a:ext cx="428628" cy="6429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358082" y="200024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4143372" y="200024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7358082" y="200024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29996" y="188640"/>
            <a:ext cx="4527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Работа в группах</a:t>
            </a:r>
            <a:endParaRPr lang="ru-RU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8103" y="726130"/>
            <a:ext cx="2571768" cy="56323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Восстановите пропущенные буквы в фамилиях. Прочитайте получившееся слово по вертикали.   </a:t>
            </a:r>
          </a:p>
          <a:p>
            <a:r>
              <a:rPr lang="ru-RU" sz="2400" b="1" dirty="0" smtClean="0"/>
              <a:t>         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           Е</a:t>
            </a:r>
            <a:r>
              <a:rPr lang="ru-RU" sz="2400" b="1" dirty="0" smtClean="0"/>
              <a:t>ршов</a:t>
            </a:r>
          </a:p>
          <a:p>
            <a:r>
              <a:rPr lang="ru-RU" sz="2400" b="1" dirty="0" smtClean="0"/>
              <a:t>     </a:t>
            </a:r>
            <a:r>
              <a:rPr lang="ru-RU" sz="2400" b="1" dirty="0" err="1" smtClean="0"/>
              <a:t>Пау</a:t>
            </a:r>
            <a:r>
              <a:rPr lang="ru-RU" sz="2400" b="1" dirty="0" err="1" smtClean="0">
                <a:solidFill>
                  <a:srgbClr val="FF0000"/>
                </a:solidFill>
              </a:rPr>
              <a:t>С</a:t>
            </a:r>
            <a:r>
              <a:rPr lang="ru-RU" sz="2400" b="1" dirty="0" err="1" smtClean="0"/>
              <a:t>товский</a:t>
            </a:r>
            <a:endParaRPr lang="ru-RU" sz="2400" b="1" dirty="0" smtClean="0"/>
          </a:p>
          <a:p>
            <a:r>
              <a:rPr lang="ru-RU" sz="2400" b="1" dirty="0" smtClean="0"/>
              <a:t>     </a:t>
            </a:r>
            <a:r>
              <a:rPr lang="ru-RU" sz="2400" b="1" dirty="0" err="1" smtClean="0"/>
              <a:t>Усп</a:t>
            </a:r>
            <a:r>
              <a:rPr lang="ru-RU" sz="2400" b="1" dirty="0" err="1" smtClean="0">
                <a:solidFill>
                  <a:srgbClr val="FF0000"/>
                </a:solidFill>
              </a:rPr>
              <a:t>Е</a:t>
            </a:r>
            <a:r>
              <a:rPr lang="ru-RU" sz="2400" b="1" dirty="0" err="1" smtClean="0"/>
              <a:t>нский</a:t>
            </a:r>
            <a:endParaRPr lang="ru-RU" sz="2400" b="1" dirty="0" smtClean="0"/>
          </a:p>
          <a:p>
            <a:r>
              <a:rPr lang="ru-RU" sz="2400" b="1" dirty="0" smtClean="0"/>
              <a:t>           </a:t>
            </a:r>
            <a:r>
              <a:rPr lang="ru-RU" sz="2400" b="1" dirty="0" smtClean="0">
                <a:solidFill>
                  <a:srgbClr val="FF0000"/>
                </a:solidFill>
              </a:rPr>
              <a:t>Н</a:t>
            </a:r>
            <a:r>
              <a:rPr lang="ru-RU" sz="2400" b="1" dirty="0" smtClean="0"/>
              <a:t>осов</a:t>
            </a:r>
          </a:p>
          <a:p>
            <a:r>
              <a:rPr lang="ru-RU" sz="2400" b="1" dirty="0" smtClean="0"/>
              <a:t>  </a:t>
            </a:r>
            <a:r>
              <a:rPr lang="ru-RU" sz="2400" b="1" dirty="0" err="1" smtClean="0"/>
              <a:t>Купр</a:t>
            </a:r>
            <a:r>
              <a:rPr lang="ru-RU" sz="2400" b="1" dirty="0" err="1" smtClean="0">
                <a:solidFill>
                  <a:srgbClr val="FF0000"/>
                </a:solidFill>
              </a:rPr>
              <a:t>И</a:t>
            </a:r>
            <a:r>
              <a:rPr lang="ru-RU" sz="2400" b="1" dirty="0" err="1" smtClean="0"/>
              <a:t>н</a:t>
            </a:r>
            <a:endParaRPr lang="ru-RU" sz="2400" b="1" dirty="0" smtClean="0"/>
          </a:p>
          <a:p>
            <a:r>
              <a:rPr lang="ru-RU" sz="2400" b="1" dirty="0" smtClean="0"/>
              <a:t>    </a:t>
            </a:r>
            <a:r>
              <a:rPr lang="ru-RU" sz="2400" b="1" dirty="0" err="1" smtClean="0"/>
              <a:t>Биа</a:t>
            </a:r>
            <a:r>
              <a:rPr lang="ru-RU" sz="2400" b="1" dirty="0" err="1" smtClean="0">
                <a:solidFill>
                  <a:srgbClr val="FF0000"/>
                </a:solidFill>
              </a:rPr>
              <a:t>Н</a:t>
            </a:r>
            <a:r>
              <a:rPr lang="ru-RU" sz="2400" b="1" dirty="0" err="1" smtClean="0"/>
              <a:t>ки</a:t>
            </a:r>
            <a:endParaRPr lang="ru-RU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393405" y="3284984"/>
            <a:ext cx="3643338" cy="33547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Отгадай загадку.</a:t>
            </a:r>
          </a:p>
          <a:p>
            <a:pPr algn="ctr"/>
            <a:endParaRPr lang="ru-RU" sz="2400" b="1" dirty="0" smtClean="0"/>
          </a:p>
          <a:p>
            <a:r>
              <a:rPr lang="ru-RU" sz="2400" b="1" dirty="0" smtClean="0"/>
              <a:t>Будто снежный шар бела,</a:t>
            </a:r>
          </a:p>
          <a:p>
            <a:r>
              <a:rPr lang="ru-RU" sz="2400" b="1" dirty="0" smtClean="0"/>
              <a:t>По весне она цвела,</a:t>
            </a:r>
          </a:p>
          <a:p>
            <a:r>
              <a:rPr lang="ru-RU" sz="2400" b="1" dirty="0" smtClean="0"/>
              <a:t>Нежный запах источила.</a:t>
            </a:r>
          </a:p>
          <a:p>
            <a:r>
              <a:rPr lang="ru-RU" sz="2400" b="1" dirty="0" smtClean="0"/>
              <a:t>А когда пора настала,</a:t>
            </a:r>
          </a:p>
          <a:p>
            <a:r>
              <a:rPr lang="ru-RU" sz="2400" b="1" dirty="0" smtClean="0"/>
              <a:t>Разом</a:t>
            </a:r>
            <a:r>
              <a:rPr lang="ru-RU" sz="2400" b="1" i="1" dirty="0" smtClean="0">
                <a:solidFill>
                  <a:srgbClr val="00B050"/>
                </a:solidFill>
              </a:rPr>
              <a:t> </a:t>
            </a:r>
            <a:r>
              <a:rPr lang="ru-RU" sz="2400" b="1" dirty="0" smtClean="0"/>
              <a:t>сделалась она</a:t>
            </a:r>
          </a:p>
          <a:p>
            <a:r>
              <a:rPr lang="ru-RU" sz="2400" b="1" dirty="0" smtClean="0"/>
              <a:t>Вся от ягоды черна.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                            (Черёмуха)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3848" y="711860"/>
            <a:ext cx="4940052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              Расшифруй слово</a:t>
            </a:r>
          </a:p>
          <a:p>
            <a:r>
              <a:rPr lang="ru-RU" sz="2000" b="1" dirty="0" smtClean="0"/>
              <a:t>Код</a:t>
            </a:r>
          </a:p>
          <a:p>
            <a:r>
              <a:rPr lang="ru-RU" sz="2400" b="1" dirty="0" smtClean="0"/>
              <a:t>            </a:t>
            </a:r>
            <a:r>
              <a:rPr lang="ru-RU" sz="2400" b="1" dirty="0" smtClean="0">
                <a:solidFill>
                  <a:srgbClr val="FF0000"/>
                </a:solidFill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</a:rPr>
              <a:t>  </a:t>
            </a:r>
            <a:r>
              <a:rPr lang="ru-RU" b="1" dirty="0" smtClean="0"/>
              <a:t>         </a:t>
            </a:r>
            <a:r>
              <a:rPr lang="ru-RU" sz="2400" b="1" dirty="0" smtClean="0">
                <a:solidFill>
                  <a:srgbClr val="FF0000"/>
                </a:solidFill>
              </a:rPr>
              <a:t>О       Э       З       И     Я</a:t>
            </a:r>
          </a:p>
          <a:p>
            <a:endParaRPr lang="ru-RU" b="1" dirty="0" smtClean="0"/>
          </a:p>
          <a:p>
            <a:r>
              <a:rPr lang="ru-RU" sz="2000" b="1" dirty="0" smtClean="0"/>
              <a:t>Ключ</a:t>
            </a:r>
          </a:p>
          <a:p>
            <a:endParaRPr lang="ru-RU" b="1" dirty="0" smtClean="0"/>
          </a:p>
          <a:p>
            <a:r>
              <a:rPr lang="ru-RU" sz="2000" b="1" dirty="0" smtClean="0"/>
              <a:t>                   Э            З          Я       П        И       О</a:t>
            </a:r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6215074" y="2000240"/>
            <a:ext cx="500066" cy="500066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143372" y="200024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500694" y="128586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5500694" y="128586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4786314" y="128586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Шестиугольник 26"/>
          <p:cNvSpPr/>
          <p:nvPr/>
        </p:nvSpPr>
        <p:spPr>
          <a:xfrm>
            <a:off x="4786314" y="2000240"/>
            <a:ext cx="571504" cy="500066"/>
          </a:xfrm>
          <a:prstGeom prst="hexag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786578" y="1285860"/>
            <a:ext cx="428628" cy="6429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7358082" y="1285860"/>
            <a:ext cx="500066" cy="500066"/>
          </a:xfrm>
          <a:prstGeom prst="rtTriangl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/>
          <p:cNvSpPr/>
          <p:nvPr/>
        </p:nvSpPr>
        <p:spPr>
          <a:xfrm>
            <a:off x="4071934" y="1285860"/>
            <a:ext cx="571504" cy="500066"/>
          </a:xfrm>
          <a:prstGeom prst="triangle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4786314" y="128586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/>
          <p:cNvSpPr/>
          <p:nvPr/>
        </p:nvSpPr>
        <p:spPr>
          <a:xfrm>
            <a:off x="6072198" y="1285860"/>
            <a:ext cx="571504" cy="500066"/>
          </a:xfrm>
          <a:prstGeom prst="hexagon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ый треугольник 41"/>
          <p:cNvSpPr/>
          <p:nvPr/>
        </p:nvSpPr>
        <p:spPr>
          <a:xfrm>
            <a:off x="5572132" y="2000240"/>
            <a:ext cx="500066" cy="500066"/>
          </a:xfrm>
          <a:prstGeom prst="rtTriangl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786578" y="2000240"/>
            <a:ext cx="428628" cy="64294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7358082" y="2000240"/>
            <a:ext cx="500066" cy="50006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4143372" y="200024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5400000">
            <a:off x="7358082" y="2000240"/>
            <a:ext cx="500066" cy="5000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928794" y="785794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Определим цель урока</a:t>
            </a:r>
            <a:endParaRPr lang="ru-RU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1505" y="1690662"/>
            <a:ext cx="3643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Расширим знания</a:t>
            </a:r>
            <a:endParaRPr lang="ru-RU" sz="2400" b="1" dirty="0">
              <a:solidFill>
                <a:srgbClr val="CC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4935" y="4008382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Научимся</a:t>
            </a:r>
            <a:endParaRPr lang="ru-RU" sz="2400" b="1" dirty="0">
              <a:solidFill>
                <a:srgbClr val="CC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2570898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Познакомимся</a:t>
            </a:r>
            <a:endParaRPr lang="ru-RU" sz="2400" b="1" dirty="0">
              <a:solidFill>
                <a:srgbClr val="CC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182" y="1643050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 творчестве С.Есенина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78384" y="2414641"/>
            <a:ext cx="3143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со стихотворением С.Есенина «Черёмуха»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53187" y="3869883"/>
            <a:ext cx="557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выразительному чтению, находить в стихотворении средства художественной выразительности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71736" y="1785926"/>
            <a:ext cx="52149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+mj-lt"/>
                <a:cs typeface="Arial" pitchFamily="34" charset="0"/>
              </a:rPr>
              <a:t>это стихи, </a:t>
            </a:r>
          </a:p>
          <a:p>
            <a:r>
              <a:rPr lang="ru-RU" sz="2400" b="1" dirty="0" smtClean="0">
                <a:latin typeface="+mj-lt"/>
                <a:cs typeface="Arial" pitchFamily="34" charset="0"/>
              </a:rPr>
              <a:t>произведения, написанные стихами</a:t>
            </a:r>
            <a:r>
              <a:rPr lang="ru-RU" sz="2000" b="1" dirty="0" smtClean="0">
                <a:latin typeface="+mj-lt"/>
                <a:cs typeface="Arial" pitchFamily="34" charset="0"/>
              </a:rPr>
              <a:t>.</a:t>
            </a:r>
            <a:endParaRPr lang="ru-RU" sz="2000" b="1" dirty="0">
              <a:latin typeface="+mj-lt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728" y="3000372"/>
            <a:ext cx="6143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Поэзия</a:t>
            </a:r>
            <a:r>
              <a:rPr lang="ru-RU" sz="2400" dirty="0" smtClean="0">
                <a:latin typeface="+mj-lt"/>
                <a:cs typeface="Arial" pitchFamily="34" charset="0"/>
              </a:rPr>
              <a:t> – </a:t>
            </a:r>
            <a:r>
              <a:rPr lang="ru-RU" sz="2400" b="1" dirty="0" smtClean="0">
                <a:latin typeface="+mj-lt"/>
                <a:cs typeface="Arial" pitchFamily="34" charset="0"/>
              </a:rPr>
              <a:t>красота и прелесть чего-либо 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5873" y="1000108"/>
            <a:ext cx="47295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Из словаря С. И. Ожегова</a:t>
            </a:r>
            <a:endParaRPr lang="ru-RU" sz="28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1785926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Поэзия </a:t>
            </a:r>
            <a:r>
              <a:rPr lang="ru-RU" sz="2400" b="1" dirty="0" smtClean="0"/>
              <a:t>-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00100" y="357166"/>
            <a:ext cx="77093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CCECFF"/>
                    </a:gs>
                    <a:gs pos="100000">
                      <a:srgbClr val="008000"/>
                    </a:gs>
                  </a:gsLst>
                  <a:lin ang="2700000" scaled="1"/>
                </a:gradFill>
                <a:latin typeface="Arial"/>
                <a:cs typeface="Arial"/>
              </a:rPr>
              <a:t>Исследование</a:t>
            </a:r>
          </a:p>
          <a:p>
            <a:pPr algn="ctr"/>
            <a:r>
              <a:rPr lang="ru-RU" sz="2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CCECFF"/>
                    </a:gs>
                    <a:gs pos="100000">
                      <a:srgbClr val="008000"/>
                    </a:gs>
                  </a:gsLst>
                  <a:lin ang="2700000" scaled="1"/>
                </a:gradFill>
                <a:latin typeface="Arial"/>
                <a:cs typeface="Arial"/>
              </a:rPr>
              <a:t>Истоки творчества Сергея Александровича Есенина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1201570"/>
            <a:ext cx="579787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Цели и задачи исследования: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 познакомиться с биографией      </a:t>
            </a:r>
            <a:r>
              <a:rPr lang="ru-RU" sz="2400" b="1" dirty="0" err="1" smtClean="0">
                <a:latin typeface="+mj-lt"/>
                <a:cs typeface="Arial" pitchFamily="34" charset="0"/>
              </a:rPr>
              <a:t>С.А.Есенина</a:t>
            </a:r>
            <a:endParaRPr lang="ru-RU" sz="2400" b="1" dirty="0" smtClean="0">
              <a:latin typeface="+mj-lt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 изучить литературу и Интернет-ресурсы по вопросу     истоков творчества поэта;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 читать, изучить тематику стихов С. А. Есенина</a:t>
            </a:r>
            <a:endParaRPr lang="ru-RU" sz="2400" b="1" dirty="0" smtClean="0">
              <a:latin typeface="+mj-lt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133684" y="3861048"/>
            <a:ext cx="53760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Гипотеза</a:t>
            </a:r>
          </a:p>
          <a:p>
            <a:r>
              <a:rPr lang="ru-RU" sz="2400" b="1" dirty="0" smtClean="0">
                <a:latin typeface="+mj-lt"/>
                <a:cs typeface="Arial" pitchFamily="34" charset="0"/>
              </a:rPr>
              <a:t> истоками творчества С.А. Есенина</a:t>
            </a:r>
          </a:p>
          <a:p>
            <a:r>
              <a:rPr lang="ru-RU" sz="2400" b="1" dirty="0" smtClean="0">
                <a:latin typeface="+mj-lt"/>
                <a:cs typeface="Arial" pitchFamily="34" charset="0"/>
              </a:rPr>
              <a:t> могут быть: 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семья поэта;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его обучение;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русские поэты и писатели;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родная природа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pic>
        <p:nvPicPr>
          <p:cNvPr id="9" name="Picture 12" descr="есен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357298"/>
            <a:ext cx="2176461" cy="2432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85786" y="400050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1895 г. – 1925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357166"/>
            <a:ext cx="371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Первый исток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его семья</a:t>
            </a:r>
            <a:endParaRPr lang="ru-RU" sz="2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8" descr="родител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2151" y="928670"/>
            <a:ext cx="2672257" cy="3340321"/>
          </a:xfrm>
          <a:prstGeom prst="rect">
            <a:avLst/>
          </a:prstGeom>
          <a:noFill/>
          <a:ln/>
        </p:spPr>
      </p:pic>
      <p:sp>
        <p:nvSpPr>
          <p:cNvPr id="5" name="TextBox 4"/>
          <p:cNvSpPr txBox="1"/>
          <p:nvPr/>
        </p:nvSpPr>
        <p:spPr>
          <a:xfrm>
            <a:off x="263034" y="4391718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Есенин Александр Никитич</a:t>
            </a:r>
          </a:p>
          <a:p>
            <a:r>
              <a:rPr lang="ru-RU" b="1" dirty="0" smtClean="0"/>
              <a:t>Есенина Татьяна Фёдоровна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29124" y="357166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Второй источник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его обучение</a:t>
            </a:r>
            <a:endParaRPr lang="ru-RU" sz="2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244" y="2598830"/>
            <a:ext cx="2592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latin typeface="+mj-lt"/>
                <a:cs typeface="Arial" pitchFamily="34" charset="0"/>
              </a:rPr>
              <a:t>Константиновское</a:t>
            </a:r>
            <a:r>
              <a:rPr lang="ru-RU" sz="2000" b="1" dirty="0" smtClean="0">
                <a:latin typeface="+mj-lt"/>
                <a:cs typeface="Arial" pitchFamily="34" charset="0"/>
              </a:rPr>
              <a:t> земское училище</a:t>
            </a:r>
          </a:p>
          <a:p>
            <a:r>
              <a:rPr lang="ru-RU" sz="2000" b="1" dirty="0" smtClean="0">
                <a:latin typeface="+mj-lt"/>
                <a:cs typeface="Arial" pitchFamily="34" charset="0"/>
              </a:rPr>
              <a:t>г.  Спас-Клепики</a:t>
            </a:r>
          </a:p>
        </p:txBody>
      </p:sp>
      <p:pic>
        <p:nvPicPr>
          <p:cNvPr id="2050" name="Picture 2" descr="C:\Documents and Settings\Аля\Мои документы\Downloads\Есенин к уроку\Здание школы г. Спас-Клепики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8144" y="2847983"/>
            <a:ext cx="2794000" cy="18669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50678" y="5869046"/>
            <a:ext cx="17568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+mj-lt"/>
                <a:cs typeface="Arial" pitchFamily="34" charset="0"/>
              </a:rPr>
              <a:t>Здание школы </a:t>
            </a:r>
          </a:p>
          <a:p>
            <a:r>
              <a:rPr lang="ru-RU" b="1" dirty="0" smtClean="0">
                <a:latin typeface="+mj-lt"/>
                <a:cs typeface="Arial" pitchFamily="34" charset="0"/>
              </a:rPr>
              <a:t>г. Спас-Клепики</a:t>
            </a:r>
          </a:p>
        </p:txBody>
      </p:sp>
      <p:pic>
        <p:nvPicPr>
          <p:cNvPr id="2051" name="Picture 3" descr="C:\Documents and Settings\Аля\Мои документы\Downloads\Есенин к уроку\университе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57088" y="4216512"/>
            <a:ext cx="2777026" cy="164307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643702" y="4714884"/>
            <a:ext cx="2286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+mj-lt"/>
                <a:cs typeface="Arial" pitchFamily="34" charset="0"/>
              </a:rPr>
              <a:t> Московский городской народный    университет им. </a:t>
            </a:r>
          </a:p>
          <a:p>
            <a:r>
              <a:rPr lang="ru-RU" b="1" dirty="0" smtClean="0">
                <a:latin typeface="+mj-lt"/>
                <a:cs typeface="Arial" pitchFamily="34" charset="0"/>
              </a:rPr>
              <a:t>А.Л. Шанявского</a:t>
            </a:r>
            <a:endParaRPr lang="ru-RU" b="1" dirty="0">
              <a:latin typeface="+mj-lt"/>
              <a:cs typeface="Arial" pitchFamily="34" charset="0"/>
            </a:endParaRPr>
          </a:p>
        </p:txBody>
      </p:sp>
      <p:pic>
        <p:nvPicPr>
          <p:cNvPr id="1026" name="Picture 2" descr="E:\Т.А\училище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981" y="975761"/>
            <a:ext cx="2592674" cy="162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E:\Т.А\похв. лист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927229"/>
            <a:ext cx="2081587" cy="179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28603"/>
            <a:ext cx="9125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Третий источник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 творчество русских писателей и поэтов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8123" y="3000372"/>
            <a:ext cx="7744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  <a:latin typeface="Arial" pitchFamily="34" charset="0"/>
                <a:cs typeface="Arial" pitchFamily="34" charset="0"/>
              </a:rPr>
              <a:t>Четвёртый источник </a:t>
            </a:r>
            <a:r>
              <a:rPr lang="ru-RU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родная рязанская  земля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1736" y="4786322"/>
            <a:ext cx="2000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1916 г. – первый сборник стихов </a:t>
            </a:r>
          </a:p>
          <a:p>
            <a:r>
              <a:rPr lang="ru-RU" b="1" dirty="0" smtClean="0"/>
              <a:t>С. Есенина «Радуница»</a:t>
            </a:r>
            <a:endParaRPr lang="ru-RU" b="1" dirty="0"/>
          </a:p>
        </p:txBody>
      </p:sp>
      <p:pic>
        <p:nvPicPr>
          <p:cNvPr id="8" name="Picture 4" descr="C:\Documents and Settings\Аля\Мои документы\Downloads\Есенин к уроку\Пушки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00108"/>
            <a:ext cx="1319738" cy="1643074"/>
          </a:xfrm>
          <a:prstGeom prst="rect">
            <a:avLst/>
          </a:prstGeom>
          <a:noFill/>
        </p:spPr>
      </p:pic>
      <p:pic>
        <p:nvPicPr>
          <p:cNvPr id="9" name="Picture 7" descr="C:\Documents and Settings\Аля\Мои документы\Downloads\Есенин к уроку\Лермонт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1000108"/>
            <a:ext cx="1478760" cy="1643066"/>
          </a:xfrm>
          <a:prstGeom prst="rect">
            <a:avLst/>
          </a:prstGeom>
          <a:noFill/>
        </p:spPr>
      </p:pic>
      <p:pic>
        <p:nvPicPr>
          <p:cNvPr id="3074" name="Picture 2" descr="C:\Documents and Settings\Аля\Мои документы\Downloads\Есенин к уроку\Кольцов песенни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928670"/>
            <a:ext cx="1427240" cy="1691279"/>
          </a:xfrm>
          <a:prstGeom prst="rect">
            <a:avLst/>
          </a:prstGeom>
          <a:noFill/>
        </p:spPr>
      </p:pic>
      <p:pic>
        <p:nvPicPr>
          <p:cNvPr id="11" name="Picture 2" descr="C:\Documents and Settings\Аля\Мои документы\Downloads\Есенин к уроку\Блок.jpg"/>
          <p:cNvPicPr>
            <a:picLocks noChangeAspect="1" noChangeArrowheads="1"/>
          </p:cNvPicPr>
          <p:nvPr/>
        </p:nvPicPr>
        <p:blipFill>
          <a:blip r:embed="rId6"/>
          <a:srcRect l="4348" t="4348" r="8696"/>
          <a:stretch>
            <a:fillRect/>
          </a:stretch>
        </p:blipFill>
        <p:spPr bwMode="auto">
          <a:xfrm>
            <a:off x="5715008" y="1071546"/>
            <a:ext cx="1428760" cy="1571636"/>
          </a:xfrm>
          <a:prstGeom prst="rect">
            <a:avLst/>
          </a:prstGeom>
          <a:noFill/>
        </p:spPr>
      </p:pic>
      <p:pic>
        <p:nvPicPr>
          <p:cNvPr id="12" name="Picture 5" descr="C:\Documents and Settings\Аля\Мои документы\Downloads\Есенин к уроку\Гоголь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44438" y="1000109"/>
            <a:ext cx="1339535" cy="1643074"/>
          </a:xfrm>
          <a:prstGeom prst="rect">
            <a:avLst/>
          </a:prstGeom>
          <a:noFill/>
        </p:spPr>
      </p:pic>
      <p:pic>
        <p:nvPicPr>
          <p:cNvPr id="13" name="Picture 6" descr="C:\Documents and Settings\Аля\Мои документы\Downloads\Есенин к уроку\Радуница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1" y="3645024"/>
            <a:ext cx="1768931" cy="2532788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28596" y="264318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А.С. Пушкин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000232" y="264318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М.Ю. Лермонтов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00496" y="264318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А.В. Кольцов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786446" y="2643182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А.А. Блок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572396" y="2643182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Н.В. Гоголь</a:t>
            </a:r>
            <a:endParaRPr lang="ru-RU" b="1" dirty="0"/>
          </a:p>
        </p:txBody>
      </p:sp>
      <p:pic>
        <p:nvPicPr>
          <p:cNvPr id="19" name="Picture 12" descr="C:\Documents and Settings\Аля\Мои документы\Downloads\Есенин к уроку\С.Константиново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36468" y="3645024"/>
            <a:ext cx="4289488" cy="321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1285860"/>
            <a:ext cx="71077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  <a:cs typeface="Arial" pitchFamily="34" charset="0"/>
              </a:rPr>
              <a:t> </a:t>
            </a:r>
            <a:r>
              <a:rPr lang="ru-RU" sz="2400" b="1" dirty="0" smtClean="0">
                <a:latin typeface="+mj-lt"/>
                <a:cs typeface="Arial" pitchFamily="34" charset="0"/>
              </a:rPr>
              <a:t>образное, художественное определение предмета. </a:t>
            </a:r>
          </a:p>
          <a:p>
            <a:r>
              <a:rPr lang="ru-RU" sz="2400" b="1" dirty="0" smtClean="0">
                <a:latin typeface="+mj-lt"/>
                <a:cs typeface="Arial" pitchFamily="34" charset="0"/>
              </a:rPr>
              <a:t>Оно помогает описать внешний вид предмета, передать его цвет, состояние, а также выражать чувства, настроение.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3042" y="428604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С. А. Есенин </a:t>
            </a:r>
          </a:p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Стихотворение «Черёмуха»</a:t>
            </a:r>
            <a:endParaRPr lang="ru-RU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14744" y="3042161"/>
            <a:ext cx="51057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+mj-lt"/>
                <a:cs typeface="Arial" pitchFamily="34" charset="0"/>
              </a:rPr>
              <a:t>воплощение каких-либо черт, свойств. </a:t>
            </a:r>
          </a:p>
          <a:p>
            <a:r>
              <a:rPr lang="ru-RU" sz="2400" b="1" dirty="0" smtClean="0">
                <a:latin typeface="+mj-lt"/>
                <a:cs typeface="Arial" pitchFamily="34" charset="0"/>
              </a:rPr>
              <a:t>Выразить, представить в образе живого существа</a:t>
            </a:r>
            <a:r>
              <a:rPr lang="ru-RU" sz="2400" dirty="0" smtClean="0">
                <a:latin typeface="+mj-lt"/>
                <a:cs typeface="Arial" pitchFamily="34" charset="0"/>
              </a:rPr>
              <a:t>. </a:t>
            </a:r>
            <a:endParaRPr lang="ru-RU" sz="2400" i="1" dirty="0">
              <a:latin typeface="+mj-lt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2308" y="4623933"/>
            <a:ext cx="607223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  <a:cs typeface="Arial" pitchFamily="34" charset="0"/>
              </a:rPr>
              <a:t> </a:t>
            </a:r>
            <a:r>
              <a:rPr lang="ru-RU" sz="2000" b="1" dirty="0" smtClean="0">
                <a:latin typeface="+mj-lt"/>
                <a:cs typeface="Arial" pitchFamily="34" charset="0"/>
              </a:rPr>
              <a:t>– </a:t>
            </a:r>
            <a:r>
              <a:rPr lang="ru-RU" sz="2400" b="1" dirty="0" smtClean="0">
                <a:latin typeface="+mj-lt"/>
                <a:cs typeface="Arial" pitchFamily="34" charset="0"/>
              </a:rPr>
              <a:t>слова, употреблённые в переносном значении.</a:t>
            </a:r>
            <a:r>
              <a:rPr lang="ru-RU" sz="2400" b="1" i="1" dirty="0" smtClean="0">
                <a:latin typeface="+mj-lt"/>
                <a:cs typeface="Arial" pitchFamily="34" charset="0"/>
              </a:rPr>
              <a:t> </a:t>
            </a:r>
          </a:p>
          <a:p>
            <a:pPr algn="r"/>
            <a:r>
              <a:rPr lang="ru-RU" sz="2000" i="1" dirty="0" smtClean="0">
                <a:latin typeface="+mj-lt"/>
                <a:cs typeface="Arial" pitchFamily="34" charset="0"/>
              </a:rPr>
              <a:t>(Из словаря С.И. Ожегова)</a:t>
            </a:r>
            <a:endParaRPr lang="ru-RU" sz="2000" dirty="0" smtClean="0">
              <a:latin typeface="+mj-lt"/>
              <a:cs typeface="Arial" pitchFamily="34" charset="0"/>
            </a:endParaRPr>
          </a:p>
        </p:txBody>
      </p:sp>
      <p:pic>
        <p:nvPicPr>
          <p:cNvPr id="13" name="F._SHopen_-_Noktyurn_2_Es-dur_op._9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500298" y="5572140"/>
            <a:ext cx="571504" cy="571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1285860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Эпитеты</a:t>
            </a:r>
            <a:r>
              <a:rPr lang="ru-RU" sz="2400" b="1" dirty="0" smtClean="0"/>
              <a:t> -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43608" y="3088328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Олицетворение</a:t>
            </a:r>
            <a:r>
              <a:rPr lang="ru-RU" sz="2400" b="1" dirty="0" smtClean="0"/>
              <a:t> -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7158" y="4611821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Метафора</a:t>
            </a:r>
            <a:endParaRPr lang="ru-RU" sz="2400" b="1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7406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03648" y="571480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CCECFF"/>
                    </a:gs>
                    <a:gs pos="100000">
                      <a:srgbClr val="008000"/>
                    </a:gs>
                  </a:gsLst>
                  <a:lin ang="2700000" scaled="1"/>
                </a:gradFill>
                <a:latin typeface="Arial"/>
                <a:cs typeface="Arial"/>
              </a:rPr>
              <a:t>Исследование :«…Я скажу: «Не надо рая,</a:t>
            </a:r>
          </a:p>
          <a:p>
            <a:pPr algn="ctr"/>
            <a:r>
              <a:rPr lang="ru-RU" sz="2400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8000"/>
                    </a:gs>
                    <a:gs pos="50000">
                      <a:srgbClr val="CCECFF"/>
                    </a:gs>
                    <a:gs pos="100000">
                      <a:srgbClr val="008000"/>
                    </a:gs>
                  </a:gsLst>
                  <a:lin ang="2700000" scaled="1"/>
                </a:gradFill>
                <a:latin typeface="Arial"/>
                <a:cs typeface="Arial"/>
              </a:rPr>
              <a:t>                             Дайте Родину мою!»   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034" y="1556792"/>
            <a:ext cx="69294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Цели и задачи исследования:</a:t>
            </a:r>
            <a:endParaRPr lang="ru-RU" sz="2400" i="1" dirty="0" smtClean="0">
              <a:solidFill>
                <a:srgbClr val="CC00FF"/>
              </a:solidFill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+mj-lt"/>
                <a:cs typeface="Arial" pitchFamily="34" charset="0"/>
              </a:rPr>
              <a:t>  </a:t>
            </a:r>
            <a:r>
              <a:rPr lang="ru-RU" sz="2400" b="1" dirty="0" smtClean="0">
                <a:latin typeface="+mj-lt"/>
                <a:cs typeface="Arial" pitchFamily="34" charset="0"/>
              </a:rPr>
              <a:t>выяснить, какое место тема Родины занимает в лирике С.Есенина;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 исследовать творчество С. Есенина и тематику его стихотворений;</a:t>
            </a: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latin typeface="+mj-lt"/>
                <a:cs typeface="Arial" pitchFamily="34" charset="0"/>
              </a:rPr>
              <a:t>  изучить Интернет- ресурсы и литературу по вопросу проекта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4357694"/>
            <a:ext cx="76438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Гипотеза</a:t>
            </a:r>
            <a:r>
              <a:rPr lang="ru-RU" sz="2400" dirty="0" smtClean="0">
                <a:solidFill>
                  <a:srgbClr val="CC00FF"/>
                </a:solidFill>
                <a:latin typeface="+mj-lt"/>
                <a:cs typeface="Arial" pitchFamily="34" charset="0"/>
              </a:rPr>
              <a:t>:</a:t>
            </a:r>
            <a:r>
              <a:rPr lang="ru-RU" sz="2400" dirty="0" smtClean="0">
                <a:latin typeface="+mj-lt"/>
                <a:cs typeface="Arial" pitchFamily="34" charset="0"/>
              </a:rPr>
              <a:t> </a:t>
            </a:r>
            <a:r>
              <a:rPr lang="ru-RU" sz="2400" b="1" dirty="0" smtClean="0">
                <a:latin typeface="+mj-lt"/>
                <a:cs typeface="Arial" pitchFamily="34" charset="0"/>
              </a:rPr>
              <a:t>тематика стихов С.А. Есенина – о Родине, о природе</a:t>
            </a:r>
            <a:endParaRPr lang="ru-RU" sz="24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32" name="Picture 8" descr="C:\Documents and Settings\Аля\Мои документы\Downloads\Есенин к уроку\Есенин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1746" y="1594392"/>
            <a:ext cx="2004764" cy="2571768"/>
          </a:xfrm>
          <a:prstGeom prst="rect">
            <a:avLst/>
          </a:prstGeom>
          <a:noFill/>
        </p:spPr>
      </p:pic>
      <p:pic>
        <p:nvPicPr>
          <p:cNvPr id="17" name="Picture 9" descr="Картинка 43 из 166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25456" y="3421343"/>
            <a:ext cx="4628060" cy="347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 descr="C:\Documents and Settings\Аля\Мои документы\Downloads\Есенин к уроку\Стихи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9820" y="4365104"/>
            <a:ext cx="1608615" cy="2071701"/>
          </a:xfrm>
          <a:prstGeom prst="rect">
            <a:avLst/>
          </a:prstGeom>
          <a:noFill/>
        </p:spPr>
      </p:pic>
      <p:pic>
        <p:nvPicPr>
          <p:cNvPr id="1040" name="Picture 16" descr="C:\Documents and Settings\Аля\Мои документы\Downloads\Есенин к уроку\Полное соб. сочин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5776" y="3645024"/>
            <a:ext cx="1451840" cy="214476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221738"/>
            <a:ext cx="8964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C00FF"/>
                </a:solidFill>
              </a:rPr>
              <a:t>«Моя лирика живёт одной большой любовью - любовью к Родине. Чувство родины основное в моём творчестве.» </a:t>
            </a:r>
            <a:endParaRPr lang="ru-RU" sz="2800" b="1" dirty="0">
              <a:solidFill>
                <a:srgbClr val="CC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1856" y="1468118"/>
            <a:ext cx="656947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Открываешь книгу его стихов и сразу попадёшь под очарование широких просторов Руси, с его синью, росами, со всей скромной прелестью её природы и присоединишься к чувству, которым живёт поэт.</a:t>
            </a:r>
            <a:endParaRPr lang="ru-RU" sz="2400" b="1" dirty="0"/>
          </a:p>
        </p:txBody>
      </p:sp>
      <p:pic>
        <p:nvPicPr>
          <p:cNvPr id="2" name="Гой ты Русь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780731" y="5815862"/>
            <a:ext cx="1001929" cy="751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1033" name="Picture 9" descr="C:\Documents and Settings\Аля\Мои документы\Downloads\Есенин к уроку\Родина Есенин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2" y="2204864"/>
            <a:ext cx="3714755" cy="27860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60214" y="5299838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Дом, где родился </a:t>
            </a:r>
            <a:r>
              <a:rPr lang="ru-RU" b="1" dirty="0" err="1" smtClean="0"/>
              <a:t>С.Есенин</a:t>
            </a:r>
            <a:endParaRPr lang="ru-RU" b="1" dirty="0"/>
          </a:p>
        </p:txBody>
      </p:sp>
      <p:pic>
        <p:nvPicPr>
          <p:cNvPr id="6146" name="Picture 2" descr="C:\Documents and Settings\Аля\Мои документы\Downloads\Есенин к уроку\памятник Есенину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7343" y="2204864"/>
            <a:ext cx="4144171" cy="275784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44982" y="5161338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Памятник С.Есенину </a:t>
            </a:r>
          </a:p>
          <a:p>
            <a:r>
              <a:rPr lang="ru-RU" b="1" dirty="0" smtClean="0"/>
              <a:t>в селе Константиново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20688"/>
            <a:ext cx="8136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Родина в стихах Есенина – это не только «родимый дом», «рязанские раздолья». За картиной «рязанских раздолий» чувствуется  вся бескрайняя русская земля.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0708" y="0"/>
            <a:ext cx="41732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277531"/>
            <a:ext cx="5000628" cy="358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2428860" cy="323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714612" y="357166"/>
            <a:ext cx="18573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С.А.Есенин</a:t>
            </a:r>
          </a:p>
          <a:p>
            <a:r>
              <a:rPr lang="ru-RU" sz="2400" b="1" dirty="0" smtClean="0"/>
              <a:t>«Пороша»</a:t>
            </a:r>
          </a:p>
          <a:p>
            <a:r>
              <a:rPr lang="ru-RU" sz="2400" b="1" dirty="0" smtClean="0"/>
              <a:t>«Черёмуха»</a:t>
            </a:r>
          </a:p>
          <a:p>
            <a:r>
              <a:rPr lang="ru-RU" sz="2400" b="1" dirty="0" smtClean="0"/>
              <a:t>«Белая берёза»</a:t>
            </a:r>
            <a:endParaRPr lang="ru-RU" sz="2400" b="1" dirty="0"/>
          </a:p>
        </p:txBody>
      </p:sp>
      <p:pic>
        <p:nvPicPr>
          <p:cNvPr id="2" name="Взмахни крылами, Русь--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39952" y="26288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44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28794" y="1785926"/>
            <a:ext cx="3143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узнать </a:t>
            </a:r>
            <a:endParaRPr lang="ru-RU" sz="2400" b="1" dirty="0" smtClean="0"/>
          </a:p>
          <a:p>
            <a:r>
              <a:rPr lang="ru-RU" sz="2400" b="1" dirty="0" smtClean="0"/>
              <a:t>расширить знания…</a:t>
            </a:r>
          </a:p>
          <a:p>
            <a:r>
              <a:rPr lang="ru-RU" sz="2400" b="1" dirty="0" smtClean="0"/>
              <a:t>научиться…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8793" y="3027387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Доволен ли своей работой на уроке?</a:t>
            </a:r>
            <a:endParaRPr lang="ru-RU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57356" y="708676"/>
            <a:ext cx="642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Соприкосновение с поэзией С.А. Есенина помогло мне :</a:t>
            </a:r>
            <a:endParaRPr lang="ru-RU" sz="2400" b="1" dirty="0">
              <a:solidFill>
                <a:srgbClr val="CC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4429132"/>
            <a:ext cx="6239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FF"/>
                </a:solidFill>
              </a:rPr>
              <a:t>Домашнее задание</a:t>
            </a:r>
            <a:r>
              <a:rPr lang="ru-RU" sz="2400" b="1" dirty="0" smtClean="0"/>
              <a:t>: выучить стих наизусть, </a:t>
            </a:r>
          </a:p>
          <a:p>
            <a:r>
              <a:rPr lang="ru-RU" sz="2400" b="1" dirty="0" smtClean="0"/>
              <a:t>придумать сказку про ручей и черёмуху.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0613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3108" y="2571744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Спасибо за внимание!</a:t>
            </a:r>
            <a:endParaRPr lang="ru-RU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ll Users\Документы\Аля\Шаблон для детских презентаций Анимации\фоны\фон нежная природ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42910" y="1857364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hlinkClick r:id="rId3"/>
              </a:rPr>
              <a:t>http://barzab.narod.ru/foto/2.jpg</a:t>
            </a: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b="1" dirty="0" smtClean="0"/>
              <a:t>- село Константиново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643174" y="214290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Интернет - ресурсы</a:t>
            </a:r>
            <a:endParaRPr lang="ru-RU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071810"/>
            <a:ext cx="6572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https://www.google.ru/url?sa=i&amp;rct=j&amp;q</a:t>
            </a:r>
            <a:r>
              <a:rPr lang="ru-RU" dirty="0" smtClean="0"/>
              <a:t> А.С. Пушкин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3500438"/>
            <a:ext cx="6072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https://www.google.ru/search?q</a:t>
            </a:r>
            <a:r>
              <a:rPr lang="ru-RU" dirty="0" smtClean="0"/>
              <a:t> М.Ю. Лермонтов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0" y="4500570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https://www.google.ru/url?sa=i&amp;rct=j&amp;q</a:t>
            </a:r>
            <a:r>
              <a:rPr lang="ru-RU" dirty="0" smtClean="0"/>
              <a:t> Н.В. Гоголь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2214554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https://www.google.ru/url?sa=i&amp;rct=j&amp;q</a:t>
            </a:r>
            <a:r>
              <a:rPr lang="ru-RU" dirty="0" smtClean="0"/>
              <a:t> село Константиново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2910" y="1428736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https://www.google.ru/url?sa=i&amp;rct=j&amp;q</a:t>
            </a:r>
            <a:r>
              <a:rPr lang="ru-RU" dirty="0" smtClean="0"/>
              <a:t> Родина Есенина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42910" y="4929198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6"/>
              </a:rPr>
              <a:t>https://commons.wikimedia.org/wiki/File:Esen_radun.jpg?</a:t>
            </a:r>
            <a:r>
              <a:rPr lang="ru-RU" dirty="0" smtClean="0"/>
              <a:t> </a:t>
            </a:r>
          </a:p>
          <a:p>
            <a:r>
              <a:rPr lang="ru-RU" dirty="0" smtClean="0"/>
              <a:t> Первый сборник стихов «Радуница»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2910" y="642918"/>
            <a:ext cx="764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https://ru.wikipedia.org/wiki/</a:t>
            </a:r>
            <a:r>
              <a:rPr lang="ru-RU" dirty="0" smtClean="0"/>
              <a:t> </a:t>
            </a:r>
            <a:r>
              <a:rPr lang="ru-RU" b="1" dirty="0" smtClean="0"/>
              <a:t>Есенин</a:t>
            </a:r>
            <a:r>
              <a:rPr lang="ru-RU" dirty="0" smtClean="0"/>
              <a:t>, Сергей Александрович ,</a:t>
            </a:r>
            <a:r>
              <a:rPr lang="ru-RU" dirty="0" err="1" smtClean="0"/>
              <a:t>Википедия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910" y="1000108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dirty="0" smtClean="0">
                <a:hlinkClick r:id="rId8"/>
              </a:rPr>
              <a:t>www.s</a:t>
            </a:r>
            <a:r>
              <a:rPr lang="en-US" b="1" dirty="0" smtClean="0">
                <a:hlinkClick r:id="rId8"/>
              </a:rPr>
              <a:t>esenin</a:t>
            </a:r>
            <a:r>
              <a:rPr lang="en-US" dirty="0" smtClean="0">
                <a:hlinkClick r:id="rId8"/>
              </a:rPr>
              <a:t>.ru/avtobio/</a:t>
            </a:r>
            <a:r>
              <a:rPr lang="ru-RU" dirty="0" smtClean="0"/>
              <a:t> </a:t>
            </a:r>
            <a:r>
              <a:rPr lang="ru-RU" b="1" dirty="0" smtClean="0"/>
              <a:t>Автобиография С.Есенина </a:t>
            </a:r>
            <a:r>
              <a:rPr lang="ru-RU" dirty="0" smtClean="0"/>
              <a:t>... 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5643578"/>
            <a:ext cx="6143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https://www.google.ru/url?sa=i&amp;rct=j&amp;q=&amp;esr</a:t>
            </a:r>
            <a:r>
              <a:rPr lang="ru-RU" dirty="0" smtClean="0"/>
              <a:t> С.А. Есенин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1472" y="4000504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0"/>
              </a:rPr>
              <a:t>https://www.google.ru/imgres?imgurl=https://upload.wikimedia.org/</a:t>
            </a:r>
            <a:r>
              <a:rPr lang="ru-RU" dirty="0" smtClean="0"/>
              <a:t> А.В. Кольцов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42910" y="6211669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1"/>
              </a:rPr>
              <a:t>https://www.google.ru/imgres?imgurl=http://</a:t>
            </a:r>
            <a:r>
              <a:rPr lang="ru-RU" dirty="0" smtClean="0">
                <a:hlinkClick r:id="rId11"/>
              </a:rPr>
              <a:t> </a:t>
            </a:r>
            <a:r>
              <a:rPr lang="ru-RU" dirty="0" smtClean="0"/>
              <a:t> Церковно-учительская школа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42910" y="2714620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9"/>
              </a:rPr>
              <a:t>https://www.google.ru/url?sa=i&amp;rct=j&amp;q=&amp;esr</a:t>
            </a:r>
            <a:r>
              <a:rPr lang="ru-RU" dirty="0" smtClean="0"/>
              <a:t> памятник С.Есенину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</TotalTime>
  <Words>808</Words>
  <Application>Microsoft Office PowerPoint</Application>
  <PresentationFormat>Экран (4:3)</PresentationFormat>
  <Paragraphs>161</Paragraphs>
  <Slides>18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Аля</dc:creator>
  <cp:lastModifiedBy>Татьяна</cp:lastModifiedBy>
  <cp:revision>179</cp:revision>
  <dcterms:created xsi:type="dcterms:W3CDTF">2016-01-03T16:18:26Z</dcterms:created>
  <dcterms:modified xsi:type="dcterms:W3CDTF">2016-01-19T05:32:39Z</dcterms:modified>
</cp:coreProperties>
</file>