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69" r:id="rId2"/>
    <p:sldId id="257" r:id="rId3"/>
    <p:sldId id="270" r:id="rId4"/>
    <p:sldId id="258" r:id="rId5"/>
    <p:sldId id="275" r:id="rId6"/>
    <p:sldId id="271" r:id="rId7"/>
    <p:sldId id="272" r:id="rId8"/>
    <p:sldId id="266" r:id="rId9"/>
    <p:sldId id="274" r:id="rId10"/>
    <p:sldId id="273" r:id="rId11"/>
    <p:sldId id="260" r:id="rId12"/>
    <p:sldId id="259" r:id="rId13"/>
    <p:sldId id="262" r:id="rId14"/>
    <p:sldId id="276" r:id="rId15"/>
    <p:sldId id="265" r:id="rId16"/>
  </p:sldIdLst>
  <p:sldSz cx="9144000" cy="6858000" type="screen4x3"/>
  <p:notesSz cx="6845300" cy="919638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showNarration="1">
    <p:present/>
    <p:sldAll/>
    <p:penClr>
      <a:schemeClr val="tx1"/>
    </p:penClr>
  </p:showPr>
  <p:clrMru>
    <a:srgbClr val="5C2305"/>
    <a:srgbClr val="339933"/>
    <a:srgbClr val="660066"/>
    <a:srgbClr val="FFFFFF"/>
    <a:srgbClr val="006666"/>
    <a:srgbClr val="009999"/>
    <a:srgbClr val="00CC99"/>
    <a:srgbClr val="33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00" autoAdjust="0"/>
    <p:restoredTop sz="94600" autoAdjust="0"/>
  </p:normalViewPr>
  <p:slideViewPr>
    <p:cSldViewPr>
      <p:cViewPr>
        <p:scale>
          <a:sx n="90" d="100"/>
          <a:sy n="90" d="100"/>
        </p:scale>
        <p:origin x="-564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6675" y="0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6675" y="8734425"/>
            <a:ext cx="2967038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2EA67DE8-D61E-41C4-9DEA-6E6A9F826E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pPr>
              <a:defRPr/>
            </a:pPr>
            <a:r>
              <a:rPr lang="ru-RU"/>
              <a:t>*</a:t>
            </a:r>
            <a:endParaRPr lang="ru-RU" sz="120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3387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pPr>
              <a:defRPr/>
            </a:pPr>
            <a:r>
              <a:rPr lang="ru-RU"/>
              <a:t>16.07.1996</a:t>
            </a:r>
            <a:endParaRPr lang="ru-RU" sz="1200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 cap="sq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1813"/>
            <a:ext cx="50276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Нажмите кнопку, чтобы изменить стиль основного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defTabSz="909638">
              <a:defRPr sz="1000" b="0" i="1"/>
            </a:lvl1pPr>
          </a:lstStyle>
          <a:p>
            <a:pPr>
              <a:defRPr/>
            </a:pPr>
            <a:r>
              <a:rPr lang="ru-RU"/>
              <a:t>*</a:t>
            </a:r>
            <a:endParaRPr lang="ru-RU" sz="1200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3387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09638">
              <a:defRPr sz="1000" b="0" i="1"/>
            </a:lvl1pPr>
          </a:lstStyle>
          <a:p>
            <a:pPr>
              <a:defRPr/>
            </a:pPr>
            <a:r>
              <a:rPr lang="ru-RU"/>
              <a:t>##</a:t>
            </a:r>
            <a:endParaRPr lang="ru-RU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56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2813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684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5625" algn="l" defTabSz="909638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*</a:t>
            </a:r>
            <a:endParaRPr lang="ru-RU" sz="1200"/>
          </a:p>
        </p:txBody>
      </p:sp>
      <p:sp>
        <p:nvSpPr>
          <p:cNvPr id="5" name="Дата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16.07.1996</a:t>
            </a:r>
            <a:endParaRPr lang="ru-RU" sz="120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*</a:t>
            </a:r>
            <a:endParaRPr lang="ru-RU" sz="120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##</a:t>
            </a:r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5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2741613" y="1370013"/>
            <a:ext cx="5484812" cy="2133600"/>
          </a:xfrm>
        </p:spPr>
        <p:txBody>
          <a:bodyPr anchor="b"/>
          <a:lstStyle>
            <a:lvl1pPr>
              <a:defRPr sz="4600" b="1"/>
            </a:lvl1pPr>
          </a:lstStyle>
          <a:p>
            <a:r>
              <a:rPr lang="ru-RU"/>
              <a:t>Нажмите кнопку, чтобы изменить стиль основного заголовка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741613" y="3581400"/>
            <a:ext cx="5486400" cy="1058863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ru-RU"/>
              <a:t>Нажмите кнопку, чтобы изменить стили основного текста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4DB9F4-0679-4BCB-A0B5-BBB5155D0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1A775-3A9F-45FD-8E69-C9A19F656AF1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CD1267-3368-40C5-BD8E-A3BB491E7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2A1B3-232B-4295-81C8-FA9534F1136A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09DA6-E2CC-48AF-B227-11B82E8BDC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00D4C-3B37-4655-ADF2-604DF64F125C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741613" y="1752600"/>
            <a:ext cx="2665412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59425" y="1752600"/>
            <a:ext cx="26670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37E8B8-8CED-4C69-BC85-45F44546D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B2E7D2-3850-4F2E-B1AD-F4EE053D465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497ED-6D11-4F4E-A306-0EB777F28F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D58FA-4BBA-43C3-824D-D5E77E681842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08814B-543C-4F0A-B03D-C034CFC1E9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BA0CD6-1F43-4E60-B743-7588DD6B6956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DE32B6-4BC2-42AF-87DA-29BB75CC4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8D6D97-776D-47F3-A878-4D239DA5A6C7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0F252-9139-4EC6-9823-EFB5450B7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1D437-FAF6-48E0-958D-C42D5B468164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94EC6-13D8-42CA-BEB9-1E14DEF3F7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FED0FA-68C2-449E-8E46-B97E3BA040D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CC615-754A-45E5-842D-ED71D69B6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0BED26-BEA6-4F05-A6D0-6362A84D2CFA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8450" y="838200"/>
            <a:ext cx="1581150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838200"/>
            <a:ext cx="4591050" cy="5105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4F94E-B7D9-4D83-AB6D-30C37442D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dt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F1483-11DF-4DC9-9EE4-542DDB81DFB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304800" y="533400"/>
            <a:ext cx="8458200" cy="5791200"/>
          </a:xfrm>
          <a:prstGeom prst="rect">
            <a:avLst/>
          </a:prstGeom>
          <a:solidFill>
            <a:srgbClr val="FFFFFF">
              <a:alpha val="80000"/>
            </a:srgbClr>
          </a:solidFill>
          <a:ln w="38100" cap="sq">
            <a:solidFill>
              <a:srgbClr val="5C2305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533400" y="762000"/>
            <a:ext cx="8001000" cy="5334000"/>
          </a:xfrm>
          <a:prstGeom prst="rect">
            <a:avLst/>
          </a:prstGeom>
          <a:noFill/>
          <a:ln w="76200" cap="sq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838200"/>
            <a:ext cx="6324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стиль основного заголовка</a:t>
            </a:r>
          </a:p>
        </p:txBody>
      </p:sp>
      <p:sp>
        <p:nvSpPr>
          <p:cNvPr id="1029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741613" y="1752600"/>
            <a:ext cx="548481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Нажмите кнопку, чтобы изменить стили основного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77200" y="6415088"/>
            <a:ext cx="739775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>
              <a:defRPr sz="1000" b="0">
                <a:latin typeface="+mn-lt"/>
              </a:defRPr>
            </a:lvl1pPr>
          </a:lstStyle>
          <a:p>
            <a:pPr>
              <a:defRPr/>
            </a:pPr>
            <a:fld id="{A7696491-7C13-42EE-8603-F5D63D8AE8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415088"/>
            <a:ext cx="44196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1905000" y="6415088"/>
            <a:ext cx="159385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>
              <a:defRPr sz="1000" b="0">
                <a:latin typeface="+mn-lt"/>
              </a:defRPr>
            </a:lvl1pPr>
          </a:lstStyle>
          <a:p>
            <a:pPr>
              <a:defRPr/>
            </a:pPr>
            <a:fld id="{05DEEB84-0276-4E67-878B-8F006DE9DCDA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rgbClr val="5C2305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200">
          <a:solidFill>
            <a:srgbClr val="5C230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2000">
          <a:solidFill>
            <a:srgbClr val="5C2305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>
          <a:solidFill>
            <a:srgbClr val="5C2305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600">
          <a:solidFill>
            <a:srgbClr val="5C2305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5pPr>
      <a:lvl6pPr marL="22288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6pPr>
      <a:lvl7pPr marL="26860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7pPr>
      <a:lvl8pPr marL="31432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8pPr>
      <a:lvl9pPr marL="3600450" indent="-228600" algn="l" rtl="0" eaLnBrk="0" fontAlgn="base" hangingPunct="0">
        <a:spcBef>
          <a:spcPct val="20000"/>
        </a:spcBef>
        <a:spcAft>
          <a:spcPct val="0"/>
        </a:spcAft>
        <a:buClr>
          <a:srgbClr val="5C2305"/>
        </a:buClr>
        <a:buChar char="•"/>
        <a:defRPr kumimoji="1" sz="1400">
          <a:solidFill>
            <a:srgbClr val="5C2305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318E99CC-8844-4515-AFB7-54ED73A9F800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857356" y="1000108"/>
            <a:ext cx="6342068" cy="1633534"/>
          </a:xfrm>
          <a:noFill/>
        </p:spPr>
        <p:txBody>
          <a:bodyPr/>
          <a:lstStyle/>
          <a:p>
            <a:pPr algn="ctr"/>
            <a:r>
              <a:rPr lang="ru-RU" sz="2400" dirty="0" smtClean="0"/>
              <a:t>Образовательная программа дополнительного образования детей</a:t>
            </a:r>
            <a:br>
              <a:rPr lang="ru-RU" sz="2400" dirty="0" smtClean="0"/>
            </a:br>
            <a:r>
              <a:rPr lang="ru-RU" sz="3200" dirty="0" smtClean="0"/>
              <a:t>«ШКОЛЬНАЯ СКАЗКА»</a:t>
            </a:r>
            <a:endParaRPr lang="ru-RU" sz="2400" dirty="0" smtClean="0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786050" y="4572008"/>
            <a:ext cx="5886450" cy="1355735"/>
          </a:xfrm>
          <a:noFill/>
        </p:spPr>
        <p:txBody>
          <a:bodyPr/>
          <a:lstStyle/>
          <a:p>
            <a:pPr algn="r"/>
            <a:r>
              <a:rPr lang="ru-RU" sz="2000" dirty="0" smtClean="0"/>
              <a:t>Учителя начальных классов ВКК</a:t>
            </a:r>
          </a:p>
          <a:p>
            <a:pPr algn="r"/>
            <a:r>
              <a:rPr lang="ru-RU" sz="2000" dirty="0" smtClean="0"/>
              <a:t>МБОУ БГО СОШ № 12</a:t>
            </a:r>
          </a:p>
          <a:p>
            <a:pPr algn="r"/>
            <a:r>
              <a:rPr lang="ru-RU" sz="2000" dirty="0" smtClean="0"/>
              <a:t>Шипиловой Н.В.</a:t>
            </a:r>
          </a:p>
          <a:p>
            <a:endParaRPr lang="ru-RU" sz="3000" dirty="0" smtClean="0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2714612" y="3214686"/>
            <a:ext cx="4857784" cy="707886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>
                <a:solidFill>
                  <a:srgbClr val="5C2305"/>
                </a:solidFill>
                <a:ea typeface="Times New Roman" pitchFamily="18" charset="0"/>
              </a:rPr>
              <a:t>Р</a:t>
            </a:r>
            <a:r>
              <a:rPr kumimoji="1" lang="ru-RU" sz="2000" b="1" i="0" u="none" strike="noStrike" cap="none" normalizeH="0" baseline="0" dirty="0" smtClean="0">
                <a:ln>
                  <a:noFill/>
                </a:ln>
                <a:solidFill>
                  <a:srgbClr val="5C2305"/>
                </a:solidFill>
                <a:effectLst/>
                <a:latin typeface="Times New Roman" pitchFamily="18" charset="0"/>
                <a:ea typeface="Times New Roman" pitchFamily="18" charset="0"/>
              </a:rPr>
              <a:t>ассчитана на учащихся  1 – 3 классов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solidFill>
                  <a:srgbClr val="5C2305"/>
                </a:solidFill>
              </a:rPr>
              <a:t>Срок реализации – 3 года</a:t>
            </a:r>
            <a:endParaRPr kumimoji="1" lang="ru-RU" sz="4000" b="1" i="0" u="none" strike="noStrike" cap="none" normalizeH="0" baseline="0" dirty="0" smtClean="0">
              <a:ln>
                <a:noFill/>
              </a:ln>
              <a:solidFill>
                <a:srgbClr val="5C2305"/>
              </a:solidFill>
              <a:effectLst/>
              <a:latin typeface="Times New Roman" pitchFamily="18" charset="0"/>
            </a:endParaRPr>
          </a:p>
        </p:txBody>
      </p:sp>
      <p:pic>
        <p:nvPicPr>
          <p:cNvPr id="3078" name="Picture 6" descr="E:\Программы и рабочие данные\1ый выпуск 2011-2015 уч. год\школа\кукольный\SAM_35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857628"/>
            <a:ext cx="2714644" cy="20359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739772A4-6ED6-4CA5-9F9F-8D37AAD061E3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57356" y="1000108"/>
            <a:ext cx="6324600" cy="685800"/>
          </a:xfrm>
          <a:noFill/>
        </p:spPr>
        <p:txBody>
          <a:bodyPr/>
          <a:lstStyle/>
          <a:p>
            <a:r>
              <a:rPr lang="ru-RU" dirty="0" smtClean="0"/>
              <a:t>Программа направлена на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ru-RU" b="1" i="1" dirty="0" smtClean="0"/>
              <a:t>развитие творческих способностей детей средствами театрального искусства 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6" name="Picture 2" descr="E:\Мультимедиа данные\рабочие документы\Шипилова Н. В\подборка фотографий\кукольный спектак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214686"/>
            <a:ext cx="3724215" cy="2793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utoUpdateAnimBg="0"/>
      <p:bldP spid="6147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327BCF4-2190-407C-9A04-2B57DE4CC44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472" y="857232"/>
            <a:ext cx="4214842" cy="685800"/>
          </a:xfrm>
          <a:noFill/>
        </p:spPr>
        <p:txBody>
          <a:bodyPr/>
          <a:lstStyle/>
          <a:p>
            <a:r>
              <a:rPr lang="ru-RU" sz="3200" b="1" dirty="0" smtClean="0"/>
              <a:t>Цель программы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4876" y="857232"/>
            <a:ext cx="3786214" cy="4714908"/>
          </a:xfrm>
          <a:noFill/>
        </p:spPr>
        <p:txBody>
          <a:bodyPr/>
          <a:lstStyle/>
          <a:p>
            <a:r>
              <a:rPr lang="ru-RU" sz="2000" dirty="0" smtClean="0"/>
              <a:t>Посредством кукольного театра воздействовать на учащихся, развивая их художественный вкус и нравственные начала; объединение детей с целью реализации творческих интересов и способностей и удовлетворение их потребностей и запросов.</a:t>
            </a:r>
          </a:p>
          <a:p>
            <a:pPr>
              <a:buClrTx/>
              <a:buFontTx/>
              <a:buNone/>
            </a:pPr>
            <a:endParaRPr lang="ru-RU" dirty="0" smtClean="0"/>
          </a:p>
          <a:p>
            <a:endParaRPr lang="ru-RU" dirty="0" smtClean="0"/>
          </a:p>
        </p:txBody>
      </p:sp>
      <p:pic>
        <p:nvPicPr>
          <p:cNvPr id="6" name="Picture 4" descr="E:\Программы и рабочие данные\1ый выпуск 2011-2015 уч. год\школа\кукольный\SAM_35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4429156" cy="33218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utoUpdateAnimBg="0"/>
      <p:bldP spid="7171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327BCF4-2190-407C-9A04-2B57DE4CC44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785794"/>
            <a:ext cx="2238372" cy="685800"/>
          </a:xfrm>
          <a:noFill/>
        </p:spPr>
        <p:txBody>
          <a:bodyPr/>
          <a:lstStyle/>
          <a:p>
            <a:r>
              <a:rPr lang="ru-RU" sz="3200" b="1" dirty="0" smtClean="0"/>
              <a:t>Задачи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472" y="1428736"/>
            <a:ext cx="7512077" cy="4286280"/>
          </a:xfrm>
          <a:noFill/>
        </p:spPr>
        <p:txBody>
          <a:bodyPr/>
          <a:lstStyle/>
          <a:p>
            <a:pPr lvl="0"/>
            <a:r>
              <a:rPr lang="ru-RU" sz="2000" b="1" dirty="0" smtClean="0"/>
              <a:t>Развивать чуткость к сценическому искусству.</a:t>
            </a:r>
          </a:p>
          <a:p>
            <a:pPr lvl="0"/>
            <a:r>
              <a:rPr lang="ru-RU" sz="2000" b="1" dirty="0" smtClean="0"/>
              <a:t>Развивать и совершенствовать творческие способности детей средствами театрального искусства.</a:t>
            </a:r>
          </a:p>
          <a:p>
            <a:pPr lvl="0"/>
            <a:r>
              <a:rPr lang="ru-RU" sz="2000" b="1" dirty="0" smtClean="0"/>
              <a:t>Развивать творческую самостоятельность в создании художественного образа, используя игровые, песенные, танцевальные импровизации.</a:t>
            </a:r>
          </a:p>
          <a:p>
            <a:pPr lvl="0"/>
            <a:r>
              <a:rPr lang="ru-RU" sz="2000" b="1" dirty="0" smtClean="0"/>
              <a:t>Совершенствовать память, внимание, наблюдательность, мышление, воображение, быстроту реакции, инициативность и выдержку, восприятие детей, умение согласовывать свои действия с партнерами. </a:t>
            </a:r>
            <a:endParaRPr lang="ru-RU" sz="2400" b="1" dirty="0" smtClean="0"/>
          </a:p>
          <a:p>
            <a:pPr>
              <a:buClrTx/>
              <a:buFontTx/>
              <a:buNone/>
            </a:pP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785794"/>
            <a:ext cx="4953016" cy="685800"/>
          </a:xfrm>
        </p:spPr>
        <p:txBody>
          <a:bodyPr/>
          <a:lstStyle/>
          <a:p>
            <a:r>
              <a:rPr lang="ru-RU" sz="3200" b="1" dirty="0" smtClean="0"/>
              <a:t>Задачи</a:t>
            </a:r>
            <a:endParaRPr lang="ru-RU" sz="3200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BABA0CD6-1F43-4E60-B743-7588DD6B6956}" type="datetime1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500174"/>
            <a:ext cx="707236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dirty="0">
                <a:solidFill>
                  <a:srgbClr val="5C2305"/>
                </a:solidFill>
                <a:latin typeface="+mn-lt"/>
              </a:rPr>
              <a:t>Воспитывать доброжелательность, контактность в отношениях со сверстниками. Учить оценивать действия других детей и сравнивать со своими действиями</a:t>
            </a:r>
            <a:r>
              <a:rPr lang="ru-RU" sz="2000" dirty="0" smtClean="0">
                <a:solidFill>
                  <a:srgbClr val="5C2305"/>
                </a:solidFill>
                <a:latin typeface="+mn-lt"/>
              </a:rPr>
              <a:t>.</a:t>
            </a:r>
          </a:p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5C2305"/>
                </a:solidFill>
                <a:latin typeface="+mn-lt"/>
                <a:ea typeface="Times New Roman" pitchFamily="18" charset="0"/>
              </a:rPr>
              <a:t>Расширять представления детей об окружающей действительности.</a:t>
            </a:r>
            <a:endParaRPr lang="ru-RU" sz="2000" dirty="0">
              <a:solidFill>
                <a:srgbClr val="5C2305"/>
              </a:solidFill>
              <a:latin typeface="+mn-lt"/>
            </a:endParaRPr>
          </a:p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5C2305"/>
                </a:solidFill>
                <a:latin typeface="+mn-lt"/>
                <a:ea typeface="Times New Roman" pitchFamily="18" charset="0"/>
              </a:rPr>
              <a:t>Активизировать ассоциативное и образное мышление</a:t>
            </a:r>
            <a:r>
              <a:rPr lang="ru-RU" sz="2000" dirty="0" smtClean="0">
                <a:solidFill>
                  <a:srgbClr val="5C2305"/>
                </a:solidFill>
                <a:latin typeface="+mn-lt"/>
                <a:ea typeface="Times New Roman" pitchFamily="18" charset="0"/>
              </a:rPr>
              <a:t>.</a:t>
            </a:r>
          </a:p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5C2305"/>
                </a:solidFill>
                <a:latin typeface="+mn-lt"/>
                <a:ea typeface="Times New Roman" pitchFamily="18" charset="0"/>
              </a:rPr>
              <a:t>Развивать воображение и веру в сценический вымысел.</a:t>
            </a:r>
            <a:endParaRPr lang="ru-RU" sz="2000" dirty="0">
              <a:solidFill>
                <a:srgbClr val="5C2305"/>
              </a:solidFill>
              <a:latin typeface="+mn-lt"/>
            </a:endParaRPr>
          </a:p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5C2305"/>
                </a:solidFill>
                <a:latin typeface="+mn-lt"/>
                <a:ea typeface="Times New Roman" pitchFamily="18" charset="0"/>
              </a:rPr>
              <a:t>Учить действовать на сценической площадке естественно.</a:t>
            </a:r>
            <a:endParaRPr lang="ru-RU" sz="2000" dirty="0">
              <a:solidFill>
                <a:srgbClr val="5C2305"/>
              </a:solidFill>
              <a:latin typeface="+mn-lt"/>
            </a:endParaRPr>
          </a:p>
          <a:p>
            <a:pPr lvl="0" algn="just">
              <a:buFontTx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5C2305"/>
                </a:solidFill>
                <a:latin typeface="+mn-lt"/>
                <a:ea typeface="Times New Roman" pitchFamily="18" charset="0"/>
              </a:rPr>
              <a:t>Совершенствовать навыки действий с воображаемыми предметами.</a:t>
            </a:r>
            <a:endParaRPr lang="ru-RU" sz="2000" dirty="0">
              <a:solidFill>
                <a:srgbClr val="5C2305"/>
              </a:solidFill>
              <a:latin typeface="+mn-lt"/>
            </a:endParaRPr>
          </a:p>
          <a:p>
            <a:pPr lvl="0" algn="just">
              <a:buFontTx/>
              <a:buChar char="•"/>
              <a:tabLst>
                <a:tab pos="457200" algn="l"/>
              </a:tabLst>
            </a:pPr>
            <a:endParaRPr lang="ru-RU" sz="2000" dirty="0">
              <a:solidFill>
                <a:srgbClr val="5C2305"/>
              </a:solidFill>
              <a:latin typeface="+mn-lt"/>
            </a:endParaRPr>
          </a:p>
          <a:p>
            <a:pPr>
              <a:buFont typeface="Arial" pitchFamily="34" charset="0"/>
              <a:buChar char="•"/>
            </a:pPr>
            <a:endParaRPr lang="ru-RU" sz="2000" dirty="0">
              <a:solidFill>
                <a:srgbClr val="5C2305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327BCF4-2190-407C-9A04-2B57DE4CC44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785794"/>
            <a:ext cx="2238372" cy="685800"/>
          </a:xfrm>
          <a:noFill/>
        </p:spPr>
        <p:txBody>
          <a:bodyPr/>
          <a:lstStyle/>
          <a:p>
            <a:r>
              <a:rPr lang="ru-RU" sz="3200" b="1" dirty="0" smtClean="0"/>
              <a:t>Задачи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4348" y="1428736"/>
            <a:ext cx="7512077" cy="4186237"/>
          </a:xfrm>
          <a:noFill/>
        </p:spPr>
        <p:txBody>
          <a:bodyPr/>
          <a:lstStyle/>
          <a:p>
            <a:pPr>
              <a:buClrTx/>
              <a:buFontTx/>
              <a:buNone/>
            </a:pPr>
            <a:endParaRPr lang="ru-RU" dirty="0" smtClean="0"/>
          </a:p>
          <a:p>
            <a:endParaRPr lang="ru-RU" dirty="0" smtClean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714348" y="1500174"/>
            <a:ext cx="7715304" cy="5016758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1" lang="ru-RU" sz="2000" i="0" u="none" strike="noStrike" cap="none" normalizeH="0" baseline="0" dirty="0" smtClean="0">
                <a:ln>
                  <a:noFill/>
                </a:ln>
                <a:solidFill>
                  <a:srgbClr val="5C2305"/>
                </a:solidFill>
                <a:effectLst/>
                <a:latin typeface="+mn-lt"/>
                <a:ea typeface="Times New Roman" pitchFamily="18" charset="0"/>
              </a:rPr>
              <a:t>Развивать умение по-разному выполнять одни и те же действия в разных обстоятельствах, ситуациях.</a:t>
            </a:r>
            <a:endParaRPr kumimoji="1" lang="ru-RU" sz="2000" i="0" u="none" strike="noStrike" cap="none" normalizeH="0" baseline="0" dirty="0" smtClean="0">
              <a:ln>
                <a:noFill/>
              </a:ln>
              <a:solidFill>
                <a:srgbClr val="5C2305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1" lang="ru-RU" sz="2000" i="0" u="none" strike="noStrike" cap="none" normalizeH="0" baseline="0" dirty="0" smtClean="0">
                <a:ln>
                  <a:noFill/>
                </a:ln>
                <a:solidFill>
                  <a:srgbClr val="5C2305"/>
                </a:solidFill>
                <a:effectLst/>
                <a:latin typeface="+mn-lt"/>
                <a:ea typeface="Times New Roman" pitchFamily="18" charset="0"/>
              </a:rPr>
              <a:t>Развивать умение владеть своим телом. Совершенствовать двигательные способности, гибкость, выносливость, ритмические способности и координацию движений.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5C2305"/>
                </a:solidFill>
                <a:latin typeface="+mn-lt"/>
              </a:rPr>
              <a:t>Развивать способность создавать образы живых существ и предметов через пластические возможности своего тела, с помощью жестов и мимики.</a:t>
            </a:r>
          </a:p>
          <a:p>
            <a:pPr lvl="0">
              <a:buFont typeface="Arial" pitchFamily="34" charset="0"/>
              <a:buChar char="•"/>
            </a:pPr>
            <a:r>
              <a:rPr lang="ru-RU" sz="2000" dirty="0" smtClean="0">
                <a:solidFill>
                  <a:srgbClr val="5C2305"/>
                </a:solidFill>
                <a:latin typeface="+mn-lt"/>
              </a:rPr>
              <a:t>Углублять представления о предметах, театральных куклах, декорациях.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1" lang="ru-RU" sz="2000" i="0" u="none" strike="noStrike" cap="none" normalizeH="0" baseline="0" dirty="0" smtClean="0">
              <a:ln>
                <a:noFill/>
              </a:ln>
              <a:solidFill>
                <a:srgbClr val="5C2305"/>
              </a:solidFill>
              <a:effectLst/>
              <a:latin typeface="+mn-lt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1" lang="ru-RU" sz="2000" i="0" u="none" strike="noStrike" cap="none" normalizeH="0" baseline="0" dirty="0" smtClean="0">
              <a:ln>
                <a:noFill/>
              </a:ln>
              <a:solidFill>
                <a:srgbClr val="5C2305"/>
              </a:solidFill>
              <a:effectLst/>
              <a:latin typeface="+mn-lt"/>
              <a:ea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1" lang="ru-RU" sz="2000" i="0" u="none" strike="noStrike" cap="none" normalizeH="0" baseline="0" dirty="0" smtClean="0">
              <a:ln>
                <a:noFill/>
              </a:ln>
              <a:solidFill>
                <a:srgbClr val="5C2305"/>
              </a:solidFill>
              <a:effectLst/>
              <a:latin typeface="+mn-lt"/>
              <a:ea typeface="Times New Roman" pitchFamily="18" charset="0"/>
            </a:endParaRP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327BCF4-2190-407C-9A04-2B57DE4CC44F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42910" y="785794"/>
            <a:ext cx="2238372" cy="685800"/>
          </a:xfrm>
          <a:noFill/>
        </p:spPr>
        <p:txBody>
          <a:bodyPr/>
          <a:lstStyle/>
          <a:p>
            <a:r>
              <a:rPr lang="ru-RU" sz="3200" b="1" dirty="0" smtClean="0"/>
              <a:t>Задачи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428736"/>
            <a:ext cx="8001056" cy="4786346"/>
          </a:xfrm>
          <a:noFill/>
        </p:spPr>
        <p:txBody>
          <a:bodyPr/>
          <a:lstStyle/>
          <a:p>
            <a:pPr lvl="0"/>
            <a:r>
              <a:rPr lang="ru-RU" sz="2000" b="1" dirty="0" smtClean="0"/>
              <a:t>Совершенствовать умения детей ориентироваться в пространстве ширмы, сцены.</a:t>
            </a:r>
          </a:p>
          <a:p>
            <a:pPr lvl="0"/>
            <a:r>
              <a:rPr lang="ru-RU" sz="2000" b="1" dirty="0" smtClean="0"/>
              <a:t>Воспитывать уважение к труду взрослых и детей, бережное отношение к куклам, декорациям, реквизиту, костюмам.</a:t>
            </a:r>
          </a:p>
          <a:p>
            <a:pPr lvl="0"/>
            <a:r>
              <a:rPr lang="ru-RU" sz="2000" b="1" dirty="0" smtClean="0"/>
              <a:t>Расширять и уточнять представления детей о видах кукольных театров, уметь различать их (настольный театр, верховые куклы, тростевые куклы, куклы-марионетки, куклы с «живой рукой», люди-куклы).</a:t>
            </a:r>
          </a:p>
          <a:p>
            <a:pPr lvl="0"/>
            <a:r>
              <a:rPr lang="ru-RU" sz="2000" b="1" dirty="0" smtClean="0"/>
              <a:t>Активизировать и уточнять словарь детей. Расширять словарный запас. Совершенствовать умение использовать слова точно по смыслу.</a:t>
            </a:r>
          </a:p>
          <a:p>
            <a:pPr>
              <a:buClrTx/>
              <a:buFontTx/>
              <a:buNone/>
            </a:pP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C430AC5D-64D0-4DF8-8F8B-9572EA0DE1D4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1" dirty="0" smtClean="0"/>
              <a:t> Формы и режим занятий</a:t>
            </a:r>
            <a:endParaRPr lang="ru-RU" dirty="0" smtClean="0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9"/>
            <a:ext cx="5484812" cy="1317622"/>
          </a:xfrm>
          <a:noFill/>
        </p:spPr>
        <p:txBody>
          <a:bodyPr/>
          <a:lstStyle/>
          <a:p>
            <a:r>
              <a:rPr lang="ru-RU" b="1" i="1" dirty="0" smtClean="0"/>
              <a:t>Информационное занятие</a:t>
            </a:r>
          </a:p>
        </p:txBody>
      </p:sp>
      <p:pic>
        <p:nvPicPr>
          <p:cNvPr id="7" name="Picture 3" descr="C:\Documents and Settings\Пользователь\Рабочий стол\SAM_1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2500330" cy="1875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9" name="Picture 5" descr="E:\Программы и рабочие данные\1ый выпуск 2011-2015 уч. год\фоо 3 класс\SAM_25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2928934"/>
            <a:ext cx="2786081" cy="1857388"/>
          </a:xfrm>
          <a:prstGeom prst="rect">
            <a:avLst/>
          </a:prstGeom>
          <a:noFill/>
        </p:spPr>
      </p:pic>
      <p:pic>
        <p:nvPicPr>
          <p:cNvPr id="6150" name="Picture 6" descr="E:\Программы и рабочие данные\Мама_Папа\Documents\Intelli-studio\Samsung Camera\2013-10-12\SAM_269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357694"/>
            <a:ext cx="2571768" cy="1714512"/>
          </a:xfrm>
          <a:prstGeom prst="rect">
            <a:avLst/>
          </a:prstGeom>
          <a:noFill/>
        </p:spPr>
      </p:pic>
      <p:pic>
        <p:nvPicPr>
          <p:cNvPr id="6151" name="Picture 7" descr="E:\Программы и рабочие данные\Мама_Папа\Documents\Intelli-studio\Samsung Camera\2013-10-12\SAM_269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4286256"/>
            <a:ext cx="2750363" cy="1833575"/>
          </a:xfrm>
          <a:prstGeom prst="rect">
            <a:avLst/>
          </a:prstGeom>
          <a:noFill/>
        </p:spPr>
      </p:pic>
      <p:pic>
        <p:nvPicPr>
          <p:cNvPr id="6152" name="Picture 8" descr="E:\Программы и рабочие данные\Мама_Папа\Documents\Intelli-studio\Samsung Camera\2014-11-07\SAM_456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28992" y="2428868"/>
            <a:ext cx="2592934" cy="150019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Программы и рабочие данные\1ый выпуск 2011-2015 уч. год\1-В класс фото\рукавичка\SAM_02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4357694"/>
            <a:ext cx="2286016" cy="1714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C430AC5D-64D0-4DF8-8F8B-9572EA0DE1D4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1" dirty="0" smtClean="0"/>
              <a:t> Формы и режим занятий</a:t>
            </a:r>
            <a:endParaRPr lang="ru-RU" dirty="0" smtClean="0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741613" y="1754189"/>
            <a:ext cx="5484812" cy="888993"/>
          </a:xfrm>
          <a:noFill/>
        </p:spPr>
        <p:txBody>
          <a:bodyPr/>
          <a:lstStyle/>
          <a:p>
            <a:r>
              <a:rPr lang="ru-RU" b="1" i="1" dirty="0" smtClean="0"/>
              <a:t>Постановочные занятия</a:t>
            </a:r>
            <a:r>
              <a:rPr lang="ru-RU" dirty="0" smtClean="0"/>
              <a:t> </a:t>
            </a:r>
          </a:p>
        </p:txBody>
      </p:sp>
      <p:pic>
        <p:nvPicPr>
          <p:cNvPr id="8" name="Picture 2" descr="E:\Программы и рабочие данные\фото Воронеж\2014-05-20 12-47-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1" y="2285992"/>
            <a:ext cx="2333641" cy="1750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6" name="Picture 2" descr="E:\Программы и рабочие данные\1ый выпуск 2011-2015 уч. год\школа\Марина Павличенко\марина\d7cb5fb476f442b9a5997ec5f1e5a8f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2285991"/>
            <a:ext cx="2476518" cy="1857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987" name="Picture 3" descr="E:\Программы и рабочие данные\Мама_Папа\Documents\Intelli-studio\Samsung Camera\2014-06-19\SAM_41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2285992"/>
            <a:ext cx="2447908" cy="18359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E:\Программы и рабочие данные\1ый выпуск 2011-2015 уч. год\фото икт\122cd14d76b4471ba316a43dfacd48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72198" y="4214818"/>
            <a:ext cx="2476517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E:\Программы и рабочие данные\1ый выпуск 2011-2015 уч. год\фото икт\DSC0095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286256"/>
            <a:ext cx="2476517" cy="18573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E:\Программы и рабочие данные\кукольный фото\SAM_677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143248"/>
            <a:ext cx="1762138" cy="13216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C430AC5D-64D0-4DF8-8F8B-9572EA0DE1D4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15362" name="Rectangle 102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b="1" dirty="0" smtClean="0"/>
              <a:t> Формы и режим занятий</a:t>
            </a:r>
            <a:endParaRPr lang="ru-RU" dirty="0" smtClean="0"/>
          </a:p>
        </p:txBody>
      </p:sp>
      <p:sp>
        <p:nvSpPr>
          <p:cNvPr id="1536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714744" y="1500174"/>
            <a:ext cx="4654557" cy="1960563"/>
          </a:xfrm>
          <a:noFill/>
        </p:spPr>
        <p:txBody>
          <a:bodyPr/>
          <a:lstStyle/>
          <a:p>
            <a:r>
              <a:rPr lang="ru-RU" b="1" i="1" dirty="0" smtClean="0"/>
              <a:t>Репетиционные занятия</a:t>
            </a:r>
          </a:p>
          <a:p>
            <a:pPr algn="r">
              <a:buNone/>
            </a:pPr>
            <a:r>
              <a:rPr lang="ru-RU" b="1" i="1" dirty="0" smtClean="0"/>
              <a:t>  </a:t>
            </a:r>
            <a:r>
              <a:rPr lang="ru-RU" i="1" dirty="0" smtClean="0"/>
              <a:t>   Этюдный тренаж</a:t>
            </a:r>
          </a:p>
          <a:p>
            <a:pPr algn="r">
              <a:buNone/>
            </a:pPr>
            <a:r>
              <a:rPr lang="ru-RU" i="1" dirty="0" smtClean="0"/>
              <a:t>Работа на </a:t>
            </a:r>
            <a:r>
              <a:rPr lang="ru-RU" i="1" dirty="0" smtClean="0"/>
              <a:t>ширме</a:t>
            </a:r>
          </a:p>
          <a:p>
            <a:pPr algn="r">
              <a:buNone/>
            </a:pPr>
            <a:r>
              <a:rPr lang="ru-RU" i="1" dirty="0" smtClean="0"/>
              <a:t>Работа за столом</a:t>
            </a:r>
            <a:r>
              <a:rPr lang="ru-RU" dirty="0" smtClean="0"/>
              <a:t> </a:t>
            </a:r>
            <a:endParaRPr lang="ru-RU" dirty="0" smtClean="0"/>
          </a:p>
          <a:p>
            <a:endParaRPr lang="ru-RU" dirty="0" smtClean="0"/>
          </a:p>
        </p:txBody>
      </p:sp>
      <p:pic>
        <p:nvPicPr>
          <p:cNvPr id="6" name="Picture 2" descr="E:\Программы и рабочие данные\1ый выпуск 2011-2015 уч. год\школа\кукольный\SAM_35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857496"/>
            <a:ext cx="2000264" cy="15001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6" descr="E:\Программы и рабочие данные\1ый выпуск 2011-2015 уч. год\школа\кукольный\SAM_35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4500570"/>
            <a:ext cx="1928826" cy="144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5" descr="E:\Программы и рабочие данные\1ый выпуск 2011-2015 уч. год\школа\кукольный\SAM_35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857232"/>
            <a:ext cx="1357322" cy="1809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3" descr="E:\Программы и рабочие данные\кукольный фото\SAM_677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1982381"/>
            <a:ext cx="1928826" cy="1446619"/>
          </a:xfrm>
          <a:prstGeom prst="rect">
            <a:avLst/>
          </a:prstGeom>
          <a:noFill/>
        </p:spPr>
      </p:pic>
      <p:pic>
        <p:nvPicPr>
          <p:cNvPr id="1026" name="Picture 2" descr="C:\Users\bender-rodriges\Desktop\Новая папка\SAM_679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28926" y="4643446"/>
            <a:ext cx="2428892" cy="1367376"/>
          </a:xfrm>
          <a:prstGeom prst="rect">
            <a:avLst/>
          </a:prstGeom>
          <a:noFill/>
        </p:spPr>
      </p:pic>
      <p:pic>
        <p:nvPicPr>
          <p:cNvPr id="1027" name="Picture 3" descr="C:\Users\bender-rodriges\Desktop\Новая папка\SAM_679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8" y="4643446"/>
            <a:ext cx="2427808" cy="136676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utoUpdateAnimBg="0"/>
      <p:bldP spid="15363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FFA427CC-2D4A-486D-8B0F-A40E35AEB403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dirty="0" smtClean="0"/>
              <a:t>Ожидаемые результаты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428736"/>
            <a:ext cx="8175655" cy="4511689"/>
          </a:xfrm>
          <a:noFill/>
        </p:spPr>
        <p:txBody>
          <a:bodyPr/>
          <a:lstStyle/>
          <a:p>
            <a:r>
              <a:rPr lang="ru-RU" sz="2000" dirty="0" smtClean="0"/>
              <a:t>Приобретение школьником социальных знаний о ситуации межличностного взаимодействия, её структуре, пространстве взаимодействия, способах управления </a:t>
            </a:r>
            <a:r>
              <a:rPr lang="ru-RU" sz="2000" dirty="0" err="1" smtClean="0"/>
              <a:t>социокультурным</a:t>
            </a:r>
            <a:r>
              <a:rPr lang="ru-RU" sz="2000" dirty="0" smtClean="0"/>
              <a:t> пространством; овладение способами самопознания, рефлексии; усвоение представлений о </a:t>
            </a:r>
            <a:r>
              <a:rPr lang="ru-RU" sz="2000" dirty="0" err="1" smtClean="0"/>
              <a:t>самопрезентации</a:t>
            </a:r>
            <a:r>
              <a:rPr lang="ru-RU" sz="2000" dirty="0" smtClean="0"/>
              <a:t> в различных ситуациях взаимодействия, об организации собственной частной жизни и быта; освоение способов исследования нюансов поведения человека в различных ситуациях, способов типизации взаимодействия, инструментов воздействия, понимания партнёра. </a:t>
            </a:r>
          </a:p>
          <a:p>
            <a:r>
              <a:rPr lang="ru-RU" sz="2000" dirty="0" smtClean="0"/>
              <a:t>Воспитание социально-адаптированного человека, способного применять на практике знания, полученные в кукольном театре.</a:t>
            </a:r>
          </a:p>
          <a:p>
            <a:pPr>
              <a:buNone/>
            </a:pPr>
            <a:r>
              <a:rPr lang="ru-RU" sz="2000" dirty="0" smtClean="0"/>
              <a:t> </a:t>
            </a:r>
            <a:endParaRPr lang="ru-RU" sz="2000" dirty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3959CFCB-FB87-4A73-B3EA-1C2FA71F5FC6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ru-RU" dirty="0" smtClean="0"/>
              <a:t>Планируемые результаты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71472" y="1714488"/>
            <a:ext cx="8215370" cy="4186237"/>
          </a:xfrm>
          <a:noFill/>
        </p:spPr>
        <p:txBody>
          <a:bodyPr/>
          <a:lstStyle/>
          <a:p>
            <a:r>
              <a:rPr lang="ru-RU" sz="2000" dirty="0" smtClean="0"/>
              <a:t>Умение ориентироваться  в пространстве, равномерно размещаясь на площадке.</a:t>
            </a:r>
          </a:p>
          <a:p>
            <a:r>
              <a:rPr lang="ru-RU" sz="2000" dirty="0" smtClean="0"/>
              <a:t>Умение создавать пластические импровизации под музыку разного характера.</a:t>
            </a:r>
          </a:p>
          <a:p>
            <a:r>
              <a:rPr lang="ru-RU" sz="2000" dirty="0" smtClean="0"/>
              <a:t>Умение запоминать заданные педагогом мизансцены.</a:t>
            </a:r>
          </a:p>
          <a:p>
            <a:r>
              <a:rPr lang="ru-RU" sz="2000" dirty="0" smtClean="0"/>
              <a:t>Выполнение свободно и естественно на сцене простых действий.</a:t>
            </a:r>
          </a:p>
          <a:p>
            <a:r>
              <a:rPr lang="ru-RU" sz="2000" dirty="0" smtClean="0"/>
              <a:t>Умение владеть комплексом артикуляционной гимнастики.</a:t>
            </a:r>
          </a:p>
          <a:p>
            <a:r>
              <a:rPr lang="ru-RU" sz="2000" dirty="0" smtClean="0"/>
              <a:t>Умение действовать в предлагаемых обстоятельствах с импровизированным текстом на заданную тему.</a:t>
            </a:r>
          </a:p>
          <a:p>
            <a:pPr>
              <a:buClrTx/>
              <a:buFontTx/>
              <a:buNone/>
            </a:pP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8862DD76-F450-4A06-A095-CB44844E56C5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xfrm>
            <a:off x="1643042" y="571480"/>
            <a:ext cx="6324600" cy="685800"/>
          </a:xfrm>
          <a:noFill/>
        </p:spPr>
        <p:txBody>
          <a:bodyPr/>
          <a:lstStyle/>
          <a:p>
            <a:r>
              <a:rPr lang="ru-RU" dirty="0" smtClean="0"/>
              <a:t>Планируемые результаты</a:t>
            </a: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8596" y="1357298"/>
            <a:ext cx="8072494" cy="5143536"/>
          </a:xfrm>
          <a:noFill/>
        </p:spPr>
        <p:txBody>
          <a:bodyPr/>
          <a:lstStyle/>
          <a:p>
            <a:r>
              <a:rPr lang="ru-RU" sz="2000" dirty="0" smtClean="0"/>
              <a:t>Умение сочинять индивидуальный или групповой этюд на заданную тему.</a:t>
            </a:r>
          </a:p>
          <a:p>
            <a:r>
              <a:rPr lang="ru-RU" sz="2000" dirty="0" smtClean="0"/>
              <a:t>Умение произносить скороговорку и стихотворный текст в движении и разных позах.</a:t>
            </a:r>
          </a:p>
          <a:p>
            <a:r>
              <a:rPr lang="ru-RU" sz="2000" dirty="0" smtClean="0"/>
              <a:t>Умение составлять диалог между сказочными героями. </a:t>
            </a:r>
          </a:p>
          <a:p>
            <a:r>
              <a:rPr lang="ru-RU" sz="2000" dirty="0" smtClean="0"/>
              <a:t>Умение произносить на одном дыхании длинную фразу или четверостишие.</a:t>
            </a:r>
          </a:p>
          <a:p>
            <a:r>
              <a:rPr lang="ru-RU" sz="2000" dirty="0" smtClean="0"/>
              <a:t>Умение читать наизусть стихотворный текст, правильно произнося слова и расставляя логические ударения.</a:t>
            </a:r>
          </a:p>
          <a:p>
            <a:r>
              <a:rPr lang="ru-RU" sz="2000" dirty="0" smtClean="0"/>
              <a:t>Умение строить диалог с партнером на заданную тему.</a:t>
            </a:r>
          </a:p>
          <a:p>
            <a:r>
              <a:rPr lang="ru-RU" sz="2000" dirty="0" smtClean="0"/>
              <a:t>Умение подбирать рифму к заданному слову.</a:t>
            </a:r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0232" y="4786322"/>
            <a:ext cx="5486400" cy="423862"/>
          </a:xfrm>
        </p:spPr>
        <p:txBody>
          <a:bodyPr/>
          <a:lstStyle/>
          <a:p>
            <a:pPr algn="ctr"/>
            <a:r>
              <a:rPr lang="ru-RU" dirty="0" smtClean="0"/>
              <a:t>Результативность работы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1538" y="5214950"/>
            <a:ext cx="7215238" cy="804862"/>
          </a:xfrm>
        </p:spPr>
        <p:txBody>
          <a:bodyPr/>
          <a:lstStyle/>
          <a:p>
            <a:r>
              <a:rPr lang="ru-RU" sz="1800" b="1" dirty="0" smtClean="0"/>
              <a:t>Победители окружного конкурса «Маска» в рамках фестиваля Радуга талантов в номинации «Кукольный спектакль»</a:t>
            </a:r>
            <a:endParaRPr lang="ru-RU" sz="1800" b="1" dirty="0"/>
          </a:p>
        </p:txBody>
      </p:sp>
      <p:sp>
        <p:nvSpPr>
          <p:cNvPr id="5" name="Дата 4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6AFED0FA-68C2-449E-8E46-B97E3BA040DF}" type="datetime1">
              <a:rPr lang="ru-RU" smtClean="0"/>
              <a:pPr>
                <a:defRPr/>
              </a:pPr>
              <a:t>10.03.2017</a:t>
            </a:fld>
            <a:endParaRPr lang="ru-RU"/>
          </a:p>
        </p:txBody>
      </p:sp>
      <p:pic>
        <p:nvPicPr>
          <p:cNvPr id="6" name="Picture 4" descr="E:\Программы и рабочие данные\1ый выпуск 2011-2015 уч. год\школа\кукольный\SAM_356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4" b="24"/>
          <a:stretch>
            <a:fillRect/>
          </a:stretch>
        </p:blipFill>
        <p:spPr bwMode="auto">
          <a:xfrm>
            <a:off x="571472" y="785794"/>
            <a:ext cx="4095779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E:\Программы и рабочие данные\1ый выпуск 2011-2015 уч. год\1-В класс фото\рукавичка\DSC009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000108"/>
            <a:ext cx="3500462" cy="2625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642910" y="4000504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 smtClean="0"/>
              <a:t>«СКАЗКА О МАЛЕНЬКОМ МЫШОНКЕ»</a:t>
            </a:r>
            <a:endParaRPr lang="ru-R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5572132" y="3857628"/>
            <a:ext cx="2857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«РУКАВИЧКА»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5"/>
          <p:cNvSpPr>
            <a:spLocks noGrp="1"/>
          </p:cNvSpPr>
          <p:nvPr>
            <p:ph type="dt" sz="quarter" idx="12"/>
          </p:nvPr>
        </p:nvSpPr>
        <p:spPr/>
        <p:txBody>
          <a:bodyPr/>
          <a:lstStyle/>
          <a:p>
            <a:pPr>
              <a:defRPr/>
            </a:pPr>
            <a:fld id="{14786170-D73E-4081-9B84-7BA104F9AC1E}" type="datetime1">
              <a:rPr lang="ru-RU"/>
              <a:pPr>
                <a:defRPr/>
              </a:pPr>
              <a:t>10.03.2017</a:t>
            </a:fld>
            <a:endParaRPr lang="ru-RU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838200"/>
            <a:ext cx="7729566" cy="4376750"/>
          </a:xfrm>
          <a:noFill/>
        </p:spPr>
        <p:txBody>
          <a:bodyPr/>
          <a:lstStyle/>
          <a:p>
            <a:pPr algn="ctr"/>
            <a:r>
              <a:rPr lang="ru-RU" sz="6000" b="1" dirty="0" smtClean="0"/>
              <a:t>СПАСИБО </a:t>
            </a:r>
            <a:br>
              <a:rPr lang="ru-RU" sz="6000" b="1" dirty="0" smtClean="0"/>
            </a:br>
            <a:r>
              <a:rPr lang="ru-RU" sz="6000" b="1" dirty="0" smtClean="0"/>
              <a:t>ЗА ВНИМАНИЕ!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00364" y="5286389"/>
            <a:ext cx="5484812" cy="928694"/>
          </a:xfrm>
          <a:noFill/>
        </p:spPr>
        <p:txBody>
          <a:bodyPr/>
          <a:lstStyle/>
          <a:p>
            <a:endParaRPr lang="ru-RU" dirty="0" smtClean="0"/>
          </a:p>
        </p:txBody>
      </p:sp>
    </p:spTree>
  </p:cSld>
  <p:clrMapOvr>
    <a:masterClrMapping/>
  </p:clrMapOvr>
  <p:transition spd="med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39" grpId="0" build="p" autoUpdateAnimBg="0" advAuto="0"/>
    </p:bldLst>
  </p:timing>
</p:sld>
</file>

<file path=ppt/theme/theme1.xml><?xml version="1.0" encoding="utf-8"?>
<a:theme xmlns:a="http://schemas.openxmlformats.org/drawingml/2006/main" name="Презентация нового учебного года">
  <a:themeElements>
    <a:clrScheme name="Презентация нового учебного года 1">
      <a:dk1>
        <a:srgbClr val="000000"/>
      </a:dk1>
      <a:lt1>
        <a:srgbClr val="0099CC"/>
      </a:lt1>
      <a:dk2>
        <a:srgbClr val="000000"/>
      </a:dk2>
      <a:lt2>
        <a:srgbClr val="868686"/>
      </a:lt2>
      <a:accent1>
        <a:srgbClr val="00FFCC"/>
      </a:accent1>
      <a:accent2>
        <a:srgbClr val="969696"/>
      </a:accent2>
      <a:accent3>
        <a:srgbClr val="AACAE2"/>
      </a:accent3>
      <a:accent4>
        <a:srgbClr val="000000"/>
      </a:accent4>
      <a:accent5>
        <a:srgbClr val="AAFFE2"/>
      </a:accent5>
      <a:accent6>
        <a:srgbClr val="878787"/>
      </a:accent6>
      <a:hlink>
        <a:srgbClr val="00FFCC"/>
      </a:hlink>
      <a:folHlink>
        <a:srgbClr val="99CCFF"/>
      </a:folHlink>
    </a:clrScheme>
    <a:fontScheme name="Презентация нового учебного года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Презентация нового учебного года 1">
        <a:dk1>
          <a:srgbClr val="000000"/>
        </a:dk1>
        <a:lt1>
          <a:srgbClr val="0099CC"/>
        </a:lt1>
        <a:dk2>
          <a:srgbClr val="000000"/>
        </a:dk2>
        <a:lt2>
          <a:srgbClr val="868686"/>
        </a:lt2>
        <a:accent1>
          <a:srgbClr val="00FFCC"/>
        </a:accent1>
        <a:accent2>
          <a:srgbClr val="969696"/>
        </a:accent2>
        <a:accent3>
          <a:srgbClr val="AACAE2"/>
        </a:accent3>
        <a:accent4>
          <a:srgbClr val="000000"/>
        </a:accent4>
        <a:accent5>
          <a:srgbClr val="AAFFE2"/>
        </a:accent5>
        <a:accent6>
          <a:srgbClr val="878787"/>
        </a:accent6>
        <a:hlink>
          <a:srgbClr val="00FFCC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нового учебного года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нового учебного года 3">
        <a:dk1>
          <a:srgbClr val="5F5F5F"/>
        </a:dk1>
        <a:lt1>
          <a:srgbClr val="FFFFFF"/>
        </a:lt1>
        <a:dk2>
          <a:srgbClr val="5F5F5F"/>
        </a:dk2>
        <a:lt2>
          <a:srgbClr val="000000"/>
        </a:lt2>
        <a:accent1>
          <a:srgbClr val="969696"/>
        </a:accent1>
        <a:accent2>
          <a:srgbClr val="000000"/>
        </a:accent2>
        <a:accent3>
          <a:srgbClr val="FFFFFF"/>
        </a:accent3>
        <a:accent4>
          <a:srgbClr val="505050"/>
        </a:accent4>
        <a:accent5>
          <a:srgbClr val="C9C9C9"/>
        </a:accent5>
        <a:accent6>
          <a:srgbClr val="000000"/>
        </a:accent6>
        <a:hlink>
          <a:srgbClr val="7777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нового учебного года</Template>
  <TotalTime>242</TotalTime>
  <Words>619</Words>
  <Application>Microsoft Office PowerPoint</Application>
  <PresentationFormat>Экран (4:3)</PresentationFormat>
  <Paragraphs>85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Презентация нового учебного года</vt:lpstr>
      <vt:lpstr>Образовательная программа дополнительного образования детей «ШКОЛЬНАЯ СКАЗКА»</vt:lpstr>
      <vt:lpstr>Программа направлена на</vt:lpstr>
      <vt:lpstr>Цель программы</vt:lpstr>
      <vt:lpstr>Задачи</vt:lpstr>
      <vt:lpstr>Задачи</vt:lpstr>
      <vt:lpstr>Задачи</vt:lpstr>
      <vt:lpstr>Задачи</vt:lpstr>
      <vt:lpstr> Формы и режим занятий</vt:lpstr>
      <vt:lpstr> Формы и режим занятий</vt:lpstr>
      <vt:lpstr> Формы и режим занятий</vt:lpstr>
      <vt:lpstr>Ожидаемые результаты</vt:lpstr>
      <vt:lpstr>Планируемые результаты</vt:lpstr>
      <vt:lpstr>Планируемые результаты</vt:lpstr>
      <vt:lpstr>Результативность работы</vt:lpstr>
      <vt:lpstr>СПАСИБО  ЗА ВНИМАНИЕ!</vt:lpstr>
    </vt:vector>
  </TitlesOfParts>
  <Company>МОУ Петровская СОШ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Добро пожаловать!</dc:title>
  <dc:creator>Учитель</dc:creator>
  <cp:lastModifiedBy>bender-rodriges</cp:lastModifiedBy>
  <cp:revision>30</cp:revision>
  <cp:lastPrinted>1996-03-19T21:02:48Z</cp:lastPrinted>
  <dcterms:created xsi:type="dcterms:W3CDTF">2009-12-23T09:56:27Z</dcterms:created>
  <dcterms:modified xsi:type="dcterms:W3CDTF">2017-03-09T21:34:21Z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TC010183871049</vt:lpwstr>
  </property>
</Properties>
</file>