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64" r:id="rId5"/>
    <p:sldId id="276" r:id="rId6"/>
    <p:sldId id="266" r:id="rId7"/>
    <p:sldId id="270" r:id="rId8"/>
    <p:sldId id="281" r:id="rId9"/>
    <p:sldId id="269" r:id="rId10"/>
    <p:sldId id="268" r:id="rId11"/>
    <p:sldId id="284" r:id="rId12"/>
    <p:sldId id="282" r:id="rId13"/>
    <p:sldId id="286" r:id="rId14"/>
    <p:sldId id="287" r:id="rId15"/>
    <p:sldId id="288" r:id="rId16"/>
    <p:sldId id="289" r:id="rId17"/>
    <p:sldId id="285" r:id="rId18"/>
    <p:sldId id="290" r:id="rId19"/>
    <p:sldId id="291" r:id="rId20"/>
    <p:sldId id="292" r:id="rId21"/>
  </p:sldIdLst>
  <p:sldSz cx="12188825" cy="6858000"/>
  <p:notesSz cx="6858000" cy="9144000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68" autoAdjust="0"/>
    <p:restoredTop sz="94660"/>
  </p:normalViewPr>
  <p:slideViewPr>
    <p:cSldViewPr showGuides="1">
      <p:cViewPr varScale="1">
        <p:scale>
          <a:sx n="74" d="100"/>
          <a:sy n="74" d="100"/>
        </p:scale>
        <p:origin x="-636" y="-9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377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Что</a:t>
            </a:r>
            <a:r>
              <a:rPr lang="ru-RU" baseline="0" dirty="0" smtClean="0"/>
              <a:t> вы видите из окна своего дома?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25609216"/>
        <c:axId val="225610752"/>
      </c:barChart>
      <c:catAx>
        <c:axId val="22560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5610752"/>
        <c:crosses val="autoZero"/>
        <c:auto val="1"/>
        <c:lblAlgn val="ctr"/>
        <c:lblOffset val="100"/>
        <c:noMultiLvlLbl val="0"/>
      </c:catAx>
      <c:valAx>
        <c:axId val="22561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560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484CA07-C5E7-423F-8A89-CDEFB98BBBBD}" type="datetime1">
              <a:rPr lang="ru-RU" smtClean="0">
                <a:solidFill>
                  <a:schemeClr val="tx2"/>
                </a:solidFill>
              </a:rPr>
              <a:pPr algn="r" rtl="0"/>
              <a:t>13.03.2017</a:t>
            </a:fld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ru-RU" smtClean="0">
                <a:solidFill>
                  <a:schemeClr val="tx2"/>
                </a:solidFill>
              </a:rPr>
              <a:pPr algn="r" rtl="0"/>
              <a:t>‹#›</a:t>
            </a:fld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398E138F-070A-4ABE-8680-EE3B75046655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F05FC7-2B8E-409D-848C-109CED0920CB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54A55CC-0A00-4078-B471-E82144E029E5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29E139-3DCD-45B3-A256-BC4A45460039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E3CC68-AEAE-47A6-9F44-4FA6ECD045F6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AF61297-96D5-47D9-A057-97E3A0064DBB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3A3AD06-A2F7-42F2-8394-5FE48A31B1CA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E9F9B5-42A6-4D3C-A117-7204DD0BD50D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5A54A38-064E-4FD3-ADDA-813D070CCDEC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E96D35B-A72A-47CE-BC7F-8E47A98042F7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ru-RU" dirty="0"/>
          </a:p>
        </p:txBody>
      </p:sp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40EAA6FA-49D8-40F0-9874-72AAFBF9C152}" type="datetime1">
              <a:rPr lang="ru-RU" smtClean="0"/>
              <a:pPr/>
              <a:t>13.03.2017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3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90156" y="188640"/>
            <a:ext cx="7038653" cy="2146423"/>
          </a:xfrm>
        </p:spPr>
        <p:txBody>
          <a:bodyPr rtlCol="0">
            <a:prstTxWarp prst="textPlain">
              <a:avLst/>
            </a:prstTxWarp>
            <a:normAutofit fontScale="90000"/>
          </a:bodyPr>
          <a:lstStyle/>
          <a:p>
            <a:r>
              <a:rPr lang="ru-RU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 </a:t>
            </a:r>
            <a:r>
              <a:rPr lang="ru-RU" b="1" i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окна в   художественной </a:t>
            </a:r>
            <a:r>
              <a:rPr lang="ru-RU" b="1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литературе.</a:t>
            </a:r>
            <a:endParaRPr lang="ru-RU" b="1" i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30716" y="3645024"/>
            <a:ext cx="3240360" cy="3031232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/>
              <a:t>Выполнила:</a:t>
            </a:r>
          </a:p>
          <a:p>
            <a:pPr rtl="0"/>
            <a:r>
              <a:rPr lang="ru-RU" sz="2400" dirty="0" smtClean="0"/>
              <a:t>Ученица 10 В</a:t>
            </a:r>
            <a:r>
              <a:rPr lang="ru-RU" sz="2400" dirty="0"/>
              <a:t> </a:t>
            </a:r>
            <a:r>
              <a:rPr lang="ru-RU" sz="2400" dirty="0" smtClean="0"/>
              <a:t>класса</a:t>
            </a:r>
          </a:p>
          <a:p>
            <a:pPr rtl="0"/>
            <a:r>
              <a:rPr lang="ru-RU" sz="2400" dirty="0" err="1" smtClean="0"/>
              <a:t>Эсаулова</a:t>
            </a:r>
            <a:r>
              <a:rPr lang="ru-RU" sz="2400" dirty="0" smtClean="0"/>
              <a:t> Мария</a:t>
            </a:r>
          </a:p>
          <a:p>
            <a:pPr rtl="0"/>
            <a:r>
              <a:rPr lang="ru-RU" sz="2400" dirty="0" smtClean="0"/>
              <a:t>Руководитель:</a:t>
            </a:r>
          </a:p>
          <a:p>
            <a:pPr rtl="0"/>
            <a:r>
              <a:rPr lang="ru-RU" sz="2400" dirty="0" smtClean="0"/>
              <a:t>Учитель русского языка и литературы</a:t>
            </a:r>
          </a:p>
          <a:p>
            <a:pPr rtl="0"/>
            <a:r>
              <a:rPr lang="ru-RU" sz="2400" dirty="0" err="1" smtClean="0"/>
              <a:t>О.Ю.Савченко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61" y="2492896"/>
            <a:ext cx="5025055" cy="325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47" y="-52528"/>
            <a:ext cx="4870277" cy="38962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794" y="3489726"/>
            <a:ext cx="4491031" cy="33682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27" y="76200"/>
            <a:ext cx="3814763" cy="6781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205" y="2804316"/>
            <a:ext cx="4108205" cy="412988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335" y="76200"/>
            <a:ext cx="2305945" cy="2905490"/>
          </a:xfrm>
        </p:spPr>
      </p:pic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796" y="116632"/>
            <a:ext cx="7488832" cy="144016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100" b="1" dirty="0" smtClean="0"/>
              <a:t>Цель проекта: </a:t>
            </a:r>
            <a:r>
              <a:rPr lang="ru-RU" sz="3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выявить символический смысл использования образа окна в литературе.</a:t>
            </a:r>
            <a:r>
              <a:rPr lang="ru-RU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3750" y="1700808"/>
            <a:ext cx="6846806" cy="408767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 fontScale="92500" lnSpcReduction="20000"/>
          </a:bodyPr>
          <a:lstStyle/>
          <a:p>
            <a:pPr rtl="0"/>
            <a:r>
              <a:rPr lang="ru-RU" dirty="0" smtClean="0">
                <a:solidFill>
                  <a:schemeClr val="tx2"/>
                </a:solidFill>
              </a:rPr>
              <a:t>     </a:t>
            </a:r>
            <a:r>
              <a:rPr lang="ru-RU" sz="3600" b="1" i="1" dirty="0" smtClean="0">
                <a:solidFill>
                  <a:schemeClr val="tx2"/>
                </a:solidFill>
              </a:rPr>
              <a:t>Задачи: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Изучить историю создания окон.</a:t>
            </a:r>
          </a:p>
          <a:p>
            <a:pPr marL="514350" lvl="0" indent="-514350">
              <a:buFont typeface="Arial" pitchFamily="34" charset="0"/>
              <a:buAutoNum type="arabicPeriod"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 и  выявить  символику окна  и определить особенности  мотива окна  в произведениях русских классиков.</a:t>
            </a:r>
          </a:p>
          <a:p>
            <a:pPr marL="514350" lvl="0" indent="-514350">
              <a:buFont typeface="Arial" pitchFamily="34" charset="0"/>
              <a:buAutoNum type="arabicPeriod"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Проанализировать роль окна в жизни людей.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Сформулировать выводы о проделанной работе.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tx2"/>
                </a:solidFill>
              </a:rPr>
              <a:t>Разместить работу на школьном сайте для ознакомления с её результатами.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2163" y="0"/>
            <a:ext cx="9001000" cy="18174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95000"/>
              </a:lnSpc>
              <a:buSzPct val="100000"/>
            </a:pPr>
            <a:r>
              <a:rPr lang="ru-RU" sz="4000" b="1" i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Гипотеза:</a:t>
            </a:r>
          </a:p>
          <a:p>
            <a:pPr lvl="0">
              <a:lnSpc>
                <a:spcPct val="95000"/>
              </a:lnSpc>
              <a:buSzPct val="100000"/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 зеркала в произведениях выполняет различную роль, помогает лучше понимать содержание произведений и их идеи, характер героев. </a:t>
            </a:r>
            <a:endParaRPr lang="ru-RU" sz="2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3" y="1817421"/>
            <a:ext cx="3978862" cy="50405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20" y="1839891"/>
            <a:ext cx="7627526" cy="501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845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" y="0"/>
            <a:ext cx="12190410" cy="6857106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02524" y="116632"/>
            <a:ext cx="4968552" cy="1368152"/>
          </a:xfrm>
        </p:spPr>
        <p:txBody>
          <a:bodyPr>
            <a:noAutofit/>
          </a:bodyPr>
          <a:lstStyle/>
          <a:p>
            <a:r>
              <a:rPr lang="ru-RU" sz="4400" b="1" i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Легенда об окне</a:t>
            </a:r>
            <a:endParaRPr lang="ru-RU" sz="4400" b="1" i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2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972" y="22652"/>
            <a:ext cx="7641399" cy="76051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r>
              <a:rPr lang="ru-RU" sz="2800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Первые </a:t>
            </a:r>
            <a:r>
              <a:rPr lang="ru-RU" sz="28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истории окна </a:t>
            </a:r>
            <a:r>
              <a:rPr lang="ru-RU" sz="2800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появились </a:t>
            </a:r>
            <a:r>
              <a:rPr lang="ru-RU" sz="2800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средиземноморском острове </a:t>
            </a:r>
            <a:r>
              <a:rPr lang="ru-RU" sz="2800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Крит</a:t>
            </a:r>
            <a:endParaRPr lang="ru-RU" sz="2800" dirty="0"/>
          </a:p>
        </p:txBody>
      </p:sp>
      <p:pic>
        <p:nvPicPr>
          <p:cNvPr id="3" name="irc_mi" descr="http://img1.liveinternet.ru/images/attach/c/2/65/206/65206526_Bakirova_Olga_Timofeev_YUriy__Volshebnuyy_Taldom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607" y="813660"/>
            <a:ext cx="3676375" cy="2933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2711"/>
            <a:ext cx="4703230" cy="31409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011" y="813660"/>
            <a:ext cx="3581658" cy="26862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6" y="3943226"/>
            <a:ext cx="1944155" cy="29147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972" y="3937127"/>
            <a:ext cx="3856403" cy="28938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246" y="3702679"/>
            <a:ext cx="4699684" cy="312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435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688504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                    </a:t>
            </a:r>
            <a:r>
              <a:rPr lang="ru-RU" b="1" i="1" dirty="0" smtClean="0"/>
              <a:t>Виды окон</a:t>
            </a:r>
            <a:endParaRPr lang="ru-RU" b="1" i="1" dirty="0"/>
          </a:p>
        </p:txBody>
      </p:sp>
      <p:sp>
        <p:nvSpPr>
          <p:cNvPr id="7" name="Овал 6"/>
          <p:cNvSpPr/>
          <p:nvPr/>
        </p:nvSpPr>
        <p:spPr>
          <a:xfrm>
            <a:off x="2494012" y="764704"/>
            <a:ext cx="6264696" cy="4602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Берлинское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окно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422004" y="1614274"/>
            <a:ext cx="6624736" cy="4465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Бифориум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498348" y="2292680"/>
            <a:ext cx="6672974" cy="4745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Веерное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окно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2330562" y="3042144"/>
            <a:ext cx="6840760" cy="560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Венецианское</a:t>
            </a: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2330562" y="3832500"/>
            <a:ext cx="6889063" cy="4355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Волоковое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2348345" y="4601109"/>
            <a:ext cx="6815712" cy="5230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Красное</a:t>
            </a:r>
            <a:r>
              <a:rPr lang="ru-RU" b="1" dirty="0" smtClean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окно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536"/>
            <a:ext cx="2411136" cy="1808352"/>
          </a:xfrm>
          <a:prstGeom prst="rect">
            <a:avLst/>
          </a:prstGeom>
        </p:spPr>
      </p:pic>
      <p:pic>
        <p:nvPicPr>
          <p:cNvPr id="14" name="Рисунок 13" descr="http://designinfoline.ru/img/003%20%CF%F0%E8%E5%EC%ED%E0%FF%20%F1%20%E1%FB%F7%E8%EC%20%E3%EB%E0%E7%EE%EC%20%C2%E5%F0%F1%E0%EB%F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8591"/>
            <a:ext cx="2330562" cy="2582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Веерное окно 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8" y="4613218"/>
            <a:ext cx="2288144" cy="22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://club.foto.ru/gallery/images/photo/2008/10/30/121638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322" y="0"/>
            <a:ext cx="3017503" cy="1916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://img1.liveinternet.ru/images/attach/c/7/98/505/98505423_4809770_i34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644" y="1968588"/>
            <a:ext cx="2951110" cy="2644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rc_mi" descr="http://img1.liveinternet.ru/images/attach/c/2/65/206/65206526_Bakirova_Olga_Timofeev_YUriy__Volshebnuyy_Taldom_1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0644" y="4673540"/>
            <a:ext cx="2878851" cy="2184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9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2494294" y="188640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Мезонинное окно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41113" y="1052736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Окно второго света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566020" y="1883046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Окутное</a:t>
            </a:r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487323" y="4274917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Слепое окно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494012" y="3532376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Рыбий пузы</a:t>
            </a:r>
            <a:r>
              <a:rPr lang="ru-RU" b="1" dirty="0">
                <a:solidFill>
                  <a:srgbClr val="00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рь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487323" y="2698638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349996" y="5181706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Слуховое окно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376679" y="5931153"/>
            <a:ext cx="676875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Флорентийское окно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1" name="Рисунок 10" descr="http://www.artgorodets.ru/images/cms/thumbs/584ac2934503a35b54ed1288faa2f732c5dd4d0d/1_okno_mezonina_598_410_5_8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0" y="40804"/>
            <a:ext cx="2232248" cy="158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rc_mi" descr="http://izbarus.ru/d/160303/d/640_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2" y="1683774"/>
            <a:ext cx="2216096" cy="174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://cdn30.mdomukr.smcloud.net/t/photos/81732/podokonnik_v_interer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0" y="3483972"/>
            <a:ext cx="2218088" cy="1529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rc_mi" descr="http://www.bellabs.ru/Italia/Photos/Italia2008%280059%29_Orvieto_Duomo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" y="5094543"/>
            <a:ext cx="2231323" cy="167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rc_mi" descr="http://remontikas.ru/images/arhitekturnyeformy/image328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820" y="29471"/>
            <a:ext cx="2386297" cy="185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rc_mi" descr="http://img-fotki.yandex.ru/get/3706/ssgen.37/0_3c929_d096574d_XL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145" y="1970132"/>
            <a:ext cx="2414972" cy="1584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rc_mi" descr="http://www.indroof.ru/pics/9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289" y="3641394"/>
            <a:ext cx="2496536" cy="1624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570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432" y="116632"/>
            <a:ext cx="8150244" cy="93610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chemeClr val="accent3">
                    <a:lumMod val="60000"/>
                    <a:lumOff val="40000"/>
                  </a:schemeClr>
                </a:solidFill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 окна в художественных произведениях </a:t>
            </a:r>
            <a:endParaRPr lang="ru-RU" sz="3200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9823" y="1235922"/>
            <a:ext cx="7574180" cy="72007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Граница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между пространством внешнего мира и внутренним пространством дома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0432" y="2110264"/>
            <a:ext cx="7200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 света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04201" y="2745891"/>
            <a:ext cx="6782092" cy="4605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лаза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дома 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20432" y="3340124"/>
            <a:ext cx="6422052" cy="4616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Важной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частью окна являются стёкла.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0432" y="3940723"/>
            <a:ext cx="620602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аяком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ночи 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20432" y="4514426"/>
            <a:ext cx="591799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Источник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звука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02750" y="5150053"/>
            <a:ext cx="5773981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“Витрины”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069" y="5835793"/>
            <a:ext cx="580934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8.Мотив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подслушивания и подглядывания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8737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9796" y="188640"/>
            <a:ext cx="3240360" cy="4320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Мотив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ожидания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9796" y="834059"/>
            <a:ext cx="374441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10. Угроза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9796" y="1509095"/>
            <a:ext cx="532859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11. Связующие звено между разными героями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5986" y="2531151"/>
            <a:ext cx="5466418" cy="4658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еркало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судьбы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9796" y="3198167"/>
            <a:ext cx="568863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 Средством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раскрытия характера 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49796" y="3797145"/>
            <a:ext cx="619268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 Любовное свидание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0303" y="4521770"/>
            <a:ext cx="6768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49796" y="4396123"/>
            <a:ext cx="6749259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 </a:t>
            </a:r>
            <a:r>
              <a:rPr lang="ru-RU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отив </a:t>
            </a:r>
            <a:r>
              <a:rPr lang="ru-RU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мечты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9796" y="4977176"/>
            <a:ext cx="705678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16. Экран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30303" y="5558229"/>
            <a:ext cx="748883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17.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спокоительного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лекарственного средства.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6634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66" y="20442"/>
            <a:ext cx="5221237" cy="2735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844" y="332656"/>
            <a:ext cx="525658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18. Тюремное окно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07735" y="1037134"/>
            <a:ext cx="5688632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19. Метафорический смысл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20" y="1714755"/>
            <a:ext cx="4027119" cy="51017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5" y="1741272"/>
            <a:ext cx="4087945" cy="50054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339" y="2737232"/>
            <a:ext cx="3795486" cy="599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230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04" y="495028"/>
            <a:ext cx="4443065" cy="29498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8" y="283703"/>
            <a:ext cx="6367622" cy="3368607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01" y="609536"/>
            <a:ext cx="4177137" cy="2786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90" y="3725426"/>
            <a:ext cx="3987109" cy="2660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969" y="321005"/>
            <a:ext cx="6297112" cy="3331306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79" b="5953"/>
          <a:stretch/>
        </p:blipFill>
        <p:spPr bwMode="auto">
          <a:xfrm>
            <a:off x="6441299" y="3705411"/>
            <a:ext cx="4074392" cy="264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9" y="3519462"/>
            <a:ext cx="5790537" cy="306331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973" y="3531612"/>
            <a:ext cx="5861044" cy="310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47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16" y="0"/>
            <a:ext cx="9131881" cy="688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767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21952338"/>
              </p:ext>
            </p:extLst>
          </p:nvPr>
        </p:nvGraphicFramePr>
        <p:xfrm>
          <a:off x="2031471" y="720372"/>
          <a:ext cx="8125883" cy="541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405681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34172" y="188640"/>
            <a:ext cx="7386745" cy="72007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Выводы:</a:t>
            </a:r>
            <a:endParaRPr lang="ru-RU" b="1" i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22205" y="1196752"/>
            <a:ext cx="7458752" cy="4975448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помощью окна автор литературного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произведения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может передать чувства 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героев. </a:t>
            </a:r>
          </a:p>
          <a:p>
            <a:pPr marL="514350" indent="-514350">
              <a:buAutoNum type="arabicPeriod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Окно в жизни людей имеет огромное значение и в бытовом, и в духовном смысле. </a:t>
            </a:r>
            <a:endParaRPr lang="ru-RU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Важно, через какие оконные стёкла вы смотрите на жизнь.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157" y="4509120"/>
            <a:ext cx="3503424" cy="2288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629" y="4145361"/>
            <a:ext cx="3662196" cy="27466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883" y="0"/>
            <a:ext cx="1845941" cy="137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5117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4132" y="188640"/>
            <a:ext cx="5040561" cy="832520"/>
          </a:xfrm>
        </p:spPr>
        <p:txBody>
          <a:bodyPr/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Рекомендации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>
                  <a:lumMod val="60000"/>
                  <a:lumOff val="4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3852" y="1124744"/>
            <a:ext cx="10220811" cy="5047456"/>
          </a:xfrm>
        </p:spPr>
        <p:txBody>
          <a:bodyPr/>
          <a:lstStyle/>
          <a:p>
            <a:r>
              <a:rPr lang="ru-RU" dirty="0" smtClean="0"/>
              <a:t>Почаще читать бумажные книги, вникая в глубокий смысл произведения. Обдумывать, зачем автор создаёт именно такую  атмосферу, что он хочет этим показать.</a:t>
            </a:r>
          </a:p>
          <a:p>
            <a:r>
              <a:rPr lang="ru-RU" dirty="0" smtClean="0"/>
              <a:t>Следить за чистотой собственных окон в доме, а также за чистотой жизненных окон, чтобы был свет и внутри человека и снаружи.</a:t>
            </a:r>
          </a:p>
          <a:p>
            <a:r>
              <a:rPr lang="ru-RU" dirty="0" smtClean="0"/>
              <a:t>Побольше заниматься полезными для себя и окружающих делами, чтобы мысли не засорялись ненужными вещами.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4509120"/>
            <a:ext cx="3543568" cy="2348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180" y="4509120"/>
            <a:ext cx="2808312" cy="2371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94012" cy="12404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900" y="-1"/>
            <a:ext cx="1701925" cy="1701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03" y="4509120"/>
            <a:ext cx="1956251" cy="27264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835" y="4509120"/>
            <a:ext cx="2211139" cy="278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95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1964" y="116632"/>
            <a:ext cx="8780651" cy="976536"/>
          </a:xfrm>
        </p:spPr>
        <p:txBody>
          <a:bodyPr>
            <a:prstTxWarp prst="textStop">
              <a:avLst/>
            </a:prstTxWarp>
          </a:bodyPr>
          <a:lstStyle/>
          <a:p>
            <a:r>
              <a:rPr lang="ru-RU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  <a:endParaRPr lang="ru-RU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63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ниги в формате 16 x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412013_TF02787940_TF02787940.potx" id="{BDCEC835-C025-45C0-8AD5-9D778732CF6A}" vid="{4E9A813A-BC9F-4772-8185-0F17D630CF68}"/>
    </a:ext>
  </a:extLst>
</a:theme>
</file>

<file path=ppt/theme/theme2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со стопкой книг на голубом фоне (широкоэкранный формат)</Template>
  <TotalTime>0</TotalTime>
  <Words>348</Words>
  <Application>Microsoft Office PowerPoint</Application>
  <PresentationFormat>Произвольный</PresentationFormat>
  <Paragraphs>63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Книги в формате 16 x 9</vt:lpstr>
      <vt:lpstr>Образ окна в   художественной литературе.</vt:lpstr>
      <vt:lpstr>Презентация PowerPoint</vt:lpstr>
      <vt:lpstr>Цель проекта: выявить символический смысл использования образа окна в литературе. </vt:lpstr>
      <vt:lpstr>Презентация PowerPoint</vt:lpstr>
      <vt:lpstr>Презентация PowerPoint</vt:lpstr>
      <vt:lpstr>Первые в истории окна появились на средиземноморском острове Крит</vt:lpstr>
      <vt:lpstr>                    Виды окон</vt:lpstr>
      <vt:lpstr>Презентация PowerPoint</vt:lpstr>
      <vt:lpstr>Мотив окна в художественных произведениях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Выводы:</vt:lpstr>
      <vt:lpstr>Рекомендации</vt:lpstr>
      <vt:lpstr>Спасибо за внимание!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2017-03-01T04:43:19Z</dcterms:created>
  <dcterms:modified xsi:type="dcterms:W3CDTF">2017-03-13T01:11:02Z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