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56" r:id="rId2"/>
    <p:sldId id="258" r:id="rId3"/>
    <p:sldId id="257" r:id="rId4"/>
    <p:sldId id="260" r:id="rId5"/>
    <p:sldId id="259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0F8FB-DE5F-4BEC-9D3D-BA035B61A530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7DD49-9369-4948-A240-11C51D9ECD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27DD49-9369-4948-A240-11C51D9ECDB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27DD49-9369-4948-A240-11C51D9ECDB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DED9176-A958-4214-AC11-1054927ED1B3}" type="datetimeFigureOut">
              <a:rPr lang="ru-RU" smtClean="0"/>
              <a:pPr/>
              <a:t>19.04.2014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797783-92B3-46F9-9794-68D15E34483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387424"/>
            <a:ext cx="6766520" cy="194421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Тема:      Способы    выражения подлежащего</a:t>
            </a:r>
            <a:endParaRPr lang="ru-RU" sz="3600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23528" y="2013741"/>
            <a:ext cx="842493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3" algn="l"/>
              </a:tabLst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.Ф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ормируется знания учащихся о подлежащее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и о его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способах выражения;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пособствуется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формированию умения применять теоретические знания на практике;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3" algn="l"/>
              </a:tabLst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огично и последовательно излагать свои мысли;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пособности к самопознанию; воспитывается любовь к  родине;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пособствуется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формированию интереса к предмету; уверенности  в своих силах;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елания добиться больших результатов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556792"/>
            <a:ext cx="48314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3"/>
                </a:solidFill>
              </a:rPr>
              <a:t>Цель </a:t>
            </a:r>
            <a:r>
              <a:rPr lang="ru-RU" sz="3200" b="1" dirty="0" smtClean="0">
                <a:solidFill>
                  <a:schemeClr val="accent3"/>
                </a:solidFill>
              </a:rPr>
              <a:t>урока:</a:t>
            </a:r>
            <a:endParaRPr lang="ru-RU" sz="3200" dirty="0">
              <a:solidFill>
                <a:schemeClr val="accent3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085184"/>
            <a:ext cx="82809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3"/>
                </a:solidFill>
              </a:rPr>
              <a:t>Ожидаемые результаты</a:t>
            </a:r>
            <a:r>
              <a:rPr lang="ru-RU" sz="2800" b="1" dirty="0" smtClean="0">
                <a:solidFill>
                  <a:schemeClr val="accent4"/>
                </a:solidFill>
              </a:rPr>
              <a:t>: 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Учащиеся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определяют подлежащее и чем выражены они. Поставят вопросы высокого </a:t>
            </a:r>
            <a:r>
              <a:rPr lang="ru-RU" sz="2000" dirty="0" err="1" smtClean="0">
                <a:solidFill>
                  <a:schemeClr val="accent4">
                    <a:lumMod val="50000"/>
                  </a:schemeClr>
                </a:solidFill>
              </a:rPr>
              <a:t>пордка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.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Умеют употреблять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подлежащие с  разными выражениями  в речи.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37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39552" y="2924944"/>
            <a:ext cx="61926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Взаимооценивание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Критерий:  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определение способ выражения подлежащего 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7664" y="980728"/>
            <a:ext cx="4680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Мозговой штурм: </a:t>
            </a:r>
            <a:endParaRPr lang="ru-RU" sz="24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1227583">
            <a:off x="19085" y="1004870"/>
            <a:ext cx="31389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>
                <a:solidFill>
                  <a:srgbClr val="0070C0"/>
                </a:solidFill>
              </a:rPr>
              <a:t>Знание</a:t>
            </a:r>
            <a:endParaRPr lang="ru-RU" sz="2800" u="sng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1196752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Пожалуйста,  из  данных  предложений  найдите подлежащие  и  уточните  чем  они  выражены:</a:t>
            </a:r>
            <a:endParaRPr lang="ru-RU" sz="2400" dirty="0" smtClean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59632" y="476672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Введение в тему.                                              Время: 7</a:t>
            </a:r>
            <a:r>
              <a:rPr lang="ru-RU" b="1" dirty="0" smtClean="0">
                <a:solidFill>
                  <a:srgbClr val="0070C0"/>
                </a:solidFill>
              </a:rPr>
              <a:t>м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31840" y="465313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Далее у нас была разминка «Карусель»: учащимся я предложила создать два круга (один внутренний и один внешний, внутренний круг рассказывает внешнему </a:t>
            </a:r>
            <a:r>
              <a:rPr lang="ru-RU" b="1" dirty="0" smtClean="0">
                <a:solidFill>
                  <a:srgbClr val="FF0000"/>
                </a:solidFill>
              </a:rPr>
              <a:t>домашнее задание,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980728"/>
            <a:ext cx="43853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1) </a:t>
            </a:r>
            <a:r>
              <a:rPr lang="ru-RU" sz="2400" i="1" dirty="0">
                <a:solidFill>
                  <a:schemeClr val="accent4">
                    <a:lumMod val="50000"/>
                  </a:schemeClr>
                </a:solidFill>
              </a:rPr>
              <a:t>Музыка </a:t>
            </a:r>
            <a:r>
              <a:rPr lang="ru-RU" sz="2400" i="1" dirty="0" smtClean="0">
                <a:solidFill>
                  <a:schemeClr val="accent4">
                    <a:lumMod val="50000"/>
                  </a:schemeClr>
                </a:solidFill>
              </a:rPr>
              <a:t> заиграла</a:t>
            </a:r>
            <a:r>
              <a:rPr lang="ru-RU" sz="2400" dirty="0"/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48478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Именительным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падежом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существительного 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916832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accent3">
                    <a:lumMod val="50000"/>
                  </a:schemeClr>
                </a:solidFill>
              </a:rPr>
              <a:t>2) Она </a:t>
            </a:r>
            <a:r>
              <a:rPr lang="ru-RU" sz="2400" i="1" dirty="0">
                <a:solidFill>
                  <a:schemeClr val="accent3">
                    <a:lumMod val="50000"/>
                  </a:schemeClr>
                </a:solidFill>
              </a:rPr>
              <a:t>звучит повсюду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348880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Именительным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падежом  местоимения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708920"/>
            <a:ext cx="5328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accent4">
                    <a:lumMod val="50000"/>
                  </a:schemeClr>
                </a:solidFill>
              </a:rPr>
              <a:t>3) Больной</a:t>
            </a:r>
            <a:r>
              <a:rPr lang="ru-RU" sz="2400" i="1" u="sng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i="1" dirty="0" smtClean="0">
                <a:solidFill>
                  <a:schemeClr val="accent4">
                    <a:lumMod val="50000"/>
                  </a:schemeClr>
                </a:solidFill>
              </a:rPr>
              <a:t>выздоровел.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3068960"/>
            <a:ext cx="6462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Именительным падежом прилагательного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3429000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</a:rPr>
              <a:t>4) </a:t>
            </a:r>
            <a:r>
              <a:rPr lang="ru-RU" sz="2400" i="1" dirty="0" err="1" smtClean="0">
                <a:solidFill>
                  <a:schemeClr val="accent5">
                    <a:lumMod val="50000"/>
                  </a:schemeClr>
                </a:solidFill>
              </a:rPr>
              <a:t>Присуствуюшие</a:t>
            </a: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</a:rPr>
              <a:t>   аплодировали  певцу.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3789040"/>
            <a:ext cx="6462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Причастием в значении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существительного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4149080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</a:rPr>
              <a:t>5) Мать 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с сыном слушали </a:t>
            </a: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</a:rPr>
              <a:t>музыку.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9592" y="4509120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Сочетанием слов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83568" y="4935398"/>
            <a:ext cx="3347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6)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Звучали две домбры.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7584" y="5445224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Сочетанием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существительного с </a:t>
            </a:r>
            <a:r>
              <a:rPr lang="ru-RU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числительным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028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502224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Разминка.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Танец-видиоклип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20683448">
            <a:off x="179512" y="1124744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ПОНИМАНИЕ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988840"/>
            <a:ext cx="85689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Парная письменная работа: упражнение 4 на стр. 151 .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Подберите к глаголам соответствующие им формы </a:t>
            </a:r>
          </a:p>
          <a:p>
            <a:r>
              <a:rPr lang="ru-RU" sz="2400" smtClean="0">
                <a:solidFill>
                  <a:schemeClr val="accent4">
                    <a:lumMod val="50000"/>
                  </a:schemeClr>
                </a:solidFill>
              </a:rPr>
              <a:t>местоимений  и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существительных. Определите вопросы к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подлежащим: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Ты  подрастёшь,   я  стремлюсь.,   лицо 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</a:rPr>
              <a:t>зопомни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,  я  хочу,  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мы слушаем,   является  гостем,   они могут,    пальцы 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коснулись,   девочка  почувствовал а,  он  гнался, 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 потемнело   лицо,   глаза  смотрели,    он   пел</a:t>
            </a:r>
            <a:endParaRPr lang="ru-RU" sz="2400" dirty="0" smtClean="0"/>
          </a:p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Учащиеся обмениваются  листами друг с другом  и </a:t>
            </a:r>
            <a:r>
              <a:rPr lang="ru-RU" sz="2400" b="1" dirty="0" err="1" smtClean="0">
                <a:solidFill>
                  <a:schemeClr val="accent4">
                    <a:lumMod val="75000"/>
                  </a:schemeClr>
                </a:solidFill>
              </a:rPr>
              <a:t>взаимопроверяют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  .</a:t>
            </a:r>
            <a:r>
              <a:rPr lang="ru-RU" sz="2000" dirty="0" smtClean="0">
                <a:solidFill>
                  <a:schemeClr val="tx2"/>
                </a:solidFill>
              </a:rPr>
              <a:t>Словесная оценка (моя устная обратная связь)</a:t>
            </a:r>
          </a:p>
          <a:p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617941">
            <a:off x="90741" y="559133"/>
            <a:ext cx="24602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Применение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548680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</a:rPr>
              <a:t>Групповая работа</a:t>
            </a:r>
            <a:r>
              <a:rPr lang="ru-RU" sz="2400" dirty="0" smtClean="0">
                <a:solidFill>
                  <a:srgbClr val="00B0F0"/>
                </a:solidFill>
              </a:rPr>
              <a:t> .</a:t>
            </a:r>
            <a:endParaRPr lang="ru-RU" sz="2400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124744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B0F0"/>
                </a:solidFill>
              </a:rPr>
              <a:t>Ученики распределяются на группы   по </a:t>
            </a:r>
            <a:r>
              <a:rPr lang="ru-RU" sz="2000" dirty="0" err="1" smtClean="0">
                <a:solidFill>
                  <a:srgbClr val="00B0F0"/>
                </a:solidFill>
              </a:rPr>
              <a:t>стикерам</a:t>
            </a:r>
            <a:r>
              <a:rPr lang="ru-RU" sz="2000" dirty="0" smtClean="0">
                <a:solidFill>
                  <a:srgbClr val="00B0F0"/>
                </a:solidFill>
              </a:rPr>
              <a:t>.</a:t>
            </a:r>
            <a:endParaRPr lang="ru-RU" sz="2000" dirty="0">
              <a:solidFill>
                <a:srgbClr val="00B0F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00809"/>
            <a:ext cx="835292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B0F0"/>
                </a:solidFill>
              </a:rPr>
              <a:t>Образуются группы под названиями:</a:t>
            </a:r>
          </a:p>
          <a:p>
            <a:endParaRPr lang="ru-RU" sz="2000" dirty="0" smtClean="0">
              <a:solidFill>
                <a:srgbClr val="00B0F0"/>
              </a:solidFill>
            </a:endParaRPr>
          </a:p>
          <a:p>
            <a:endParaRPr lang="ru-RU" sz="2000" dirty="0" smtClean="0">
              <a:solidFill>
                <a:srgbClr val="00B0F0"/>
              </a:solidFill>
            </a:endParaRPr>
          </a:p>
          <a:p>
            <a:endParaRPr lang="ru-RU" sz="2000" dirty="0" smtClean="0">
              <a:solidFill>
                <a:srgbClr val="00B0F0"/>
              </a:solidFill>
            </a:endParaRPr>
          </a:p>
          <a:p>
            <a:endParaRPr lang="ru-RU" sz="2000" dirty="0" smtClean="0">
              <a:solidFill>
                <a:srgbClr val="00B0F0"/>
              </a:solidFill>
            </a:endParaRPr>
          </a:p>
          <a:p>
            <a:endParaRPr lang="ru-RU" sz="2000" dirty="0" smtClean="0">
              <a:solidFill>
                <a:srgbClr val="00B0F0"/>
              </a:solidFill>
            </a:endParaRPr>
          </a:p>
          <a:p>
            <a:endParaRPr lang="ru-RU" sz="2000" dirty="0" smtClean="0">
              <a:solidFill>
                <a:srgbClr val="00B0F0"/>
              </a:solidFill>
            </a:endParaRPr>
          </a:p>
          <a:p>
            <a:endParaRPr lang="ru-RU" sz="2000" dirty="0" smtClean="0">
              <a:solidFill>
                <a:srgbClr val="00B0F0"/>
              </a:solidFill>
            </a:endParaRPr>
          </a:p>
          <a:p>
            <a:endParaRPr lang="ru-RU" sz="2000" dirty="0" smtClean="0">
              <a:solidFill>
                <a:srgbClr val="00B0F0"/>
              </a:solidFill>
            </a:endParaRPr>
          </a:p>
          <a:p>
            <a:r>
              <a:rPr lang="ru-RU" sz="2000" dirty="0" smtClean="0">
                <a:solidFill>
                  <a:srgbClr val="00B0F0"/>
                </a:solidFill>
              </a:rPr>
              <a:t>Группа работает над упражнением </a:t>
            </a:r>
            <a:r>
              <a:rPr lang="ru-RU" sz="2800" dirty="0" smtClean="0">
                <a:solidFill>
                  <a:srgbClr val="00B0F0"/>
                </a:solidFill>
              </a:rPr>
              <a:t>1 </a:t>
            </a:r>
            <a:r>
              <a:rPr lang="ru-RU" sz="2000" dirty="0" smtClean="0">
                <a:solidFill>
                  <a:srgbClr val="00B0F0"/>
                </a:solidFill>
              </a:rPr>
              <a:t>на странице  </a:t>
            </a:r>
            <a:r>
              <a:rPr lang="ru-RU" sz="2400" dirty="0" smtClean="0">
                <a:solidFill>
                  <a:srgbClr val="00B0F0"/>
                </a:solidFill>
              </a:rPr>
              <a:t>152.</a:t>
            </a:r>
            <a:r>
              <a:rPr lang="ru-RU" sz="2000" dirty="0" smtClean="0">
                <a:solidFill>
                  <a:srgbClr val="00B0F0"/>
                </a:solidFill>
              </a:rPr>
              <a:t>Прочитают  и определяют  подлежащие, и  чем выражены они.</a:t>
            </a:r>
          </a:p>
          <a:p>
            <a:r>
              <a:rPr lang="ru-RU" sz="2000" dirty="0" smtClean="0">
                <a:solidFill>
                  <a:srgbClr val="00B0F0"/>
                </a:solidFill>
              </a:rPr>
              <a:t>Обсуждают  в группах , как правильно составлять вопросы и ответы  по теме. Подготовят </a:t>
            </a:r>
            <a:r>
              <a:rPr lang="ru-RU" sz="2000" dirty="0" err="1" smtClean="0">
                <a:solidFill>
                  <a:srgbClr val="00B0F0"/>
                </a:solidFill>
              </a:rPr>
              <a:t>постера</a:t>
            </a:r>
            <a:r>
              <a:rPr lang="ru-RU" sz="2000" dirty="0" smtClean="0">
                <a:solidFill>
                  <a:srgbClr val="00B0F0"/>
                </a:solidFill>
              </a:rPr>
              <a:t>  по данному  тексту.</a:t>
            </a:r>
            <a:endParaRPr lang="ru-RU" sz="2400" dirty="0">
              <a:solidFill>
                <a:srgbClr val="00B0F0"/>
              </a:solidFill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2915816" y="2204864"/>
            <a:ext cx="2520280" cy="22322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Том  и </a:t>
            </a:r>
            <a:r>
              <a:rPr lang="ru-RU" dirty="0" err="1" smtClean="0"/>
              <a:t>Жерри</a:t>
            </a:r>
            <a:endParaRPr lang="ru-RU" dirty="0"/>
          </a:p>
        </p:txBody>
      </p:sp>
      <p:sp>
        <p:nvSpPr>
          <p:cNvPr id="7" name="5-конечная звезда 6"/>
          <p:cNvSpPr/>
          <p:nvPr/>
        </p:nvSpPr>
        <p:spPr>
          <a:xfrm rot="20878769">
            <a:off x="323528" y="2348880"/>
            <a:ext cx="2448272" cy="20882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Автомобиль- крутой</a:t>
            </a:r>
            <a:endParaRPr lang="ru-RU" dirty="0"/>
          </a:p>
        </p:txBody>
      </p:sp>
      <p:sp>
        <p:nvSpPr>
          <p:cNvPr id="8" name="5-конечная звезда 7"/>
          <p:cNvSpPr/>
          <p:nvPr/>
        </p:nvSpPr>
        <p:spPr>
          <a:xfrm rot="534963">
            <a:off x="5652120" y="2204864"/>
            <a:ext cx="2555776" cy="22322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Маша </a:t>
            </a:r>
          </a:p>
          <a:p>
            <a:pPr algn="ctr"/>
            <a:r>
              <a:rPr lang="ru-RU" dirty="0" smtClean="0"/>
              <a:t>и Медведь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67544" y="733926"/>
            <a:ext cx="7884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СИНТЕЗ: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Работа по тестам (суммативная оценка всех учащихся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23528" y="1124744"/>
            <a:ext cx="8136904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Присуствующие болели  за  одноклассника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этом предложении подлежащее выражено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 местоимением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.сочетанием слов.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С. причастием в значении существительного. </a:t>
            </a: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2.В предложении (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Звучали две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домбры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.)подлежащее выражено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А.сочетанием числительного с существительным.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В.глаголом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С.сочетанием  слов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3. Девочка с отцом  слушали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кюй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Курмангазы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 (определите , чем выражено подлежащее)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А. сочетанием слов.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В. Именительным падежом местоимения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С. Именительным падежом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</a:rPr>
              <a:t>сушествительного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15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999402"/>
            <a:ext cx="82089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Задание .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Самостоятельная работа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(одарённого ученика-уровня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Ученик напишет рассказ на запоминания 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39552" y="2132856"/>
            <a:ext cx="806489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ОЦЕНИВАНИЕ: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ормативный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опрос: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Почему мы используем подлежащие в нашей речи?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ем выражаются подлежащие  в предложении?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476672"/>
            <a:ext cx="18356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АНАЛИЗ: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9592" y="218691"/>
            <a:ext cx="500404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Групповая работа.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Карусель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работают в группе, соблюдая регламент. Правильно поставят вопросы и отвечают на них по данной теме и образуют кластеры в группе со своими вопросами и ответами, потом группы обмениваются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постерами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информациями по теме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Подлежащее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369</TotalTime>
  <Words>515</Words>
  <Application>Microsoft Office PowerPoint</Application>
  <PresentationFormat>Экран (4:3)</PresentationFormat>
  <Paragraphs>77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Тема:      Способы    выражения подлежащего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     Способы    выражения подлежащего</dc:title>
  <dc:creator>Proffesional</dc:creator>
  <cp:lastModifiedBy>Proffesional</cp:lastModifiedBy>
  <cp:revision>44</cp:revision>
  <dcterms:created xsi:type="dcterms:W3CDTF">2014-04-10T14:30:09Z</dcterms:created>
  <dcterms:modified xsi:type="dcterms:W3CDTF">2014-04-19T16:44:43Z</dcterms:modified>
</cp:coreProperties>
</file>