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74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17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87A876-8A17-4146-BDB5-BEAF43FA4242}" type="datetimeFigureOut">
              <a:rPr lang="ru-RU" smtClean="0"/>
              <a:t>09.03.2016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1A8835-5420-45F1-9EC5-B9624E37B0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2816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1A8835-5420-45F1-9EC5-B9624E37B0B1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26450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D1AA8-974A-434D-B700-C20FB7843D05}" type="datetimeFigureOut">
              <a:rPr lang="ru-RU" smtClean="0"/>
              <a:t>09.03.2016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5F855-5B7D-48B0-9F05-27EA65A266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1229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D1AA8-974A-434D-B700-C20FB7843D05}" type="datetimeFigureOut">
              <a:rPr lang="ru-RU" smtClean="0"/>
              <a:t>09.03.2016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5F855-5B7D-48B0-9F05-27EA65A266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4903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D1AA8-974A-434D-B700-C20FB7843D05}" type="datetimeFigureOut">
              <a:rPr lang="ru-RU" smtClean="0"/>
              <a:t>09.03.2016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5F855-5B7D-48B0-9F05-27EA65A266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6671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D1AA8-974A-434D-B700-C20FB7843D05}" type="datetimeFigureOut">
              <a:rPr lang="ru-RU" smtClean="0"/>
              <a:t>09.03.2016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5F855-5B7D-48B0-9F05-27EA65A266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597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D1AA8-974A-434D-B700-C20FB7843D05}" type="datetimeFigureOut">
              <a:rPr lang="ru-RU" smtClean="0"/>
              <a:t>09.03.2016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5F855-5B7D-48B0-9F05-27EA65A266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5596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D1AA8-974A-434D-B700-C20FB7843D05}" type="datetimeFigureOut">
              <a:rPr lang="ru-RU" smtClean="0"/>
              <a:t>09.03.2016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5F855-5B7D-48B0-9F05-27EA65A266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2610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D1AA8-974A-434D-B700-C20FB7843D05}" type="datetimeFigureOut">
              <a:rPr lang="ru-RU" smtClean="0"/>
              <a:t>09.03.2016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5F855-5B7D-48B0-9F05-27EA65A266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1079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D1AA8-974A-434D-B700-C20FB7843D05}" type="datetimeFigureOut">
              <a:rPr lang="ru-RU" smtClean="0"/>
              <a:t>09.03.2016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5F855-5B7D-48B0-9F05-27EA65A266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7705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D1AA8-974A-434D-B700-C20FB7843D05}" type="datetimeFigureOut">
              <a:rPr lang="ru-RU" smtClean="0"/>
              <a:t>09.03.2016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5F855-5B7D-48B0-9F05-27EA65A266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4790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D1AA8-974A-434D-B700-C20FB7843D05}" type="datetimeFigureOut">
              <a:rPr lang="ru-RU" smtClean="0"/>
              <a:t>09.03.2016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5F855-5B7D-48B0-9F05-27EA65A266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8499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D1AA8-974A-434D-B700-C20FB7843D05}" type="datetimeFigureOut">
              <a:rPr lang="ru-RU" smtClean="0"/>
              <a:t>09.03.2016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5F855-5B7D-48B0-9F05-27EA65A266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6506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0">
          <a:fgClr>
            <a:srgbClr val="FFFF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FD1AA8-974A-434D-B700-C20FB7843D05}" type="datetimeFigureOut">
              <a:rPr lang="ru-RU" smtClean="0"/>
              <a:t>09.03.2016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95F855-5B7D-48B0-9F05-27EA65A266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1452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hyperlink" Target="http://900igr.net/Detskie_prezentatsii/Biologija.Eda/Ovoschi_1.files/detskie_kartinki_035_Kartoshka.html" TargetMode="External"/><Relationship Id="rId18" Type="http://schemas.openxmlformats.org/officeDocument/2006/relationships/hyperlink" Target="http://900igr.net/Detskie_prezentatsii/Biologija.Eda/Ovoschi_2.files/detskie_kartinki_004_Kabachok.html" TargetMode="External"/><Relationship Id="rId3" Type="http://schemas.openxmlformats.org/officeDocument/2006/relationships/image" Target="../media/image3.jpeg"/><Relationship Id="rId7" Type="http://schemas.openxmlformats.org/officeDocument/2006/relationships/image" Target="../media/image5.jpeg"/><Relationship Id="rId12" Type="http://schemas.openxmlformats.org/officeDocument/2006/relationships/image" Target="../media/image8.jpeg"/><Relationship Id="rId17" Type="http://schemas.openxmlformats.org/officeDocument/2006/relationships/image" Target="../media/image11.jpeg"/><Relationship Id="rId2" Type="http://schemas.openxmlformats.org/officeDocument/2006/relationships/hyperlink" Target="http://900igr.net/Detskie_prezentatsii/Biologija.Eda/Frukty_1.files/detskie_kartinki_024_JAbloko.html" TargetMode="External"/><Relationship Id="rId16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900igr.net/Detskie_prezentatsii/Biologija.Eda/Frukty_3.files/detskie_kartinki_004_Vishnja.html" TargetMode="External"/><Relationship Id="rId11" Type="http://schemas.openxmlformats.org/officeDocument/2006/relationships/hyperlink" Target="http://900igr.net/Detskie_prezentatsii/Biologija.Eda/Ovoschi_2.files/detskie_kartinki_012_Luk.html" TargetMode="External"/><Relationship Id="rId5" Type="http://schemas.openxmlformats.org/officeDocument/2006/relationships/image" Target="../media/image4.jpeg"/><Relationship Id="rId15" Type="http://schemas.openxmlformats.org/officeDocument/2006/relationships/hyperlink" Target="http://900igr.net/Detskie_prezentatsii/Biologija.Eda/Frukty_1.files/detskie_kartinki_028_Limon.html" TargetMode="External"/><Relationship Id="rId10" Type="http://schemas.openxmlformats.org/officeDocument/2006/relationships/image" Target="../media/image7.jpeg"/><Relationship Id="rId19" Type="http://schemas.openxmlformats.org/officeDocument/2006/relationships/image" Target="../media/image12.jpeg"/><Relationship Id="rId4" Type="http://schemas.openxmlformats.org/officeDocument/2006/relationships/hyperlink" Target="http://900igr.net/Detskie_prezentatsii/Biologija.Eda/Frukty_1.files/detskie_kartinki_015_Grusha.html" TargetMode="External"/><Relationship Id="rId9" Type="http://schemas.openxmlformats.org/officeDocument/2006/relationships/hyperlink" Target="http://900igr.net/Detskie_prezentatsii/Biologija.Eda/Ovoschi_2.files/detskie_kartinki_025_Morkov.html" TargetMode="External"/><Relationship Id="rId1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hyperlink" Target="http://900igr.net/Detskie_prezentatsii/Biologija.Eda/Frukty_1.files/detskie_kartinki_028_Limon.html" TargetMode="External"/><Relationship Id="rId7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3.jpeg"/><Relationship Id="rId5" Type="http://schemas.openxmlformats.org/officeDocument/2006/relationships/hyperlink" Target="http://900igr.net/Detskie_prezentatsii/Biologija.Eda/Frukty_3.files/detskie_kartinki_004_Vishnja.html" TargetMode="External"/><Relationship Id="rId10" Type="http://schemas.openxmlformats.org/officeDocument/2006/relationships/hyperlink" Target="http://900igr.net/Detskie_prezentatsii/Biologija.Eda/Frukty_1.files/detskie_kartinki_024_JAbloko.html" TargetMode="External"/><Relationship Id="rId4" Type="http://schemas.openxmlformats.org/officeDocument/2006/relationships/image" Target="../media/image10.jpeg"/><Relationship Id="rId9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7408"/>
            <a:ext cx="9144000" cy="69754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188640"/>
            <a:ext cx="7772400" cy="1470025"/>
          </a:xfrm>
        </p:spPr>
        <p:txBody>
          <a:bodyPr>
            <a:normAutofit/>
          </a:bodyPr>
          <a:lstStyle/>
          <a:p>
            <a:r>
              <a:rPr lang="kk-KZ" sz="6000" b="1" dirty="0">
                <a:solidFill>
                  <a:srgbClr val="002060"/>
                </a:solidFill>
              </a:rPr>
              <a:t>Сабақтың тақырыбы: </a:t>
            </a:r>
            <a:endParaRPr lang="ru-RU" sz="6000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2132856"/>
            <a:ext cx="8280920" cy="3096344"/>
          </a:xfrm>
        </p:spPr>
        <p:txBody>
          <a:bodyPr>
            <a:noAutofit/>
          </a:bodyPr>
          <a:lstStyle/>
          <a:p>
            <a:r>
              <a:rPr lang="kk-KZ" sz="6000" b="1" dirty="0">
                <a:solidFill>
                  <a:srgbClr val="00B0F0"/>
                </a:solidFill>
              </a:rPr>
              <a:t>Азық – </a:t>
            </a:r>
            <a:r>
              <a:rPr lang="kk-KZ" sz="6000" b="1" dirty="0" smtClean="0">
                <a:solidFill>
                  <a:srgbClr val="00B0F0"/>
                </a:solidFill>
              </a:rPr>
              <a:t>түлік (жемістер мен көкөністер). </a:t>
            </a:r>
          </a:p>
          <a:p>
            <a:r>
              <a:rPr lang="kk-KZ" sz="6000" b="1" dirty="0" smtClean="0">
                <a:solidFill>
                  <a:srgbClr val="00B0F0"/>
                </a:solidFill>
              </a:rPr>
              <a:t>Сан </a:t>
            </a:r>
            <a:r>
              <a:rPr lang="kk-KZ" sz="6000" b="1" dirty="0">
                <a:solidFill>
                  <a:srgbClr val="00B0F0"/>
                </a:solidFill>
              </a:rPr>
              <a:t>есімдерді </a:t>
            </a:r>
            <a:r>
              <a:rPr lang="kk-KZ" sz="6000" b="1" dirty="0" smtClean="0">
                <a:solidFill>
                  <a:srgbClr val="00B0F0"/>
                </a:solidFill>
              </a:rPr>
              <a:t>қайталау.</a:t>
            </a:r>
            <a:endParaRPr lang="ru-RU" sz="60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224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09" y="0"/>
            <a:ext cx="918362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684584" y="0"/>
            <a:ext cx="6768752" cy="1470025"/>
          </a:xfrm>
        </p:spPr>
        <p:txBody>
          <a:bodyPr/>
          <a:lstStyle/>
          <a:p>
            <a:r>
              <a:rPr lang="kk-KZ" b="1" dirty="0" smtClean="0">
                <a:solidFill>
                  <a:srgbClr val="0070C0"/>
                </a:solidFill>
              </a:rPr>
              <a:t>Мақал-мәтелдер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1124744"/>
            <a:ext cx="8136904" cy="5040560"/>
          </a:xfrm>
        </p:spPr>
        <p:txBody>
          <a:bodyPr>
            <a:noAutofit/>
          </a:bodyPr>
          <a:lstStyle/>
          <a:p>
            <a:pPr algn="l"/>
            <a:endParaRPr lang="kk-KZ" sz="4000" b="1" dirty="0" smtClean="0">
              <a:solidFill>
                <a:srgbClr val="0070C0"/>
              </a:solidFill>
            </a:endParaRPr>
          </a:p>
          <a:p>
            <a:pPr algn="l"/>
            <a:r>
              <a:rPr lang="kk-KZ" sz="4800" b="1" dirty="0" smtClean="0">
                <a:solidFill>
                  <a:schemeClr val="tx1"/>
                </a:solidFill>
              </a:rPr>
              <a:t>Ас тұрған жерде ауру тұрмайды. </a:t>
            </a:r>
          </a:p>
          <a:p>
            <a:pPr algn="l"/>
            <a:endParaRPr lang="kk-KZ" sz="4800" b="1" dirty="0" smtClean="0">
              <a:solidFill>
                <a:schemeClr val="tx1"/>
              </a:solidFill>
            </a:endParaRPr>
          </a:p>
          <a:p>
            <a:pPr algn="l"/>
            <a:r>
              <a:rPr lang="kk-KZ" sz="4800" b="1" dirty="0" smtClean="0">
                <a:solidFill>
                  <a:schemeClr val="tx1"/>
                </a:solidFill>
              </a:rPr>
              <a:t>Қазан қайнап тұрса, ақыл-сайрап тұрады. </a:t>
            </a:r>
            <a:endParaRPr lang="ru-RU" sz="4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4781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-171400"/>
            <a:ext cx="7772400" cy="1470025"/>
          </a:xfrm>
        </p:spPr>
        <p:txBody>
          <a:bodyPr/>
          <a:lstStyle/>
          <a:p>
            <a:r>
              <a:rPr lang="kk-KZ" b="1" dirty="0">
                <a:solidFill>
                  <a:srgbClr val="FF0000"/>
                </a:solidFill>
              </a:rPr>
              <a:t>Жаңа сөздермен танысыңыз.</a:t>
            </a:r>
            <a:endParaRPr lang="ru-RU" dirty="0">
              <a:solidFill>
                <a:srgbClr val="FF0000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7547688"/>
              </p:ext>
            </p:extLst>
          </p:nvPr>
        </p:nvGraphicFramePr>
        <p:xfrm>
          <a:off x="611561" y="1052736"/>
          <a:ext cx="7992888" cy="53980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04064"/>
                <a:gridCol w="3888824"/>
              </a:tblGrid>
              <a:tr h="234442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2250" algn="l"/>
                        </a:tabLst>
                      </a:pPr>
                      <a:r>
                        <a:rPr lang="kk-KZ" sz="2200" dirty="0">
                          <a:solidFill>
                            <a:srgbClr val="0070C0"/>
                          </a:solidFill>
                          <a:effectLst/>
                        </a:rPr>
                        <a:t>Алма – яблоко</a:t>
                      </a:r>
                      <a:endParaRPr lang="ru-RU" sz="2200" dirty="0">
                        <a:solidFill>
                          <a:srgbClr val="0070C0"/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2250" algn="l"/>
                        </a:tabLst>
                      </a:pPr>
                      <a:r>
                        <a:rPr lang="kk-KZ" sz="2200" dirty="0">
                          <a:solidFill>
                            <a:srgbClr val="0070C0"/>
                          </a:solidFill>
                          <a:effectLst/>
                        </a:rPr>
                        <a:t>Алмұрт – </a:t>
                      </a:r>
                      <a:r>
                        <a:rPr lang="kk-KZ" sz="2200" dirty="0" smtClean="0">
                          <a:solidFill>
                            <a:srgbClr val="0070C0"/>
                          </a:solidFill>
                          <a:effectLst/>
                        </a:rPr>
                        <a:t>груша</a:t>
                      </a:r>
                      <a:endParaRPr lang="ru-RU" sz="2200" dirty="0" smtClean="0">
                        <a:solidFill>
                          <a:srgbClr val="0070C0"/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2250" algn="l"/>
                        </a:tabLst>
                      </a:pPr>
                      <a:r>
                        <a:rPr lang="kk-KZ" sz="2200" dirty="0" smtClean="0">
                          <a:solidFill>
                            <a:srgbClr val="0070C0"/>
                          </a:solidFill>
                          <a:effectLst/>
                        </a:rPr>
                        <a:t>Ащы </a:t>
                      </a:r>
                      <a:r>
                        <a:rPr lang="kk-KZ" sz="2200" dirty="0">
                          <a:solidFill>
                            <a:srgbClr val="0070C0"/>
                          </a:solidFill>
                          <a:effectLst/>
                        </a:rPr>
                        <a:t>– горький </a:t>
                      </a:r>
                      <a:endParaRPr lang="ru-RU" sz="2200" dirty="0" smtClean="0">
                        <a:solidFill>
                          <a:srgbClr val="0070C0"/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2250" algn="l"/>
                        </a:tabLst>
                      </a:pPr>
                      <a:r>
                        <a:rPr lang="kk-KZ" sz="2200" dirty="0" smtClean="0">
                          <a:solidFill>
                            <a:srgbClr val="0070C0"/>
                          </a:solidFill>
                          <a:effectLst/>
                        </a:rPr>
                        <a:t>Баға </a:t>
                      </a:r>
                      <a:r>
                        <a:rPr lang="kk-KZ" sz="2200" dirty="0">
                          <a:solidFill>
                            <a:srgbClr val="0070C0"/>
                          </a:solidFill>
                          <a:effectLst/>
                        </a:rPr>
                        <a:t>– </a:t>
                      </a:r>
                      <a:r>
                        <a:rPr lang="kk-KZ" sz="2200" dirty="0" smtClean="0">
                          <a:solidFill>
                            <a:srgbClr val="0070C0"/>
                          </a:solidFill>
                          <a:effectLst/>
                        </a:rPr>
                        <a:t>цена</a:t>
                      </a:r>
                      <a:endParaRPr lang="ru-RU" sz="2200" dirty="0" smtClean="0">
                        <a:solidFill>
                          <a:srgbClr val="0070C0"/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2250" algn="l"/>
                        </a:tabLst>
                      </a:pPr>
                      <a:r>
                        <a:rPr lang="kk-KZ" sz="2200" dirty="0" smtClean="0">
                          <a:solidFill>
                            <a:srgbClr val="0070C0"/>
                          </a:solidFill>
                          <a:effectLst/>
                        </a:rPr>
                        <a:t>Беріңізші </a:t>
                      </a:r>
                      <a:r>
                        <a:rPr lang="kk-KZ" sz="2200" dirty="0">
                          <a:solidFill>
                            <a:srgbClr val="0070C0"/>
                          </a:solidFill>
                          <a:effectLst/>
                        </a:rPr>
                        <a:t>– дайте, </a:t>
                      </a:r>
                      <a:r>
                        <a:rPr lang="kk-KZ" sz="2200" dirty="0" smtClean="0">
                          <a:solidFill>
                            <a:srgbClr val="0070C0"/>
                          </a:solidFill>
                          <a:effectLst/>
                        </a:rPr>
                        <a:t>пожалуйста</a:t>
                      </a:r>
                      <a:endParaRPr lang="ru-RU" sz="2200" dirty="0" smtClean="0">
                        <a:solidFill>
                          <a:srgbClr val="0070C0"/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2250" algn="l"/>
                        </a:tabLst>
                      </a:pPr>
                      <a:r>
                        <a:rPr lang="kk-KZ" sz="2200" dirty="0" smtClean="0">
                          <a:solidFill>
                            <a:srgbClr val="0070C0"/>
                          </a:solidFill>
                          <a:effectLst/>
                        </a:rPr>
                        <a:t>Дәмді </a:t>
                      </a:r>
                      <a:r>
                        <a:rPr lang="kk-KZ" sz="2200" dirty="0">
                          <a:solidFill>
                            <a:srgbClr val="0070C0"/>
                          </a:solidFill>
                          <a:effectLst/>
                        </a:rPr>
                        <a:t>– </a:t>
                      </a:r>
                      <a:r>
                        <a:rPr lang="kk-KZ" sz="2200" dirty="0" smtClean="0">
                          <a:solidFill>
                            <a:srgbClr val="0070C0"/>
                          </a:solidFill>
                          <a:effectLst/>
                        </a:rPr>
                        <a:t>вкусный</a:t>
                      </a:r>
                      <a:endParaRPr lang="ru-RU" sz="2200" dirty="0" smtClean="0">
                        <a:solidFill>
                          <a:srgbClr val="0070C0"/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2250" algn="l"/>
                        </a:tabLst>
                      </a:pPr>
                      <a:r>
                        <a:rPr lang="kk-KZ" sz="2200" dirty="0" smtClean="0">
                          <a:solidFill>
                            <a:srgbClr val="0070C0"/>
                          </a:solidFill>
                          <a:effectLst/>
                        </a:rPr>
                        <a:t>Жасыл </a:t>
                      </a:r>
                      <a:r>
                        <a:rPr lang="kk-KZ" sz="2200" dirty="0">
                          <a:solidFill>
                            <a:srgbClr val="0070C0"/>
                          </a:solidFill>
                          <a:effectLst/>
                        </a:rPr>
                        <a:t>– зеленый</a:t>
                      </a:r>
                      <a:endParaRPr lang="ru-RU" sz="2200" dirty="0">
                        <a:solidFill>
                          <a:srgbClr val="0070C0"/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2250" algn="l"/>
                        </a:tabLst>
                      </a:pPr>
                      <a:r>
                        <a:rPr lang="kk-KZ" sz="2200" dirty="0">
                          <a:solidFill>
                            <a:srgbClr val="0070C0"/>
                          </a:solidFill>
                          <a:effectLst/>
                        </a:rPr>
                        <a:t>Жеміс – фрукты</a:t>
                      </a:r>
                      <a:endParaRPr lang="ru-RU" sz="2200" dirty="0">
                        <a:solidFill>
                          <a:srgbClr val="0070C0"/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2250" algn="l"/>
                        </a:tabLst>
                      </a:pPr>
                      <a:r>
                        <a:rPr lang="kk-KZ" sz="2200" dirty="0">
                          <a:solidFill>
                            <a:srgbClr val="0070C0"/>
                          </a:solidFill>
                          <a:effectLst/>
                        </a:rPr>
                        <a:t>Картоп – </a:t>
                      </a:r>
                      <a:r>
                        <a:rPr lang="kk-KZ" sz="2200" dirty="0" smtClean="0">
                          <a:solidFill>
                            <a:srgbClr val="0070C0"/>
                          </a:solidFill>
                          <a:effectLst/>
                        </a:rPr>
                        <a:t>картошка</a:t>
                      </a:r>
                      <a:endParaRPr lang="ru-RU" sz="2200" dirty="0" smtClean="0">
                        <a:solidFill>
                          <a:srgbClr val="0070C0"/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2250" algn="l"/>
                        </a:tabLst>
                      </a:pPr>
                      <a:r>
                        <a:rPr lang="kk-KZ" sz="2200" dirty="0" smtClean="0">
                          <a:solidFill>
                            <a:srgbClr val="0070C0"/>
                          </a:solidFill>
                          <a:effectLst/>
                        </a:rPr>
                        <a:t>Келі </a:t>
                      </a:r>
                      <a:r>
                        <a:rPr lang="kk-KZ" sz="2200" dirty="0">
                          <a:solidFill>
                            <a:srgbClr val="0070C0"/>
                          </a:solidFill>
                          <a:effectLst/>
                        </a:rPr>
                        <a:t>– киллограмм</a:t>
                      </a:r>
                      <a:endParaRPr lang="ru-RU" sz="2200" dirty="0">
                        <a:solidFill>
                          <a:srgbClr val="0070C0"/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2250" algn="l"/>
                        </a:tabLst>
                      </a:pPr>
                      <a:r>
                        <a:rPr lang="kk-KZ" sz="2200" dirty="0">
                          <a:solidFill>
                            <a:srgbClr val="0070C0"/>
                          </a:solidFill>
                          <a:effectLst/>
                        </a:rPr>
                        <a:t>Көкөніс – овощи</a:t>
                      </a:r>
                      <a:endParaRPr lang="ru-RU" sz="2200" dirty="0">
                        <a:solidFill>
                          <a:srgbClr val="0070C0"/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2250" algn="l"/>
                        </a:tabLst>
                      </a:pPr>
                      <a:r>
                        <a:rPr lang="kk-KZ" sz="2200" dirty="0">
                          <a:solidFill>
                            <a:srgbClr val="0070C0"/>
                          </a:solidFill>
                          <a:effectLst/>
                        </a:rPr>
                        <a:t>Қияр – </a:t>
                      </a:r>
                      <a:r>
                        <a:rPr lang="kk-KZ" sz="2200" dirty="0" smtClean="0">
                          <a:solidFill>
                            <a:srgbClr val="0070C0"/>
                          </a:solidFill>
                          <a:effectLst/>
                        </a:rPr>
                        <a:t>огурец</a:t>
                      </a:r>
                      <a:endParaRPr lang="ru-RU" sz="2200" dirty="0" smtClean="0">
                        <a:solidFill>
                          <a:srgbClr val="0070C0"/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2250" algn="l"/>
                        </a:tabLst>
                      </a:pPr>
                      <a:r>
                        <a:rPr lang="kk-KZ" sz="2200" dirty="0" smtClean="0">
                          <a:solidFill>
                            <a:srgbClr val="0070C0"/>
                          </a:solidFill>
                          <a:effectLst/>
                        </a:rPr>
                        <a:t>Қоңыр </a:t>
                      </a:r>
                      <a:r>
                        <a:rPr lang="kk-KZ" sz="2200" dirty="0">
                          <a:solidFill>
                            <a:srgbClr val="0070C0"/>
                          </a:solidFill>
                          <a:effectLst/>
                        </a:rPr>
                        <a:t>– коричневый</a:t>
                      </a:r>
                      <a:endParaRPr lang="ru-RU" sz="2200" dirty="0">
                        <a:solidFill>
                          <a:srgbClr val="0070C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2250" algn="l"/>
                        </a:tabLst>
                      </a:pPr>
                      <a:r>
                        <a:rPr lang="kk-KZ" sz="2200" dirty="0">
                          <a:solidFill>
                            <a:srgbClr val="0070C0"/>
                          </a:solidFill>
                          <a:effectLst/>
                        </a:rPr>
                        <a:t>Қызанақ – </a:t>
                      </a:r>
                      <a:r>
                        <a:rPr lang="kk-KZ" sz="2200" dirty="0" smtClean="0">
                          <a:solidFill>
                            <a:srgbClr val="0070C0"/>
                          </a:solidFill>
                          <a:effectLst/>
                        </a:rPr>
                        <a:t>помидор</a:t>
                      </a:r>
                      <a:endParaRPr lang="ru-RU" sz="2200" dirty="0" smtClean="0">
                        <a:solidFill>
                          <a:srgbClr val="0070C0"/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2250" algn="l"/>
                        </a:tabLst>
                      </a:pPr>
                      <a:r>
                        <a:rPr lang="kk-KZ" sz="2200" dirty="0" smtClean="0">
                          <a:solidFill>
                            <a:srgbClr val="0070C0"/>
                          </a:solidFill>
                          <a:effectLst/>
                        </a:rPr>
                        <a:t>Қызыл </a:t>
                      </a:r>
                      <a:r>
                        <a:rPr lang="kk-KZ" sz="2200" dirty="0">
                          <a:solidFill>
                            <a:srgbClr val="0070C0"/>
                          </a:solidFill>
                          <a:effectLst/>
                        </a:rPr>
                        <a:t>– красный</a:t>
                      </a:r>
                      <a:endParaRPr lang="ru-RU" sz="2200" dirty="0">
                        <a:solidFill>
                          <a:srgbClr val="0070C0"/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2250" algn="l"/>
                        </a:tabLst>
                      </a:pPr>
                      <a:r>
                        <a:rPr lang="kk-KZ" sz="2200" dirty="0">
                          <a:solidFill>
                            <a:srgbClr val="0070C0"/>
                          </a:solidFill>
                          <a:effectLst/>
                        </a:rPr>
                        <a:t>Қырыққабат – </a:t>
                      </a:r>
                      <a:r>
                        <a:rPr lang="kk-KZ" sz="2200" dirty="0" smtClean="0">
                          <a:solidFill>
                            <a:srgbClr val="0070C0"/>
                          </a:solidFill>
                          <a:effectLst/>
                        </a:rPr>
                        <a:t>капуста</a:t>
                      </a:r>
                      <a:endParaRPr lang="ru-RU" sz="2200" dirty="0" smtClean="0">
                        <a:solidFill>
                          <a:srgbClr val="0070C0"/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2250" algn="l"/>
                        </a:tabLst>
                      </a:pPr>
                      <a:r>
                        <a:rPr lang="kk-KZ" sz="2200" dirty="0" smtClean="0">
                          <a:solidFill>
                            <a:srgbClr val="0070C0"/>
                          </a:solidFill>
                          <a:effectLst/>
                        </a:rPr>
                        <a:t>Қышқыл </a:t>
                      </a:r>
                      <a:r>
                        <a:rPr lang="kk-KZ" sz="2200" dirty="0">
                          <a:solidFill>
                            <a:srgbClr val="0070C0"/>
                          </a:solidFill>
                          <a:effectLst/>
                        </a:rPr>
                        <a:t>– кислый</a:t>
                      </a:r>
                      <a:endParaRPr lang="ru-RU" sz="2200" dirty="0">
                        <a:solidFill>
                          <a:srgbClr val="0070C0"/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2250" algn="l"/>
                        </a:tabLst>
                      </a:pPr>
                      <a:r>
                        <a:rPr lang="kk-KZ" sz="2200" dirty="0">
                          <a:solidFill>
                            <a:srgbClr val="0070C0"/>
                          </a:solidFill>
                          <a:effectLst/>
                        </a:rPr>
                        <a:t>Өрік – абрикос</a:t>
                      </a:r>
                      <a:endParaRPr lang="ru-RU" sz="2200" dirty="0">
                        <a:solidFill>
                          <a:srgbClr val="0070C0"/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2250" algn="l"/>
                        </a:tabLst>
                      </a:pPr>
                      <a:r>
                        <a:rPr lang="kk-KZ" sz="2200" dirty="0">
                          <a:solidFill>
                            <a:srgbClr val="0070C0"/>
                          </a:solidFill>
                          <a:effectLst/>
                        </a:rPr>
                        <a:t>Пияз- </a:t>
                      </a:r>
                      <a:r>
                        <a:rPr lang="kk-KZ" sz="2200" dirty="0" smtClean="0">
                          <a:solidFill>
                            <a:srgbClr val="0070C0"/>
                          </a:solidFill>
                          <a:effectLst/>
                        </a:rPr>
                        <a:t>лук</a:t>
                      </a:r>
                      <a:endParaRPr lang="ru-RU" sz="2200" dirty="0" smtClean="0">
                        <a:solidFill>
                          <a:srgbClr val="0070C0"/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2250" algn="l"/>
                        </a:tabLst>
                      </a:pPr>
                      <a:r>
                        <a:rPr lang="kk-KZ" sz="2200" dirty="0" smtClean="0">
                          <a:solidFill>
                            <a:srgbClr val="0070C0"/>
                          </a:solidFill>
                          <a:effectLst/>
                        </a:rPr>
                        <a:t>Піскен </a:t>
                      </a:r>
                      <a:r>
                        <a:rPr lang="kk-KZ" sz="2200" dirty="0">
                          <a:solidFill>
                            <a:srgbClr val="0070C0"/>
                          </a:solidFill>
                          <a:effectLst/>
                        </a:rPr>
                        <a:t>– </a:t>
                      </a:r>
                      <a:r>
                        <a:rPr lang="kk-KZ" sz="2200" dirty="0" smtClean="0">
                          <a:solidFill>
                            <a:srgbClr val="0070C0"/>
                          </a:solidFill>
                          <a:effectLst/>
                        </a:rPr>
                        <a:t>спелый</a:t>
                      </a:r>
                      <a:endParaRPr lang="ru-RU" sz="2200" dirty="0" smtClean="0">
                        <a:solidFill>
                          <a:srgbClr val="0070C0"/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2250" algn="l"/>
                        </a:tabLst>
                      </a:pPr>
                      <a:r>
                        <a:rPr lang="kk-KZ" sz="2200" dirty="0" smtClean="0">
                          <a:solidFill>
                            <a:srgbClr val="0070C0"/>
                          </a:solidFill>
                          <a:effectLst/>
                        </a:rPr>
                        <a:t>Піспеген </a:t>
                      </a:r>
                      <a:r>
                        <a:rPr lang="kk-KZ" sz="2200" dirty="0">
                          <a:solidFill>
                            <a:srgbClr val="0070C0"/>
                          </a:solidFill>
                          <a:effectLst/>
                        </a:rPr>
                        <a:t>– не </a:t>
                      </a:r>
                      <a:r>
                        <a:rPr lang="kk-KZ" sz="2200" dirty="0" smtClean="0">
                          <a:solidFill>
                            <a:srgbClr val="0070C0"/>
                          </a:solidFill>
                          <a:effectLst/>
                        </a:rPr>
                        <a:t>спелый</a:t>
                      </a:r>
                      <a:endParaRPr lang="ru-RU" sz="2200" dirty="0" smtClean="0">
                        <a:solidFill>
                          <a:srgbClr val="0070C0"/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2250" algn="l"/>
                        </a:tabLst>
                      </a:pPr>
                      <a:r>
                        <a:rPr lang="kk-KZ" sz="2200" dirty="0" smtClean="0">
                          <a:solidFill>
                            <a:srgbClr val="0070C0"/>
                          </a:solidFill>
                          <a:effectLst/>
                        </a:rPr>
                        <a:t>Сарғыш </a:t>
                      </a:r>
                      <a:r>
                        <a:rPr lang="kk-KZ" sz="2200" dirty="0">
                          <a:solidFill>
                            <a:srgbClr val="0070C0"/>
                          </a:solidFill>
                          <a:effectLst/>
                        </a:rPr>
                        <a:t>– оранжевый, </a:t>
                      </a:r>
                      <a:r>
                        <a:rPr lang="kk-KZ" sz="2200" dirty="0" smtClean="0">
                          <a:solidFill>
                            <a:srgbClr val="0070C0"/>
                          </a:solidFill>
                          <a:effectLst/>
                        </a:rPr>
                        <a:t>желтоватый</a:t>
                      </a:r>
                      <a:endParaRPr lang="ru-RU" sz="2200" dirty="0" smtClean="0">
                        <a:solidFill>
                          <a:srgbClr val="0070C0"/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2250" algn="l"/>
                        </a:tabLst>
                      </a:pPr>
                      <a:r>
                        <a:rPr lang="kk-KZ" sz="2200" dirty="0" smtClean="0">
                          <a:solidFill>
                            <a:srgbClr val="0070C0"/>
                          </a:solidFill>
                          <a:effectLst/>
                        </a:rPr>
                        <a:t>Сары </a:t>
                      </a:r>
                      <a:r>
                        <a:rPr lang="kk-KZ" sz="2200" dirty="0">
                          <a:solidFill>
                            <a:srgbClr val="0070C0"/>
                          </a:solidFill>
                          <a:effectLst/>
                        </a:rPr>
                        <a:t>– желтый</a:t>
                      </a:r>
                      <a:endParaRPr lang="ru-RU" sz="2200" dirty="0">
                        <a:solidFill>
                          <a:srgbClr val="0070C0"/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2250" algn="l"/>
                        </a:tabLst>
                      </a:pPr>
                      <a:r>
                        <a:rPr lang="kk-KZ" sz="2200" dirty="0">
                          <a:solidFill>
                            <a:srgbClr val="0070C0"/>
                          </a:solidFill>
                          <a:effectLst/>
                        </a:rPr>
                        <a:t>Сәбіз – морковь</a:t>
                      </a:r>
                      <a:endParaRPr lang="ru-RU" sz="2200" dirty="0">
                        <a:solidFill>
                          <a:srgbClr val="0070C0"/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2250" algn="l"/>
                        </a:tabLst>
                      </a:pPr>
                      <a:r>
                        <a:rPr lang="kk-KZ" sz="2200" dirty="0">
                          <a:solidFill>
                            <a:srgbClr val="0070C0"/>
                          </a:solidFill>
                          <a:effectLst/>
                        </a:rPr>
                        <a:t>Түс – цвет</a:t>
                      </a:r>
                      <a:endParaRPr lang="ru-RU" sz="2200" dirty="0">
                        <a:solidFill>
                          <a:srgbClr val="0070C0"/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2250" algn="l"/>
                        </a:tabLst>
                      </a:pPr>
                      <a:r>
                        <a:rPr lang="kk-KZ" sz="2200" dirty="0">
                          <a:solidFill>
                            <a:srgbClr val="0070C0"/>
                          </a:solidFill>
                          <a:effectLst/>
                        </a:rPr>
                        <a:t>Шие – вишня</a:t>
                      </a:r>
                      <a:endParaRPr lang="ru-RU" sz="2200" dirty="0">
                        <a:solidFill>
                          <a:srgbClr val="0070C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804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1691652"/>
              </p:ext>
            </p:extLst>
          </p:nvPr>
        </p:nvGraphicFramePr>
        <p:xfrm>
          <a:off x="609570" y="1655032"/>
          <a:ext cx="8282910" cy="47262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582"/>
                <a:gridCol w="1656582"/>
                <a:gridCol w="1656582"/>
                <a:gridCol w="1656582"/>
                <a:gridCol w="1656582"/>
              </a:tblGrid>
              <a:tr h="1594633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23874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pPr algn="ctr"/>
                      <a:r>
                        <a:rPr lang="kk-KZ" sz="2400" b="1" u="sng" dirty="0" smtClean="0">
                          <a:solidFill>
                            <a:srgbClr val="FF0000"/>
                          </a:solidFill>
                        </a:rPr>
                        <a:t>Қызыл</a:t>
                      </a:r>
                      <a:endParaRPr lang="ru-RU" sz="2400" b="1" u="sng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kk-KZ" dirty="0" smtClean="0"/>
                    </a:p>
                    <a:p>
                      <a:endParaRPr lang="kk-KZ" dirty="0" smtClean="0"/>
                    </a:p>
                    <a:p>
                      <a:r>
                        <a:rPr lang="ru-RU" dirty="0" smtClean="0"/>
                        <a:t>____________</a:t>
                      </a:r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____________</a:t>
                      </a:r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____________</a:t>
                      </a:r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____________</a:t>
                      </a:r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343693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82130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____________</a:t>
                      </a:r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____________</a:t>
                      </a:r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____________</a:t>
                      </a:r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____________</a:t>
                      </a:r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____________</a:t>
                      </a:r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9563" y="116632"/>
            <a:ext cx="7924913" cy="1080120"/>
          </a:xfrm>
        </p:spPr>
        <p:txBody>
          <a:bodyPr>
            <a:normAutofit fontScale="90000"/>
          </a:bodyPr>
          <a:lstStyle/>
          <a:p>
            <a:r>
              <a:rPr lang="kk-KZ" b="1" dirty="0">
                <a:solidFill>
                  <a:srgbClr val="FF0000"/>
                </a:solidFill>
              </a:rPr>
              <a:t>Әр суреттің астына қажетті сөздерді жазыңыз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Рисунок 3" descr=" Детские картинки - Яблоко">
            <a:hlinkClick r:id="rId2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514" y="1765894"/>
            <a:ext cx="1235214" cy="130306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 Детские картинки - Груша">
            <a:hlinkClick r:id="rId4"/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0516" y="1790214"/>
            <a:ext cx="1264736" cy="131317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 Детские картинки - Вишня">
            <a:hlinkClick r:id="rId6"/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1765894"/>
            <a:ext cx="1368152" cy="130306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http://go3.imgsmail.ru/imgpreview?key=http%3A//py4ki.3dn.ru/%5Fld/3/325.jpg&amp;mb=imgdb_preview_507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836" y="1922906"/>
            <a:ext cx="1409831" cy="1146053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 Детские картинки - Морковь">
            <a:hlinkClick r:id="rId9"/>
          </p:cNvPr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2060" y="1733933"/>
            <a:ext cx="1226322" cy="1366986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 Детские картинки - Лук">
            <a:hlinkClick r:id="rId11"/>
          </p:cNvPr>
          <p:cNvPicPr/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887" y="4293096"/>
            <a:ext cx="1319002" cy="1152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 Детские картинки - Картошка">
            <a:hlinkClick r:id="rId13"/>
          </p:cNvPr>
          <p:cNvPicPr/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0517" y="4396726"/>
            <a:ext cx="1259800" cy="10484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 Детские картинки - Лимон">
            <a:hlinkClick r:id="rId15"/>
          </p:cNvPr>
          <p:cNvPicPr/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4419487"/>
            <a:ext cx="1080120" cy="10257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 descr="http://go2.imgsmail.ru/imgpreview?key=http%3A//f-journal.ru/wp-content/uploads/1076.jpg&amp;mb=imgdb_preview_163"/>
          <p:cNvPicPr/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875" y="4379073"/>
            <a:ext cx="1409792" cy="9397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 descr=" Детские картинки - Кабачок">
            <a:hlinkClick r:id="rId18"/>
          </p:cNvPr>
          <p:cNvPicPr/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2060" y="4293096"/>
            <a:ext cx="1268429" cy="1152128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Прямоугольник 14"/>
          <p:cNvSpPr/>
          <p:nvPr/>
        </p:nvSpPr>
        <p:spPr>
          <a:xfrm>
            <a:off x="539552" y="1298913"/>
            <a:ext cx="84249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dirty="0">
                <a:solidFill>
                  <a:srgbClr val="002060"/>
                </a:solidFill>
              </a:rPr>
              <a:t>АЩЫ   ДӘМДІ ҚЫШҚЫЛ ПІСКЕН ПІСПЕГЕН </a:t>
            </a:r>
            <a:r>
              <a:rPr lang="kk-KZ" b="1" strike="sngStrike" dirty="0">
                <a:solidFill>
                  <a:srgbClr val="002060"/>
                </a:solidFill>
              </a:rPr>
              <a:t>ҚЫЗЫЛ </a:t>
            </a:r>
            <a:r>
              <a:rPr lang="kk-KZ" b="1" dirty="0">
                <a:solidFill>
                  <a:srgbClr val="002060"/>
                </a:solidFill>
              </a:rPr>
              <a:t>ЖАСЫЛ САРЫ САРҒЫШ ҚОҢЫР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0556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332657"/>
            <a:ext cx="8280920" cy="1224136"/>
          </a:xfrm>
        </p:spPr>
        <p:txBody>
          <a:bodyPr/>
          <a:lstStyle/>
          <a:p>
            <a:r>
              <a:rPr lang="kk-KZ" b="1" dirty="0">
                <a:solidFill>
                  <a:srgbClr val="FF0000"/>
                </a:solidFill>
              </a:rPr>
              <a:t>Артық сөздерді сызып тастаңыз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1412776"/>
            <a:ext cx="8676456" cy="4896544"/>
          </a:xfrm>
        </p:spPr>
        <p:txBody>
          <a:bodyPr>
            <a:normAutofit fontScale="62500" lnSpcReduction="20000"/>
          </a:bodyPr>
          <a:lstStyle/>
          <a:p>
            <a:pPr marL="625475" lvl="0" indent="-625475" algn="l">
              <a:lnSpc>
                <a:spcPct val="170000"/>
              </a:lnSpc>
              <a:buFont typeface="+mj-lt"/>
              <a:buAutoNum type="arabicPeriod"/>
            </a:pPr>
            <a:r>
              <a:rPr lang="kk-KZ" sz="5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Алма, алмұрт ,өрік, </a:t>
            </a:r>
            <a:r>
              <a:rPr lang="kk-KZ" sz="5800" b="1" strike="sngStrike" spc="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айран</a:t>
            </a:r>
            <a:endParaRPr lang="ru-RU" sz="5800" b="1" strike="sngStrike" spc="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625475" lvl="0" indent="-625475" algn="l">
              <a:lnSpc>
                <a:spcPct val="170000"/>
              </a:lnSpc>
              <a:buFont typeface="+mj-lt"/>
              <a:buAutoNum type="arabicPeriod"/>
            </a:pPr>
            <a:r>
              <a:rPr lang="kk-KZ" sz="58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Қызанақ</a:t>
            </a:r>
            <a:r>
              <a:rPr lang="kk-KZ" sz="5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қияр, сүт, сәбіз</a:t>
            </a:r>
            <a:endParaRPr lang="ru-RU" sz="5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625475" lvl="0" indent="-625475" algn="l">
              <a:lnSpc>
                <a:spcPct val="170000"/>
              </a:lnSpc>
              <a:buFont typeface="+mj-lt"/>
              <a:buAutoNum type="arabicPeriod"/>
            </a:pPr>
            <a:r>
              <a:rPr lang="kk-KZ" sz="5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Дәмді, қышқыл, ащы, қызанақ                      </a:t>
            </a:r>
            <a:endParaRPr lang="ru-RU" sz="5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625475" lvl="0" indent="-625475" algn="l">
              <a:lnSpc>
                <a:spcPct val="170000"/>
              </a:lnSpc>
              <a:buFont typeface="+mj-lt"/>
              <a:buAutoNum type="arabicPeriod"/>
            </a:pPr>
            <a:r>
              <a:rPr lang="kk-KZ" sz="5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Ірімшік, айран, қаймақ, шырын</a:t>
            </a:r>
            <a:endParaRPr lang="ru-RU" sz="5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625475" lvl="0" indent="-625475" algn="l">
              <a:lnSpc>
                <a:spcPct val="170000"/>
              </a:lnSpc>
              <a:buFont typeface="+mj-lt"/>
              <a:buAutoNum type="arabicPeriod"/>
            </a:pPr>
            <a:r>
              <a:rPr lang="kk-KZ" sz="5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Ащы, қышқыл, дәмді, қырыққабат</a:t>
            </a:r>
            <a:r>
              <a:rPr lang="en-US" sz="5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US" sz="5800" b="1" dirty="0">
                <a:solidFill>
                  <a:srgbClr val="FF0000"/>
                </a:solidFill>
              </a:rPr>
              <a:t>               </a:t>
            </a:r>
            <a:endParaRPr lang="ru-RU" sz="5800" b="1" dirty="0">
              <a:solidFill>
                <a:srgbClr val="FF0000"/>
              </a:solidFill>
            </a:endParaRPr>
          </a:p>
          <a:p>
            <a:pPr marL="514350" indent="-514350" algn="l">
              <a:buFont typeface="+mj-lt"/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2853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836712"/>
            <a:ext cx="7772400" cy="720079"/>
          </a:xfrm>
        </p:spPr>
        <p:txBody>
          <a:bodyPr>
            <a:noAutofit/>
          </a:bodyPr>
          <a:lstStyle/>
          <a:p>
            <a:r>
              <a:rPr lang="kk-KZ" sz="4800" b="1" dirty="0" smtClean="0">
                <a:solidFill>
                  <a:srgbClr val="FF0000"/>
                </a:solidFill>
              </a:rPr>
              <a:t>Оқыңыз</a:t>
            </a:r>
            <a:r>
              <a:rPr lang="ru-RU" sz="4800" dirty="0">
                <a:solidFill>
                  <a:srgbClr val="FF0000"/>
                </a:solidFill>
              </a:rPr>
              <a:t/>
            </a:r>
            <a:br>
              <a:rPr lang="ru-RU" sz="4800" dirty="0">
                <a:solidFill>
                  <a:srgbClr val="FF0000"/>
                </a:solidFill>
              </a:rPr>
            </a:br>
            <a:endParaRPr lang="ru-RU" sz="4800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1772816"/>
            <a:ext cx="8208912" cy="4536504"/>
          </a:xfrm>
        </p:spPr>
        <p:txBody>
          <a:bodyPr>
            <a:normAutofit/>
          </a:bodyPr>
          <a:lstStyle/>
          <a:p>
            <a:pPr lvl="0" algn="l"/>
            <a:r>
              <a:rPr lang="kk-KZ" sz="3600" b="1" dirty="0">
                <a:solidFill>
                  <a:srgbClr val="0070C0"/>
                </a:solidFill>
              </a:rPr>
              <a:t>Айғаным:</a:t>
            </a:r>
            <a:r>
              <a:rPr lang="kk-KZ" sz="3600" dirty="0">
                <a:solidFill>
                  <a:srgbClr val="0070C0"/>
                </a:solidFill>
              </a:rPr>
              <a:t> </a:t>
            </a:r>
            <a:r>
              <a:rPr lang="kk-KZ" sz="3600" dirty="0">
                <a:solidFill>
                  <a:schemeClr val="tx1"/>
                </a:solidFill>
              </a:rPr>
              <a:t>Сәлеметсіз бе! Жақсы піскен шие бар ма?</a:t>
            </a:r>
            <a:endParaRPr lang="ru-RU" sz="3600" dirty="0">
              <a:solidFill>
                <a:schemeClr val="tx1"/>
              </a:solidFill>
            </a:endParaRPr>
          </a:p>
          <a:p>
            <a:pPr algn="l"/>
            <a:r>
              <a:rPr lang="kk-KZ" sz="3600" b="1" dirty="0">
                <a:solidFill>
                  <a:srgbClr val="7030A0"/>
                </a:solidFill>
              </a:rPr>
              <a:t>Сатушы:</a:t>
            </a:r>
            <a:r>
              <a:rPr lang="kk-KZ" sz="3600" dirty="0">
                <a:solidFill>
                  <a:schemeClr val="tx1"/>
                </a:solidFill>
              </a:rPr>
              <a:t> Әрине, бар!</a:t>
            </a:r>
            <a:endParaRPr lang="ru-RU" sz="3600" dirty="0">
              <a:solidFill>
                <a:schemeClr val="tx1"/>
              </a:solidFill>
            </a:endParaRPr>
          </a:p>
          <a:p>
            <a:pPr algn="l"/>
            <a:r>
              <a:rPr lang="kk-KZ" sz="3600" b="1" dirty="0">
                <a:solidFill>
                  <a:srgbClr val="0070C0"/>
                </a:solidFill>
              </a:rPr>
              <a:t>Айғаным:</a:t>
            </a:r>
            <a:r>
              <a:rPr lang="kk-KZ" sz="3600" dirty="0">
                <a:solidFill>
                  <a:srgbClr val="FF0000"/>
                </a:solidFill>
              </a:rPr>
              <a:t> </a:t>
            </a:r>
            <a:r>
              <a:rPr lang="kk-KZ" sz="3600" dirty="0">
                <a:solidFill>
                  <a:schemeClr val="tx1"/>
                </a:solidFill>
              </a:rPr>
              <a:t>Шиенің бағасы қаншадан?</a:t>
            </a:r>
            <a:endParaRPr lang="ru-RU" sz="3600" dirty="0">
              <a:solidFill>
                <a:schemeClr val="tx1"/>
              </a:solidFill>
            </a:endParaRPr>
          </a:p>
          <a:p>
            <a:pPr algn="l"/>
            <a:r>
              <a:rPr lang="kk-KZ" sz="3600" b="1" dirty="0">
                <a:solidFill>
                  <a:srgbClr val="7030A0"/>
                </a:solidFill>
              </a:rPr>
              <a:t>Сатушы</a:t>
            </a:r>
            <a:r>
              <a:rPr lang="kk-KZ" sz="3600" b="1" dirty="0" smtClean="0">
                <a:solidFill>
                  <a:srgbClr val="7030A0"/>
                </a:solidFill>
              </a:rPr>
              <a:t>: </a:t>
            </a:r>
            <a:r>
              <a:rPr lang="kk-KZ" sz="3600" dirty="0" smtClean="0">
                <a:solidFill>
                  <a:schemeClr val="tx1"/>
                </a:solidFill>
              </a:rPr>
              <a:t>Келісі </a:t>
            </a:r>
            <a:r>
              <a:rPr lang="kk-KZ" sz="3600" dirty="0">
                <a:solidFill>
                  <a:schemeClr val="tx1"/>
                </a:solidFill>
              </a:rPr>
              <a:t>700 теңге. Қанша келі?</a:t>
            </a:r>
            <a:endParaRPr lang="ru-RU" sz="3600" dirty="0">
              <a:solidFill>
                <a:schemeClr val="tx1"/>
              </a:solidFill>
            </a:endParaRPr>
          </a:p>
          <a:p>
            <a:pPr algn="l"/>
            <a:r>
              <a:rPr lang="kk-KZ" sz="3600" b="1" dirty="0">
                <a:solidFill>
                  <a:srgbClr val="0070C0"/>
                </a:solidFill>
              </a:rPr>
              <a:t>Айғаным:</a:t>
            </a:r>
            <a:r>
              <a:rPr lang="kk-KZ" sz="3600" dirty="0">
                <a:solidFill>
                  <a:srgbClr val="0070C0"/>
                </a:solidFill>
              </a:rPr>
              <a:t> </a:t>
            </a:r>
            <a:r>
              <a:rPr lang="kk-KZ" sz="3600" dirty="0">
                <a:solidFill>
                  <a:schemeClr val="tx1"/>
                </a:solidFill>
              </a:rPr>
              <a:t>2 келі беріңізші.</a:t>
            </a:r>
            <a:endParaRPr lang="ru-RU" sz="3600" dirty="0">
              <a:solidFill>
                <a:schemeClr val="tx1"/>
              </a:solidFill>
            </a:endParaRPr>
          </a:p>
          <a:p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720438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404665"/>
            <a:ext cx="8352928" cy="1080120"/>
          </a:xfrm>
        </p:spPr>
        <p:txBody>
          <a:bodyPr>
            <a:normAutofit fontScale="90000"/>
          </a:bodyPr>
          <a:lstStyle/>
          <a:p>
            <a:r>
              <a:rPr lang="kk-KZ" b="1" dirty="0">
                <a:solidFill>
                  <a:srgbClr val="FF0000"/>
                </a:solidFill>
              </a:rPr>
              <a:t>Бірінші диалог бойынша дұрыс жауапты </a:t>
            </a:r>
            <a:r>
              <a:rPr lang="kk-KZ" b="1" dirty="0" smtClean="0">
                <a:solidFill>
                  <a:srgbClr val="FF0000"/>
                </a:solidFill>
              </a:rPr>
              <a:t>белгілеңіз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39712" y="3068960"/>
            <a:ext cx="8352928" cy="4108831"/>
          </a:xfrm>
        </p:spPr>
        <p:txBody>
          <a:bodyPr>
            <a:normAutofit/>
          </a:bodyPr>
          <a:lstStyle/>
          <a:p>
            <a:pPr marL="514350" lvl="0" indent="-514350" algn="l">
              <a:buFont typeface="+mj-lt"/>
              <a:buAutoNum type="arabicPeriod"/>
            </a:pPr>
            <a:r>
              <a:rPr lang="kk-KZ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</a:t>
            </a:r>
            <a:r>
              <a:rPr lang="kk-KZ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ыздың </a:t>
            </a:r>
            <a:r>
              <a:rPr lang="kk-KZ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аты – Сәния.	</a:t>
            </a:r>
            <a:r>
              <a:rPr lang="kk-KZ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                  </a:t>
            </a:r>
            <a:r>
              <a:rPr lang="kk-KZ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kk-KZ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                       </a:t>
            </a:r>
            <a:endParaRPr lang="ru-RU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lvl="0" indent="-514350" algn="l">
              <a:buFont typeface="+mj-lt"/>
              <a:buAutoNum type="arabicPeriod"/>
            </a:pPr>
            <a:r>
              <a:rPr lang="kk-KZ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Қыз шие сатып алады.</a:t>
            </a:r>
            <a:endParaRPr lang="ru-RU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lvl="0" indent="-514350" algn="l">
              <a:buFont typeface="+mj-lt"/>
              <a:buAutoNum type="arabicPeriod"/>
            </a:pPr>
            <a:r>
              <a:rPr lang="kk-KZ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3 келі шие сатып алады.</a:t>
            </a:r>
            <a:endParaRPr lang="ru-RU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lvl="0" indent="-514350" algn="l">
              <a:buFont typeface="+mj-lt"/>
              <a:buAutoNum type="arabicPeriod"/>
            </a:pPr>
            <a:r>
              <a:rPr lang="kk-KZ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Шие піспеген.</a:t>
            </a:r>
            <a:endParaRPr lang="ru-RU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lvl="0" indent="-514350" algn="l">
              <a:buFont typeface="+mj-lt"/>
              <a:buAutoNum type="arabicPeriod"/>
            </a:pPr>
            <a:r>
              <a:rPr lang="kk-KZ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Шие піскен, дәмді, қызыл.</a:t>
            </a:r>
            <a:endParaRPr lang="ru-RU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427984" y="1859632"/>
            <a:ext cx="43646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dirty="0"/>
              <a:t> </a:t>
            </a:r>
            <a:r>
              <a:rPr lang="kk-KZ" sz="2400" b="1" dirty="0" smtClean="0"/>
              <a:t>                </a:t>
            </a:r>
            <a:r>
              <a:rPr lang="kk-KZ" sz="2400" b="1" dirty="0" smtClean="0">
                <a:solidFill>
                  <a:srgbClr val="002060"/>
                </a:solidFill>
              </a:rPr>
              <a:t>Дұрыс</a:t>
            </a:r>
            <a:r>
              <a:rPr lang="kk-KZ" sz="2400" b="1" dirty="0" smtClean="0">
                <a:solidFill>
                  <a:srgbClr val="FF0000"/>
                </a:solidFill>
              </a:rPr>
              <a:t>        </a:t>
            </a:r>
            <a:r>
              <a:rPr lang="kk-KZ" sz="2400" b="1" dirty="0" smtClean="0">
                <a:solidFill>
                  <a:srgbClr val="7030A0"/>
                </a:solidFill>
              </a:rPr>
              <a:t>Дұрыс </a:t>
            </a:r>
            <a:r>
              <a:rPr lang="kk-KZ" sz="2400" b="1" dirty="0">
                <a:solidFill>
                  <a:srgbClr val="7030A0"/>
                </a:solidFill>
              </a:rPr>
              <a:t>емес</a:t>
            </a:r>
            <a:endParaRPr lang="ru-RU" sz="24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870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260648"/>
            <a:ext cx="7772400" cy="1470025"/>
          </a:xfrm>
        </p:spPr>
        <p:txBody>
          <a:bodyPr/>
          <a:lstStyle/>
          <a:p>
            <a:r>
              <a:rPr lang="kk-KZ" b="1" dirty="0">
                <a:solidFill>
                  <a:srgbClr val="FF0000"/>
                </a:solidFill>
              </a:rPr>
              <a:t>Оқыңыз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1916832"/>
            <a:ext cx="8424936" cy="4082008"/>
          </a:xfrm>
        </p:spPr>
        <p:txBody>
          <a:bodyPr>
            <a:normAutofit lnSpcReduction="10000"/>
          </a:bodyPr>
          <a:lstStyle/>
          <a:p>
            <a:pPr algn="l">
              <a:lnSpc>
                <a:spcPct val="150000"/>
              </a:lnSpc>
            </a:pPr>
            <a:r>
              <a:rPr lang="kk-KZ" sz="4000" b="1" dirty="0">
                <a:solidFill>
                  <a:srgbClr val="7030A0"/>
                </a:solidFill>
              </a:rPr>
              <a:t>Айзере: </a:t>
            </a:r>
            <a:r>
              <a:rPr lang="kk-KZ" sz="4000" b="1" dirty="0">
                <a:solidFill>
                  <a:schemeClr val="tx1"/>
                </a:solidFill>
              </a:rPr>
              <a:t>Бауыржан, алма жейсің бе?</a:t>
            </a:r>
            <a:endParaRPr lang="ru-RU" sz="4000" b="1" dirty="0">
              <a:solidFill>
                <a:schemeClr val="tx1"/>
              </a:solidFill>
            </a:endParaRPr>
          </a:p>
          <a:p>
            <a:pPr algn="l">
              <a:lnSpc>
                <a:spcPct val="150000"/>
              </a:lnSpc>
            </a:pPr>
            <a:r>
              <a:rPr lang="kk-KZ" sz="4000" b="1" dirty="0" smtClean="0">
                <a:solidFill>
                  <a:srgbClr val="0070C0"/>
                </a:solidFill>
              </a:rPr>
              <a:t>Бауыржан</a:t>
            </a:r>
            <a:r>
              <a:rPr lang="kk-KZ" sz="4000" b="1" dirty="0">
                <a:solidFill>
                  <a:srgbClr val="0070C0"/>
                </a:solidFill>
              </a:rPr>
              <a:t>: </a:t>
            </a:r>
            <a:r>
              <a:rPr lang="kk-KZ" sz="4000" b="1" dirty="0">
                <a:solidFill>
                  <a:schemeClr val="tx1"/>
                </a:solidFill>
              </a:rPr>
              <a:t>Өрік бар ма?</a:t>
            </a:r>
            <a:endParaRPr lang="ru-RU" sz="4000" b="1" dirty="0">
              <a:solidFill>
                <a:schemeClr val="tx1"/>
              </a:solidFill>
            </a:endParaRPr>
          </a:p>
          <a:p>
            <a:pPr algn="l">
              <a:lnSpc>
                <a:spcPct val="150000"/>
              </a:lnSpc>
            </a:pPr>
            <a:r>
              <a:rPr lang="kk-KZ" sz="4000" b="1" dirty="0" smtClean="0">
                <a:solidFill>
                  <a:srgbClr val="7030A0"/>
                </a:solidFill>
              </a:rPr>
              <a:t>Айзере</a:t>
            </a:r>
            <a:r>
              <a:rPr lang="kk-KZ" sz="4000" b="1" dirty="0">
                <a:solidFill>
                  <a:srgbClr val="7030A0"/>
                </a:solidFill>
              </a:rPr>
              <a:t>:</a:t>
            </a:r>
            <a:r>
              <a:rPr lang="kk-KZ" sz="4000" b="1" dirty="0">
                <a:solidFill>
                  <a:schemeClr val="tx1"/>
                </a:solidFill>
              </a:rPr>
              <a:t> Иә, бар.</a:t>
            </a:r>
            <a:endParaRPr lang="ru-RU" sz="4000" b="1" dirty="0">
              <a:solidFill>
                <a:schemeClr val="tx1"/>
              </a:solidFill>
            </a:endParaRPr>
          </a:p>
          <a:p>
            <a:pPr algn="l">
              <a:lnSpc>
                <a:spcPct val="150000"/>
              </a:lnSpc>
            </a:pPr>
            <a:r>
              <a:rPr lang="kk-KZ" sz="4000" b="1" dirty="0" smtClean="0">
                <a:solidFill>
                  <a:srgbClr val="0070C0"/>
                </a:solidFill>
              </a:rPr>
              <a:t>Бауыржан</a:t>
            </a:r>
            <a:r>
              <a:rPr lang="kk-KZ" sz="4000" b="1" dirty="0">
                <a:solidFill>
                  <a:srgbClr val="0070C0"/>
                </a:solidFill>
              </a:rPr>
              <a:t>:</a:t>
            </a:r>
            <a:r>
              <a:rPr lang="kk-KZ" sz="4000" b="1" dirty="0">
                <a:solidFill>
                  <a:schemeClr val="tx1"/>
                </a:solidFill>
              </a:rPr>
              <a:t> Өрік жеймін.</a:t>
            </a:r>
            <a:endParaRPr lang="ru-RU" sz="4000" b="1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44076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188640"/>
            <a:ext cx="7772400" cy="1470025"/>
          </a:xfrm>
        </p:spPr>
        <p:txBody>
          <a:bodyPr/>
          <a:lstStyle/>
          <a:p>
            <a:r>
              <a:rPr lang="kk-KZ" b="1" dirty="0">
                <a:solidFill>
                  <a:srgbClr val="FF0000"/>
                </a:solidFill>
              </a:rPr>
              <a:t>Екінші диалог бойынша жеміс атауларын белгілеңіз</a:t>
            </a:r>
            <a:endParaRPr lang="ru-RU" dirty="0">
              <a:solidFill>
                <a:srgbClr val="FF000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6301731"/>
              </p:ext>
            </p:extLst>
          </p:nvPr>
        </p:nvGraphicFramePr>
        <p:xfrm>
          <a:off x="611560" y="2060848"/>
          <a:ext cx="8064895" cy="388843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04456"/>
                <a:gridCol w="3960439"/>
              </a:tblGrid>
              <a:tr h="38884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3600" dirty="0">
                          <a:solidFill>
                            <a:schemeClr val="tx1"/>
                          </a:solidFill>
                          <a:effectLst/>
                        </a:rPr>
                        <a:t>          </a:t>
                      </a:r>
                      <a:r>
                        <a:rPr lang="kk-KZ" sz="3600" dirty="0" smtClean="0">
                          <a:solidFill>
                            <a:schemeClr val="tx1"/>
                          </a:solidFill>
                          <a:effectLst/>
                        </a:rPr>
                        <a:t>     </a:t>
                      </a:r>
                      <a:r>
                        <a:rPr lang="kk-KZ" sz="3600" dirty="0" smtClean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kk-KZ" sz="3600" dirty="0" smtClean="0">
                          <a:solidFill>
                            <a:srgbClr val="0070C0"/>
                          </a:solidFill>
                          <a:effectLst/>
                        </a:rPr>
                        <a:t>БАР</a:t>
                      </a:r>
                      <a:r>
                        <a:rPr lang="kk-KZ" sz="3600" dirty="0" smtClean="0">
                          <a:solidFill>
                            <a:srgbClr val="FF0000"/>
                          </a:solidFill>
                          <a:effectLst/>
                        </a:rPr>
                        <a:t>     </a:t>
                      </a:r>
                      <a:r>
                        <a:rPr lang="kk-KZ" sz="3600" dirty="0" smtClean="0">
                          <a:solidFill>
                            <a:srgbClr val="7030A0"/>
                          </a:solidFill>
                          <a:effectLst/>
                        </a:rPr>
                        <a:t>ЖОҚ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3600" dirty="0">
                        <a:solidFill>
                          <a:srgbClr val="7030A0"/>
                        </a:solidFill>
                        <a:effectLst/>
                      </a:endParaRPr>
                    </a:p>
                    <a:p>
                      <a:pPr marL="0" marR="2315845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3600" dirty="0" smtClean="0">
                          <a:solidFill>
                            <a:srgbClr val="002060"/>
                          </a:solidFill>
                          <a:effectLst/>
                        </a:rPr>
                        <a:t> Алма </a:t>
                      </a:r>
                      <a:endParaRPr lang="ru-RU" sz="360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marL="0" marR="2315845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3600" dirty="0" smtClean="0">
                          <a:solidFill>
                            <a:srgbClr val="002060"/>
                          </a:solidFill>
                          <a:effectLst/>
                        </a:rPr>
                        <a:t> Пияз</a:t>
                      </a:r>
                      <a:endParaRPr lang="ru-RU" sz="360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marL="0" marR="2315845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3600" dirty="0" smtClean="0">
                          <a:solidFill>
                            <a:srgbClr val="002060"/>
                          </a:solidFill>
                          <a:effectLst/>
                        </a:rPr>
                        <a:t> Шие</a:t>
                      </a:r>
                      <a:endParaRPr lang="ru-RU" sz="360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marL="0" marR="2315845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3600" dirty="0" smtClean="0">
                          <a:solidFill>
                            <a:srgbClr val="002060"/>
                          </a:solidFill>
                          <a:effectLst/>
                        </a:rPr>
                        <a:t> Өрік</a:t>
                      </a:r>
                      <a:endParaRPr lang="ru-RU" sz="3600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3600" dirty="0" smtClean="0">
                          <a:solidFill>
                            <a:srgbClr val="FF0000"/>
                          </a:solidFill>
                          <a:effectLst/>
                        </a:rPr>
                        <a:t>             </a:t>
                      </a:r>
                      <a:r>
                        <a:rPr lang="kk-KZ" sz="3600" dirty="0" smtClean="0">
                          <a:solidFill>
                            <a:srgbClr val="0070C0"/>
                          </a:solidFill>
                          <a:effectLst/>
                        </a:rPr>
                        <a:t>БАР</a:t>
                      </a:r>
                      <a:r>
                        <a:rPr lang="kk-KZ" sz="3600" dirty="0" smtClean="0">
                          <a:solidFill>
                            <a:srgbClr val="FF0000"/>
                          </a:solidFill>
                          <a:effectLst/>
                        </a:rPr>
                        <a:t>     </a:t>
                      </a:r>
                      <a:r>
                        <a:rPr lang="kk-KZ" sz="3600" dirty="0" smtClean="0">
                          <a:solidFill>
                            <a:srgbClr val="7030A0"/>
                          </a:solidFill>
                          <a:effectLst/>
                        </a:rPr>
                        <a:t>ЖОҚ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3600" dirty="0">
                        <a:solidFill>
                          <a:srgbClr val="7030A0"/>
                        </a:solidFill>
                        <a:effectLst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966788" algn="l"/>
                        </a:tabLst>
                      </a:pPr>
                      <a:r>
                        <a:rPr lang="kk-KZ" sz="3600" dirty="0" smtClean="0">
                          <a:solidFill>
                            <a:srgbClr val="002060"/>
                          </a:solidFill>
                          <a:effectLst/>
                        </a:rPr>
                        <a:t> Картоп</a:t>
                      </a:r>
                      <a:endParaRPr lang="ru-RU" sz="360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967740" algn="l"/>
                        </a:tabLst>
                      </a:pPr>
                      <a:r>
                        <a:rPr lang="kk-KZ" sz="3600" dirty="0" smtClean="0">
                          <a:solidFill>
                            <a:srgbClr val="002060"/>
                          </a:solidFill>
                          <a:effectLst/>
                        </a:rPr>
                        <a:t> Алмұрт</a:t>
                      </a:r>
                      <a:endParaRPr lang="ru-RU" sz="360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967740" algn="l"/>
                        </a:tabLst>
                      </a:pPr>
                      <a:r>
                        <a:rPr lang="kk-KZ" sz="3600" dirty="0" smtClean="0">
                          <a:solidFill>
                            <a:srgbClr val="002060"/>
                          </a:solidFill>
                          <a:effectLst/>
                        </a:rPr>
                        <a:t> Апельсин</a:t>
                      </a:r>
                      <a:endParaRPr lang="ru-RU" sz="360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967740" algn="l"/>
                        </a:tabLst>
                      </a:pPr>
                      <a:r>
                        <a:rPr lang="kk-KZ" sz="3600" dirty="0" smtClean="0">
                          <a:solidFill>
                            <a:srgbClr val="002060"/>
                          </a:solidFill>
                          <a:effectLst/>
                        </a:rPr>
                        <a:t> Банан</a:t>
                      </a:r>
                      <a:endParaRPr lang="ru-RU" sz="3600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2449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9473"/>
            <a:ext cx="7772400" cy="1393304"/>
          </a:xfrm>
        </p:spPr>
        <p:txBody>
          <a:bodyPr/>
          <a:lstStyle/>
          <a:p>
            <a:r>
              <a:rPr lang="kk-KZ" b="1" dirty="0">
                <a:solidFill>
                  <a:srgbClr val="FF0000"/>
                </a:solidFill>
              </a:rPr>
              <a:t>Оқыңыз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1340768"/>
            <a:ext cx="8352928" cy="4896544"/>
          </a:xfrm>
        </p:spPr>
        <p:txBody>
          <a:bodyPr>
            <a:normAutofit fontScale="25000" lnSpcReduction="20000"/>
          </a:bodyPr>
          <a:lstStyle/>
          <a:p>
            <a:pPr lvl="0" algn="l"/>
            <a:r>
              <a:rPr lang="kk-KZ" sz="14400" b="1" dirty="0">
                <a:solidFill>
                  <a:srgbClr val="002060"/>
                </a:solidFill>
              </a:rPr>
              <a:t>Асылбек:</a:t>
            </a:r>
            <a:r>
              <a:rPr lang="kk-KZ" sz="14400" dirty="0">
                <a:solidFill>
                  <a:srgbClr val="002060"/>
                </a:solidFill>
              </a:rPr>
              <a:t> </a:t>
            </a:r>
            <a:r>
              <a:rPr lang="kk-KZ" sz="14400" dirty="0">
                <a:solidFill>
                  <a:schemeClr val="tx1"/>
                </a:solidFill>
              </a:rPr>
              <a:t>Пияз сатып </a:t>
            </a:r>
            <a:r>
              <a:rPr lang="kk-KZ" sz="14400" dirty="0" smtClean="0">
                <a:solidFill>
                  <a:schemeClr val="tx1"/>
                </a:solidFill>
              </a:rPr>
              <a:t>аласың </a:t>
            </a:r>
            <a:r>
              <a:rPr lang="kk-KZ" sz="14400" dirty="0">
                <a:solidFill>
                  <a:schemeClr val="tx1"/>
                </a:solidFill>
              </a:rPr>
              <a:t>ба?</a:t>
            </a:r>
            <a:endParaRPr lang="ru-RU" sz="14400" dirty="0">
              <a:solidFill>
                <a:schemeClr val="tx1"/>
              </a:solidFill>
            </a:endParaRPr>
          </a:p>
          <a:p>
            <a:pPr algn="l"/>
            <a:r>
              <a:rPr lang="kk-KZ" sz="14400" b="1" dirty="0">
                <a:solidFill>
                  <a:srgbClr val="7030A0"/>
                </a:solidFill>
              </a:rPr>
              <a:t>Әйелі:</a:t>
            </a:r>
            <a:r>
              <a:rPr lang="kk-KZ" sz="14400" dirty="0">
                <a:solidFill>
                  <a:srgbClr val="7030A0"/>
                </a:solidFill>
              </a:rPr>
              <a:t> </a:t>
            </a:r>
            <a:r>
              <a:rPr lang="kk-KZ" sz="14400" dirty="0">
                <a:solidFill>
                  <a:schemeClr val="tx1"/>
                </a:solidFill>
              </a:rPr>
              <a:t>Жоқ, үйде бар. Қартоп, сәбіз</a:t>
            </a:r>
            <a:r>
              <a:rPr lang="kk-KZ" sz="14400">
                <a:solidFill>
                  <a:schemeClr val="tx1"/>
                </a:solidFill>
              </a:rPr>
              <a:t>, </a:t>
            </a:r>
            <a:r>
              <a:rPr lang="kk-KZ" sz="14400" smtClean="0">
                <a:solidFill>
                  <a:schemeClr val="tx1"/>
                </a:solidFill>
              </a:rPr>
              <a:t>қырыққабат </a:t>
            </a:r>
            <a:r>
              <a:rPr lang="kk-KZ" sz="14400" dirty="0">
                <a:solidFill>
                  <a:schemeClr val="tx1"/>
                </a:solidFill>
              </a:rPr>
              <a:t>сатып аламын.</a:t>
            </a:r>
            <a:endParaRPr lang="ru-RU" sz="14400" dirty="0">
              <a:solidFill>
                <a:schemeClr val="tx1"/>
              </a:solidFill>
            </a:endParaRPr>
          </a:p>
          <a:p>
            <a:pPr algn="l"/>
            <a:r>
              <a:rPr lang="kk-KZ" sz="14400" b="1" dirty="0">
                <a:solidFill>
                  <a:srgbClr val="002060"/>
                </a:solidFill>
              </a:rPr>
              <a:t>Асылбек:</a:t>
            </a:r>
            <a:r>
              <a:rPr lang="kk-KZ" sz="14400" dirty="0">
                <a:solidFill>
                  <a:srgbClr val="002060"/>
                </a:solidFill>
              </a:rPr>
              <a:t> </a:t>
            </a:r>
            <a:r>
              <a:rPr lang="kk-KZ" sz="14400" dirty="0">
                <a:solidFill>
                  <a:schemeClr val="tx1"/>
                </a:solidFill>
              </a:rPr>
              <a:t>Жарайды. Картоп қанша тұрады?</a:t>
            </a:r>
            <a:endParaRPr lang="ru-RU" sz="14400" dirty="0">
              <a:solidFill>
                <a:schemeClr val="tx1"/>
              </a:solidFill>
            </a:endParaRPr>
          </a:p>
          <a:p>
            <a:pPr algn="l"/>
            <a:r>
              <a:rPr lang="kk-KZ" sz="14400" b="1" dirty="0">
                <a:solidFill>
                  <a:srgbClr val="00B050"/>
                </a:solidFill>
              </a:rPr>
              <a:t>Сатушы:</a:t>
            </a:r>
            <a:r>
              <a:rPr lang="kk-KZ" sz="14400" dirty="0">
                <a:solidFill>
                  <a:schemeClr val="tx1"/>
                </a:solidFill>
              </a:rPr>
              <a:t> 80 теңге.</a:t>
            </a:r>
            <a:endParaRPr lang="ru-RU" sz="14400" dirty="0">
              <a:solidFill>
                <a:schemeClr val="tx1"/>
              </a:solidFill>
            </a:endParaRPr>
          </a:p>
          <a:p>
            <a:pPr algn="l"/>
            <a:r>
              <a:rPr lang="kk-KZ" sz="14400" b="1" dirty="0">
                <a:solidFill>
                  <a:srgbClr val="7030A0"/>
                </a:solidFill>
              </a:rPr>
              <a:t>Әйелі:</a:t>
            </a:r>
            <a:r>
              <a:rPr lang="kk-KZ" sz="14400" dirty="0">
                <a:solidFill>
                  <a:srgbClr val="7030A0"/>
                </a:solidFill>
              </a:rPr>
              <a:t> </a:t>
            </a:r>
            <a:r>
              <a:rPr lang="kk-KZ" sz="14400" dirty="0">
                <a:solidFill>
                  <a:schemeClr val="tx1"/>
                </a:solidFill>
              </a:rPr>
              <a:t>Сәбіз қанша тұрады?</a:t>
            </a:r>
            <a:endParaRPr lang="ru-RU" sz="14400" dirty="0">
              <a:solidFill>
                <a:schemeClr val="tx1"/>
              </a:solidFill>
            </a:endParaRPr>
          </a:p>
          <a:p>
            <a:pPr algn="l"/>
            <a:r>
              <a:rPr lang="kk-KZ" sz="14400" dirty="0">
                <a:solidFill>
                  <a:schemeClr val="tx1"/>
                </a:solidFill>
              </a:rPr>
              <a:t>Қырыққабат ше?</a:t>
            </a:r>
            <a:endParaRPr lang="ru-RU" sz="14400" dirty="0">
              <a:solidFill>
                <a:schemeClr val="tx1"/>
              </a:solidFill>
            </a:endParaRPr>
          </a:p>
          <a:p>
            <a:pPr algn="l"/>
            <a:r>
              <a:rPr lang="kk-KZ" sz="14400" b="1" dirty="0">
                <a:solidFill>
                  <a:srgbClr val="00B050"/>
                </a:solidFill>
              </a:rPr>
              <a:t>Сатушы:</a:t>
            </a:r>
            <a:r>
              <a:rPr lang="kk-KZ" sz="14400" dirty="0">
                <a:solidFill>
                  <a:schemeClr val="tx1"/>
                </a:solidFill>
              </a:rPr>
              <a:t> Сәбіз – 85 теңге, қырыққабат – 100 теңге.</a:t>
            </a:r>
            <a:endParaRPr lang="ru-RU" sz="14400" dirty="0">
              <a:solidFill>
                <a:schemeClr val="tx1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3508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404664"/>
            <a:ext cx="9144000" cy="1470025"/>
          </a:xfrm>
        </p:spPr>
        <p:txBody>
          <a:bodyPr/>
          <a:lstStyle/>
          <a:p>
            <a:r>
              <a:rPr lang="kk-KZ" b="1" dirty="0">
                <a:solidFill>
                  <a:srgbClr val="FF0000"/>
                </a:solidFill>
              </a:rPr>
              <a:t>Үшінші  диалог бойынша сұраққа жауап беріңіз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600" y="2060848"/>
            <a:ext cx="7056784" cy="694928"/>
          </a:xfrm>
        </p:spPr>
        <p:txBody>
          <a:bodyPr/>
          <a:lstStyle/>
          <a:p>
            <a:r>
              <a:rPr lang="kk-KZ" b="1" dirty="0">
                <a:solidFill>
                  <a:srgbClr val="7030A0"/>
                </a:solidFill>
              </a:rPr>
              <a:t>Асылбектің әйелі не сатып алды</a:t>
            </a:r>
            <a:r>
              <a:rPr lang="kk-KZ" b="1" dirty="0" smtClean="0">
                <a:solidFill>
                  <a:srgbClr val="7030A0"/>
                </a:solidFill>
              </a:rPr>
              <a:t>?</a:t>
            </a:r>
            <a:endParaRPr lang="ru-RU" dirty="0">
              <a:solidFill>
                <a:srgbClr val="7030A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6097701"/>
              </p:ext>
            </p:extLst>
          </p:nvPr>
        </p:nvGraphicFramePr>
        <p:xfrm>
          <a:off x="755576" y="3284984"/>
          <a:ext cx="7848872" cy="304055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24004"/>
                <a:gridCol w="3924868"/>
              </a:tblGrid>
              <a:tr h="1872208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2800" u="sng" strike="noStrike" dirty="0">
                          <a:solidFill>
                            <a:srgbClr val="0070C0"/>
                          </a:solidFill>
                          <a:effectLst/>
                        </a:rPr>
                        <a:t>Ол пияз сатып алды</a:t>
                      </a:r>
                      <a:endParaRPr lang="ru-RU" sz="2800" u="none" strike="noStrike" dirty="0">
                        <a:solidFill>
                          <a:srgbClr val="0070C0"/>
                        </a:solidFill>
                        <a:effectLst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2800" u="none" strike="noStrike" dirty="0" smtClean="0">
                          <a:solidFill>
                            <a:srgbClr val="0070C0"/>
                          </a:solidFill>
                          <a:effectLst/>
                        </a:rPr>
                        <a:t>__________________</a:t>
                      </a:r>
                      <a:endParaRPr lang="ru-RU" sz="2800" dirty="0">
                        <a:solidFill>
                          <a:srgbClr val="0070C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28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________________</a:t>
                      </a:r>
                      <a:endParaRPr lang="ru-RU" sz="2800" u="none" strike="noStrike" dirty="0">
                        <a:solidFill>
                          <a:srgbClr val="0070C0"/>
                        </a:solidFill>
                        <a:effectLst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2800" u="none" strike="noStrike" dirty="0" smtClean="0">
                          <a:solidFill>
                            <a:srgbClr val="0070C0"/>
                          </a:solidFill>
                          <a:effectLst/>
                        </a:rPr>
                        <a:t>________________</a:t>
                      </a:r>
                      <a:endParaRPr lang="ru-RU" sz="2800" u="none" strike="noStrike" dirty="0">
                        <a:solidFill>
                          <a:srgbClr val="0070C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6834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1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1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6833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116632"/>
            <a:ext cx="7772400" cy="1296144"/>
          </a:xfrm>
        </p:spPr>
        <p:txBody>
          <a:bodyPr/>
          <a:lstStyle/>
          <a:p>
            <a:r>
              <a:rPr lang="kk-KZ" b="1" dirty="0">
                <a:solidFill>
                  <a:srgbClr val="FF0000"/>
                </a:solidFill>
              </a:rPr>
              <a:t>Оқыңыз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1340768"/>
            <a:ext cx="8208912" cy="4824536"/>
          </a:xfrm>
        </p:spPr>
        <p:txBody>
          <a:bodyPr>
            <a:noAutofit/>
          </a:bodyPr>
          <a:lstStyle/>
          <a:p>
            <a:pPr algn="l"/>
            <a:r>
              <a:rPr lang="kk-KZ" sz="33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Оқытушы:</a:t>
            </a:r>
            <a:r>
              <a:rPr lang="kk-KZ" sz="33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3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Оксана мынау не?</a:t>
            </a:r>
            <a:endParaRPr lang="ru-RU" sz="33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kk-KZ" sz="33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Оксана:</a:t>
            </a:r>
            <a:r>
              <a:rPr lang="kk-KZ" sz="33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3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Бұл пияз.</a:t>
            </a:r>
            <a:endParaRPr lang="ru-RU" sz="33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kk-KZ" sz="33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Оқытушы:</a:t>
            </a:r>
            <a:r>
              <a:rPr lang="kk-KZ" sz="33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Пияз дәмді ме?</a:t>
            </a:r>
            <a:endParaRPr lang="ru-RU" sz="33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kk-KZ" sz="33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Оксана:</a:t>
            </a:r>
            <a:r>
              <a:rPr lang="kk-KZ" sz="33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Жоқ, пияз ащы.</a:t>
            </a:r>
            <a:endParaRPr lang="ru-RU" sz="33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kk-KZ" sz="33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Оқытушы:</a:t>
            </a:r>
            <a:r>
              <a:rPr lang="kk-KZ" sz="33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3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Мынау не?</a:t>
            </a:r>
            <a:endParaRPr lang="ru-RU" sz="33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kk-KZ" sz="33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Оксана:</a:t>
            </a:r>
            <a:r>
              <a:rPr lang="kk-KZ" sz="33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3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Бұл – лимон</a:t>
            </a:r>
            <a:endParaRPr lang="ru-RU" sz="33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kk-KZ" sz="33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Оқытушы:</a:t>
            </a:r>
            <a:r>
              <a:rPr lang="kk-KZ" sz="33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3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Лимонның дәмі қандай болады?</a:t>
            </a:r>
            <a:endParaRPr lang="ru-RU" sz="33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kk-KZ" sz="33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Оксана:</a:t>
            </a:r>
            <a:r>
              <a:rPr lang="kk-KZ" sz="33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3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Лимон қышқыл болады.</a:t>
            </a:r>
            <a:endParaRPr lang="ru-RU" sz="33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sz="3300" dirty="0"/>
          </a:p>
        </p:txBody>
      </p:sp>
    </p:spTree>
    <p:extLst>
      <p:ext uri="{BB962C8B-B14F-4D97-AF65-F5344CB8AC3E}">
        <p14:creationId xmlns:p14="http://schemas.microsoft.com/office/powerpoint/2010/main" val="3023058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404664"/>
            <a:ext cx="8208912" cy="1470025"/>
          </a:xfrm>
        </p:spPr>
        <p:txBody>
          <a:bodyPr/>
          <a:lstStyle/>
          <a:p>
            <a:r>
              <a:rPr lang="kk-KZ" b="1" dirty="0">
                <a:solidFill>
                  <a:srgbClr val="FF0000"/>
                </a:solidFill>
              </a:rPr>
              <a:t>Диалог бойынша сұраққа жауап беріңіз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1988840"/>
            <a:ext cx="8568952" cy="648072"/>
          </a:xfrm>
        </p:spPr>
        <p:txBody>
          <a:bodyPr>
            <a:normAutofit/>
          </a:bodyPr>
          <a:lstStyle/>
          <a:p>
            <a:pPr algn="l"/>
            <a:r>
              <a:rPr lang="kk-KZ" sz="2600" b="1" dirty="0">
                <a:solidFill>
                  <a:srgbClr val="7030A0"/>
                </a:solidFill>
              </a:rPr>
              <a:t>Қандай көкөніс ащы?  Қандай жеміс қышқыл болады</a:t>
            </a:r>
            <a:r>
              <a:rPr lang="kk-KZ" sz="2600" b="1" dirty="0" smtClean="0">
                <a:solidFill>
                  <a:srgbClr val="7030A0"/>
                </a:solidFill>
              </a:rPr>
              <a:t>?</a:t>
            </a:r>
            <a:endParaRPr lang="ru-RU" sz="2600" dirty="0">
              <a:solidFill>
                <a:srgbClr val="7030A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8767264"/>
              </p:ext>
            </p:extLst>
          </p:nvPr>
        </p:nvGraphicFramePr>
        <p:xfrm>
          <a:off x="899592" y="2996952"/>
          <a:ext cx="7560840" cy="2592288"/>
        </p:xfrm>
        <a:graphic>
          <a:graphicData uri="http://schemas.openxmlformats.org/drawingml/2006/table">
            <a:tbl>
              <a:tblPr firstRow="1" firstCol="1" bandRow="1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  <a:reflection blurRad="6350" stA="50000" endA="300" endPos="90000" dir="5400000" sy="-100000" algn="bl" rotWithShape="0"/>
                </a:effectLst>
                <a:tableStyleId>{5C22544A-7EE6-4342-B048-85BDC9FD1C3A}</a:tableStyleId>
              </a:tblPr>
              <a:tblGrid>
                <a:gridCol w="3841182"/>
                <a:gridCol w="3719658"/>
              </a:tblGrid>
              <a:tr h="2592288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230505" algn="l"/>
                        </a:tabLst>
                      </a:pPr>
                      <a:endParaRPr lang="ru-RU" sz="2800" dirty="0" smtClean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230505" algn="l"/>
                        </a:tabLst>
                      </a:pPr>
                      <a:r>
                        <a:rPr lang="ru-RU" sz="2800" dirty="0" smtClean="0">
                          <a:solidFill>
                            <a:srgbClr val="002060"/>
                          </a:solidFill>
                          <a:effectLst/>
                        </a:rPr>
                        <a:t>________________</a:t>
                      </a:r>
                      <a:r>
                        <a:rPr lang="en-US" sz="2800" dirty="0">
                          <a:solidFill>
                            <a:srgbClr val="002060"/>
                          </a:solidFill>
                          <a:effectLst/>
                        </a:rPr>
                        <a:t>__</a:t>
                      </a:r>
                      <a:endParaRPr lang="ru-RU" sz="2800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30505" algn="l"/>
                        </a:tabLst>
                      </a:pPr>
                      <a:r>
                        <a:rPr lang="kk-KZ" sz="2800" dirty="0">
                          <a:solidFill>
                            <a:srgbClr val="002060"/>
                          </a:solidFill>
                          <a:effectLst/>
                        </a:rPr>
                        <a:t>	</a:t>
                      </a:r>
                      <a:endParaRPr lang="kk-KZ" sz="2800" dirty="0" smtClean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30505" algn="l"/>
                        </a:tabLst>
                      </a:pPr>
                      <a:r>
                        <a:rPr lang="kk-KZ" sz="2800" dirty="0" smtClean="0">
                          <a:solidFill>
                            <a:srgbClr val="002060"/>
                          </a:solidFill>
                          <a:effectLst/>
                        </a:rPr>
                        <a:t>2</a:t>
                      </a:r>
                      <a:r>
                        <a:rPr lang="ru-RU" sz="2800" dirty="0">
                          <a:solidFill>
                            <a:srgbClr val="002060"/>
                          </a:solidFill>
                          <a:effectLst/>
                        </a:rPr>
                        <a:t>. </a:t>
                      </a:r>
                      <a:r>
                        <a:rPr lang="ru-RU" sz="2800" dirty="0" smtClean="0">
                          <a:solidFill>
                            <a:srgbClr val="002060"/>
                          </a:solidFill>
                          <a:effectLst/>
                        </a:rPr>
                        <a:t>________________</a:t>
                      </a:r>
                      <a:endParaRPr lang="ru-RU" sz="280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8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ru-RU" sz="2800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4506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5" name="Рисунок 13" descr="Описание: http://go2.imgsmail.ru/imgpreview?key=http%3A//i4.otzovik.com/2011/09/07/115205/img/54100646.jpg&amp;mb=imgdb_preview_24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7" y="4797152"/>
            <a:ext cx="1173349" cy="1222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Рисунок 12" descr="Описание:  Детские картинки - Лимон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278609"/>
            <a:ext cx="1173349" cy="826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Рисунок 16" descr="Описание:  Детские картинки - Вишня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9758" y="3861976"/>
            <a:ext cx="902363" cy="935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1" name="popup_img" descr="Описание: http://go2.imgsmail.ru/imgpreview?key=http%3A//expo-pages.com/content/files/2483/images/photo%5F9772%5Flarge%5F59753.jpeg&amp;mb=imgdb_preview_12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9571" y="5085184"/>
            <a:ext cx="1438102" cy="1125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16632"/>
            <a:ext cx="7772400" cy="1470025"/>
          </a:xfrm>
        </p:spPr>
        <p:txBody>
          <a:bodyPr/>
          <a:lstStyle/>
          <a:p>
            <a:r>
              <a:rPr lang="kk-KZ" b="1" dirty="0" smtClean="0">
                <a:solidFill>
                  <a:srgbClr val="FF0000"/>
                </a:solidFill>
              </a:rPr>
              <a:t>Сандарды </a:t>
            </a:r>
            <a:r>
              <a:rPr lang="kk-KZ" b="1" dirty="0">
                <a:solidFill>
                  <a:srgbClr val="FF0000"/>
                </a:solidFill>
              </a:rPr>
              <a:t>сөзбен жазыңыз</a:t>
            </a:r>
            <a:endParaRPr lang="ru-RU" dirty="0">
              <a:solidFill>
                <a:srgbClr val="FF000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9736973"/>
              </p:ext>
            </p:extLst>
          </p:nvPr>
        </p:nvGraphicFramePr>
        <p:xfrm>
          <a:off x="539552" y="1556792"/>
          <a:ext cx="8208912" cy="50474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13174"/>
                <a:gridCol w="4195738"/>
              </a:tblGrid>
              <a:tr h="4536504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kk-KZ" sz="2400" dirty="0">
                          <a:solidFill>
                            <a:schemeClr val="tx1"/>
                          </a:solidFill>
                          <a:effectLst/>
                        </a:rPr>
                        <a:t>   </a:t>
                      </a:r>
                      <a:endParaRPr lang="kk-KZ" sz="24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9525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kk-KZ" sz="2400" baseline="0" dirty="0" smtClean="0">
                          <a:solidFill>
                            <a:schemeClr val="tx1"/>
                          </a:solidFill>
                          <a:effectLst/>
                        </a:rPr>
                        <a:t>            320</a:t>
                      </a:r>
                      <a:r>
                        <a:rPr lang="kk-KZ" sz="24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kk-KZ" sz="2400" dirty="0">
                          <a:solidFill>
                            <a:schemeClr val="tx1"/>
                          </a:solidFill>
                          <a:effectLst/>
                        </a:rPr>
                        <a:t>теңге   </a:t>
                      </a:r>
                      <a:r>
                        <a:rPr lang="kk-KZ" sz="2400" u="sng" dirty="0">
                          <a:solidFill>
                            <a:srgbClr val="00B0F0"/>
                          </a:solidFill>
                          <a:effectLst/>
                        </a:rPr>
                        <a:t>Алма </a:t>
                      </a:r>
                      <a:r>
                        <a:rPr lang="kk-KZ" sz="2400" u="sng" dirty="0" smtClean="0">
                          <a:solidFill>
                            <a:srgbClr val="00B0F0"/>
                          </a:solidFill>
                          <a:effectLst/>
                        </a:rPr>
                        <a:t>үш</a:t>
                      </a:r>
                      <a:r>
                        <a:rPr lang="kk-KZ" sz="2400" u="sng" baseline="0" dirty="0" smtClean="0">
                          <a:solidFill>
                            <a:srgbClr val="00B0F0"/>
                          </a:solidFill>
                          <a:effectLst/>
                        </a:rPr>
                        <a:t> </a:t>
                      </a:r>
                      <a:r>
                        <a:rPr lang="kk-KZ" sz="2400" u="sng" dirty="0" smtClean="0">
                          <a:solidFill>
                            <a:srgbClr val="00B0F0"/>
                          </a:solidFill>
                          <a:effectLst/>
                        </a:rPr>
                        <a:t>жүз жиырма теңге </a:t>
                      </a:r>
                      <a:r>
                        <a:rPr lang="kk-KZ" sz="2400" u="sng" dirty="0">
                          <a:solidFill>
                            <a:srgbClr val="00B0F0"/>
                          </a:solidFill>
                          <a:effectLst/>
                        </a:rPr>
                        <a:t>тұрады. </a:t>
                      </a:r>
                      <a:endParaRPr lang="ru-RU" sz="2400" dirty="0">
                        <a:solidFill>
                          <a:srgbClr val="00B0F0"/>
                        </a:solidFill>
                        <a:effectLst/>
                      </a:endParaRPr>
                    </a:p>
                    <a:p>
                      <a:pPr marL="9525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kk-KZ" sz="2400" dirty="0">
                          <a:solidFill>
                            <a:schemeClr val="tx1"/>
                          </a:solidFill>
                          <a:effectLst/>
                        </a:rPr>
                        <a:t>   </a:t>
                      </a: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ru-RU" sz="24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9525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endParaRPr lang="ru-RU" sz="24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9525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2400" baseline="0" dirty="0" smtClean="0">
                          <a:solidFill>
                            <a:schemeClr val="tx1"/>
                          </a:solidFill>
                          <a:effectLst/>
                        </a:rPr>
                        <a:t>         </a:t>
                      </a:r>
                      <a:r>
                        <a:rPr lang="kk-KZ" sz="2400" dirty="0" smtClean="0">
                          <a:solidFill>
                            <a:schemeClr val="tx1"/>
                          </a:solidFill>
                          <a:effectLst/>
                        </a:rPr>
                        <a:t>500 </a:t>
                      </a:r>
                      <a:r>
                        <a:rPr lang="kk-KZ" sz="2400" dirty="0">
                          <a:solidFill>
                            <a:schemeClr val="tx1"/>
                          </a:solidFill>
                          <a:effectLst/>
                        </a:rPr>
                        <a:t>теңге </a:t>
                      </a:r>
                      <a:r>
                        <a:rPr lang="ru-RU" sz="2400" dirty="0" smtClean="0">
                          <a:solidFill>
                            <a:schemeClr val="tx1"/>
                          </a:solidFill>
                          <a:effectLst/>
                        </a:rPr>
                        <a:t>____________</a:t>
                      </a:r>
                    </a:p>
                    <a:p>
                      <a:pPr marL="9525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endParaRPr lang="ru-RU" sz="24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9525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endParaRPr lang="ru-RU" sz="24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9525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kk-KZ" sz="2400" dirty="0" smtClean="0">
                          <a:solidFill>
                            <a:schemeClr val="tx1"/>
                          </a:solidFill>
                          <a:effectLst/>
                        </a:rPr>
                        <a:t>                  </a:t>
                      </a:r>
                    </a:p>
                    <a:p>
                      <a:pPr marL="9525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endParaRPr lang="kk-KZ" sz="24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9525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kk-KZ" sz="2400" dirty="0" smtClean="0">
                          <a:solidFill>
                            <a:schemeClr val="tx1"/>
                          </a:solidFill>
                          <a:effectLst/>
                        </a:rPr>
                        <a:t>   90 </a:t>
                      </a:r>
                      <a:r>
                        <a:rPr lang="kk-KZ" sz="2400" dirty="0">
                          <a:solidFill>
                            <a:schemeClr val="tx1"/>
                          </a:solidFill>
                          <a:effectLst/>
                        </a:rPr>
                        <a:t>теңге</a:t>
                      </a: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2400" dirty="0" smtClean="0">
                          <a:solidFill>
                            <a:schemeClr val="tx1"/>
                          </a:solidFill>
                          <a:effectLst/>
                        </a:rPr>
                        <a:t>________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effectLst/>
                        </a:rPr>
                        <a:t>______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</a:rPr>
                        <a:t>  </a:t>
                      </a:r>
                      <a:r>
                        <a:rPr lang="ru-RU" sz="2400" dirty="0" smtClean="0">
                          <a:solidFill>
                            <a:schemeClr val="tx1"/>
                          </a:solidFill>
                          <a:effectLst/>
                        </a:rPr>
                        <a:t>            </a:t>
                      </a:r>
                    </a:p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endParaRPr lang="ru-RU" sz="24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2400" baseline="0" dirty="0" smtClean="0">
                          <a:solidFill>
                            <a:schemeClr val="tx1"/>
                          </a:solidFill>
                          <a:effectLst/>
                        </a:rPr>
                        <a:t>           </a:t>
                      </a:r>
                      <a:r>
                        <a:rPr lang="kk-KZ" sz="2400" baseline="0" dirty="0" smtClean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kk-KZ" sz="2400" dirty="0" smtClean="0">
                          <a:solidFill>
                            <a:schemeClr val="tx1"/>
                          </a:solidFill>
                          <a:effectLst/>
                        </a:rPr>
                        <a:t>70 теңге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effectLst/>
                        </a:rPr>
                        <a:t>__________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</a:rPr>
                        <a:t>     </a:t>
                      </a:r>
                      <a:r>
                        <a:rPr lang="kk-KZ" sz="2400" dirty="0">
                          <a:solidFill>
                            <a:schemeClr val="tx1"/>
                          </a:solidFill>
                          <a:effectLst/>
                        </a:rPr>
                        <a:t>  </a:t>
                      </a:r>
                      <a:endParaRPr lang="kk-KZ" sz="24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kk-KZ" sz="2400" dirty="0" smtClean="0">
                          <a:solidFill>
                            <a:schemeClr val="tx1"/>
                          </a:solidFill>
                          <a:effectLst/>
                        </a:rPr>
                        <a:t>        140 теңге 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effectLst/>
                        </a:rPr>
                        <a:t>__________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kk-KZ" sz="2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kk-KZ" sz="24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kk-KZ" sz="2400" dirty="0" smtClean="0">
                          <a:solidFill>
                            <a:schemeClr val="tx1"/>
                          </a:solidFill>
                          <a:effectLst/>
                        </a:rPr>
                        <a:t>                   </a:t>
                      </a:r>
                    </a:p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kk-KZ" sz="2400" dirty="0" smtClean="0">
                          <a:solidFill>
                            <a:schemeClr val="tx1"/>
                          </a:solidFill>
                          <a:effectLst/>
                        </a:rPr>
                        <a:t>        700 теңге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effectLst/>
                        </a:rPr>
                        <a:t>___</a:t>
                      </a:r>
                      <a:r>
                        <a:rPr lang="ru-RU" sz="2400" dirty="0" smtClean="0">
                          <a:solidFill>
                            <a:schemeClr val="tx1"/>
                          </a:solidFill>
                          <a:effectLst/>
                        </a:rPr>
                        <a:t>___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effectLst/>
                        </a:rPr>
                        <a:t>_____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endParaRPr lang="kk-KZ" sz="24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endParaRPr lang="kk-KZ" sz="24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kk-KZ" sz="2400" dirty="0" smtClean="0">
                          <a:solidFill>
                            <a:schemeClr val="tx1"/>
                          </a:solidFill>
                          <a:effectLst/>
                        </a:rPr>
                        <a:t>        850 </a:t>
                      </a:r>
                      <a:r>
                        <a:rPr lang="kk-KZ" sz="2400" dirty="0">
                          <a:solidFill>
                            <a:schemeClr val="tx1"/>
                          </a:solidFill>
                          <a:effectLst/>
                        </a:rPr>
                        <a:t>теңге 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effectLst/>
                        </a:rPr>
                        <a:t>___________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5124" name="Рисунок 14" descr="Описание: http://go4.imgsmail.ru/imgpreview?key=http%3A//saratov-podarok.ru/uploads/posts/2012-10/1351105658%5F1020423.jpg&amp;mb=imgdb_preview_46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0577" y="1700808"/>
            <a:ext cx="1135560" cy="103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Рисунок 15" descr="Описание: http://go3.imgsmail.ru/imgpreview?key=http%3A//www.kedem.ru/photo/articles/2009/11/20091123-milk-01.jpg&amp;mb=imgdb_preview_16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6779" y="2863299"/>
            <a:ext cx="1035342" cy="997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 descr=" Детские картинки - Яблоко">
            <a:hlinkClick r:id="rId10"/>
          </p:cNvPr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700808"/>
            <a:ext cx="720080" cy="7920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59419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88640"/>
            <a:ext cx="8640960" cy="1368152"/>
          </a:xfrm>
        </p:spPr>
        <p:txBody>
          <a:bodyPr>
            <a:normAutofit fontScale="90000"/>
          </a:bodyPr>
          <a:lstStyle/>
          <a:p>
            <a:r>
              <a:rPr lang="kk-KZ" b="1" dirty="0">
                <a:solidFill>
                  <a:srgbClr val="FF0000"/>
                </a:solidFill>
              </a:rPr>
              <a:t>Диалогті тыңдаңыз, толықтырыңыз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1700808"/>
            <a:ext cx="7992888" cy="4896544"/>
          </a:xfrm>
        </p:spPr>
        <p:txBody>
          <a:bodyPr>
            <a:noAutofit/>
          </a:bodyPr>
          <a:lstStyle/>
          <a:p>
            <a:pPr marL="457200" lvl="0" indent="-457200" algn="l">
              <a:buFont typeface="Calibri" pitchFamily="34" charset="0"/>
              <a:buChar char="⁻"/>
            </a:pPr>
            <a:r>
              <a:rPr lang="kk-KZ" dirty="0">
                <a:solidFill>
                  <a:srgbClr val="7030A0"/>
                </a:solidFill>
              </a:rPr>
              <a:t>__________ алма бар ма?</a:t>
            </a:r>
            <a:endParaRPr lang="ru-RU" dirty="0">
              <a:solidFill>
                <a:srgbClr val="7030A0"/>
              </a:solidFill>
            </a:endParaRPr>
          </a:p>
          <a:p>
            <a:pPr marL="457200" lvl="0" indent="-457200" algn="l">
              <a:buFont typeface="Calibri" pitchFamily="34" charset="0"/>
              <a:buChar char="⁻"/>
            </a:pPr>
            <a:r>
              <a:rPr lang="kk-KZ" dirty="0">
                <a:solidFill>
                  <a:srgbClr val="002060"/>
                </a:solidFill>
              </a:rPr>
              <a:t>Иә, бар</a:t>
            </a:r>
            <a:endParaRPr lang="ru-RU" dirty="0">
              <a:solidFill>
                <a:srgbClr val="002060"/>
              </a:solidFill>
            </a:endParaRPr>
          </a:p>
          <a:p>
            <a:pPr marL="457200" lvl="0" indent="-457200" algn="l">
              <a:buFont typeface="Calibri" pitchFamily="34" charset="0"/>
              <a:buChar char="⁻"/>
            </a:pPr>
            <a:r>
              <a:rPr lang="kk-KZ" dirty="0">
                <a:solidFill>
                  <a:srgbClr val="7030A0"/>
                </a:solidFill>
              </a:rPr>
              <a:t>Бір ---------- қанша тұрады?</a:t>
            </a:r>
            <a:endParaRPr lang="ru-RU" dirty="0">
              <a:solidFill>
                <a:srgbClr val="7030A0"/>
              </a:solidFill>
            </a:endParaRPr>
          </a:p>
          <a:p>
            <a:pPr marL="457200" lvl="0" indent="-457200" algn="l">
              <a:buFont typeface="Calibri" pitchFamily="34" charset="0"/>
              <a:buChar char="⁻"/>
            </a:pPr>
            <a:r>
              <a:rPr lang="kk-KZ" dirty="0">
                <a:solidFill>
                  <a:srgbClr val="002060"/>
                </a:solidFill>
              </a:rPr>
              <a:t> _____________</a:t>
            </a:r>
            <a:endParaRPr lang="ru-RU" dirty="0">
              <a:solidFill>
                <a:srgbClr val="002060"/>
              </a:solidFill>
            </a:endParaRPr>
          </a:p>
          <a:p>
            <a:pPr marL="457200" lvl="0" indent="-457200" algn="l">
              <a:buFont typeface="Calibri" pitchFamily="34" charset="0"/>
              <a:buChar char="⁻"/>
            </a:pPr>
            <a:r>
              <a:rPr lang="kk-KZ" dirty="0">
                <a:solidFill>
                  <a:srgbClr val="7030A0"/>
                </a:solidFill>
              </a:rPr>
              <a:t>Екі келі ----------.</a:t>
            </a:r>
            <a:endParaRPr lang="ru-RU" dirty="0">
              <a:solidFill>
                <a:srgbClr val="7030A0"/>
              </a:solidFill>
            </a:endParaRPr>
          </a:p>
          <a:p>
            <a:pPr marL="457200" lvl="0" indent="-457200" algn="l">
              <a:buFont typeface="Calibri" pitchFamily="34" charset="0"/>
              <a:buChar char="⁻"/>
            </a:pPr>
            <a:r>
              <a:rPr lang="kk-KZ" dirty="0">
                <a:solidFill>
                  <a:srgbClr val="002060"/>
                </a:solidFill>
              </a:rPr>
              <a:t>Мінеки! Келіп тұрыңыз.</a:t>
            </a:r>
            <a:endParaRPr lang="ru-RU" dirty="0">
              <a:solidFill>
                <a:srgbClr val="002060"/>
              </a:solidFill>
            </a:endParaRPr>
          </a:p>
          <a:p>
            <a:pPr marL="457200" lvl="0" indent="-457200" algn="l">
              <a:buFont typeface="Calibri" pitchFamily="34" charset="0"/>
              <a:buChar char="⁻"/>
            </a:pPr>
            <a:r>
              <a:rPr lang="kk-KZ" dirty="0">
                <a:solidFill>
                  <a:srgbClr val="7030A0"/>
                </a:solidFill>
              </a:rPr>
              <a:t>____</a:t>
            </a:r>
            <a:r>
              <a:rPr lang="en-US" dirty="0">
                <a:solidFill>
                  <a:srgbClr val="7030A0"/>
                </a:solidFill>
              </a:rPr>
              <a:t>______</a:t>
            </a:r>
            <a:r>
              <a:rPr lang="kk-KZ" dirty="0">
                <a:solidFill>
                  <a:srgbClr val="7030A0"/>
                </a:solidFill>
              </a:rPr>
              <a:t> Сау болыңыз!</a:t>
            </a:r>
            <a:endParaRPr lang="ru-RU" dirty="0">
              <a:solidFill>
                <a:srgbClr val="7030A0"/>
              </a:solidFill>
            </a:endParaRPr>
          </a:p>
          <a:p>
            <a:pPr algn="l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4403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260648"/>
            <a:ext cx="8208912" cy="1470025"/>
          </a:xfrm>
        </p:spPr>
        <p:txBody>
          <a:bodyPr/>
          <a:lstStyle/>
          <a:p>
            <a:r>
              <a:rPr lang="kk-KZ" b="1" dirty="0">
                <a:solidFill>
                  <a:srgbClr val="FF0000"/>
                </a:solidFill>
              </a:rPr>
              <a:t>Диалогті </a:t>
            </a:r>
            <a:r>
              <a:rPr lang="kk-KZ" b="1" dirty="0" smtClean="0">
                <a:solidFill>
                  <a:srgbClr val="FF0000"/>
                </a:solidFill>
              </a:rPr>
              <a:t>тыңдап,</a:t>
            </a:r>
            <a:br>
              <a:rPr lang="kk-KZ" b="1" dirty="0" smtClean="0">
                <a:solidFill>
                  <a:srgbClr val="FF0000"/>
                </a:solidFill>
              </a:rPr>
            </a:br>
            <a:r>
              <a:rPr lang="kk-KZ" b="1" dirty="0" smtClean="0">
                <a:solidFill>
                  <a:srgbClr val="FF0000"/>
                </a:solidFill>
              </a:rPr>
              <a:t> </a:t>
            </a:r>
            <a:r>
              <a:rPr lang="kk-KZ" b="1" dirty="0">
                <a:solidFill>
                  <a:srgbClr val="FF0000"/>
                </a:solidFill>
              </a:rPr>
              <a:t>сұраққа жауап беріңіз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2249488"/>
            <a:ext cx="7992888" cy="4608512"/>
          </a:xfrm>
        </p:spPr>
        <p:txBody>
          <a:bodyPr>
            <a:normAutofit/>
          </a:bodyPr>
          <a:lstStyle/>
          <a:p>
            <a:r>
              <a:rPr lang="kk-KZ" sz="4000" b="1" dirty="0">
                <a:solidFill>
                  <a:srgbClr val="7030A0"/>
                </a:solidFill>
              </a:rPr>
              <a:t>Қуаныш не сатып алды</a:t>
            </a:r>
            <a:r>
              <a:rPr lang="kk-KZ" sz="4000" b="1" dirty="0" smtClean="0">
                <a:solidFill>
                  <a:srgbClr val="7030A0"/>
                </a:solidFill>
              </a:rPr>
              <a:t>?</a:t>
            </a:r>
          </a:p>
          <a:p>
            <a:endParaRPr lang="ru-RU" sz="1800" dirty="0">
              <a:solidFill>
                <a:srgbClr val="7030A0"/>
              </a:solidFill>
            </a:endParaRPr>
          </a:p>
          <a:p>
            <a:pPr marL="571500" lvl="0" indent="-571500" algn="l">
              <a:buFont typeface="Calibri" pitchFamily="34" charset="0"/>
              <a:buChar char="⁻"/>
            </a:pPr>
            <a:r>
              <a:rPr lang="kk-KZ" sz="4000" dirty="0">
                <a:solidFill>
                  <a:srgbClr val="002060"/>
                </a:solidFill>
              </a:rPr>
              <a:t>Қуаныш, сен не сатып аласың?</a:t>
            </a:r>
            <a:endParaRPr lang="ru-RU" sz="4000" dirty="0">
              <a:solidFill>
                <a:srgbClr val="002060"/>
              </a:solidFill>
            </a:endParaRPr>
          </a:p>
          <a:p>
            <a:pPr marL="571500" lvl="0" indent="-571500" algn="l">
              <a:buFont typeface="Calibri" pitchFamily="34" charset="0"/>
              <a:buChar char="⁻"/>
            </a:pPr>
            <a:r>
              <a:rPr lang="kk-KZ" sz="4000" dirty="0">
                <a:solidFill>
                  <a:srgbClr val="002060"/>
                </a:solidFill>
              </a:rPr>
              <a:t>Мен көкөніс сатып аламын.</a:t>
            </a:r>
            <a:endParaRPr lang="ru-RU" sz="4000" dirty="0">
              <a:solidFill>
                <a:srgbClr val="002060"/>
              </a:solidFill>
            </a:endParaRPr>
          </a:p>
          <a:p>
            <a:pPr marL="571500" lvl="0" indent="-571500" algn="l">
              <a:buFont typeface="Calibri" pitchFamily="34" charset="0"/>
              <a:buChar char="⁻"/>
            </a:pPr>
            <a:r>
              <a:rPr lang="kk-KZ" sz="4000" dirty="0">
                <a:solidFill>
                  <a:srgbClr val="002060"/>
                </a:solidFill>
              </a:rPr>
              <a:t>Қандай көкөніс аласың?</a:t>
            </a:r>
            <a:endParaRPr lang="ru-RU" sz="4000" dirty="0">
              <a:solidFill>
                <a:srgbClr val="002060"/>
              </a:solidFill>
            </a:endParaRPr>
          </a:p>
          <a:p>
            <a:pPr marL="571500" lvl="0" indent="-571500" algn="l">
              <a:buFont typeface="Calibri" pitchFamily="34" charset="0"/>
              <a:buChar char="⁻"/>
            </a:pPr>
            <a:r>
              <a:rPr lang="en-US" sz="4000" dirty="0">
                <a:solidFill>
                  <a:srgbClr val="002060"/>
                </a:solidFill>
              </a:rPr>
              <a:t>____________     _____________</a:t>
            </a:r>
            <a:endParaRPr lang="ru-RU" sz="4000" dirty="0">
              <a:solidFill>
                <a:srgbClr val="002060"/>
              </a:solidFill>
            </a:endParaRPr>
          </a:p>
          <a:p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747553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492896"/>
            <a:ext cx="6840760" cy="4365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764704"/>
            <a:ext cx="7920880" cy="1470025"/>
          </a:xfrm>
        </p:spPr>
        <p:txBody>
          <a:bodyPr>
            <a:normAutofit fontScale="90000"/>
          </a:bodyPr>
          <a:lstStyle/>
          <a:p>
            <a:r>
              <a:rPr lang="kk-KZ" b="1" dirty="0">
                <a:solidFill>
                  <a:srgbClr val="FF0000"/>
                </a:solidFill>
              </a:rPr>
              <a:t>Жұптық жұмыс. Сіз сатушысыз, өз тауарыңызды  мақтап, сатып алушыға сатыңыз.</a:t>
            </a:r>
            <a:r>
              <a:rPr lang="ru-RU" dirty="0">
                <a:solidFill>
                  <a:srgbClr val="00B0F0"/>
                </a:solidFill>
              </a:rPr>
              <a:t/>
            </a:r>
            <a:br>
              <a:rPr lang="ru-RU" dirty="0">
                <a:solidFill>
                  <a:srgbClr val="00B0F0"/>
                </a:solidFill>
              </a:rPr>
            </a:br>
            <a:endParaRPr lang="ru-RU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126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54868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kk-KZ" b="1" dirty="0">
                <a:solidFill>
                  <a:srgbClr val="FF0000"/>
                </a:solidFill>
              </a:rPr>
              <a:t>Ертең сіз қонақ шақырасыз. Берілген </a:t>
            </a:r>
            <a:r>
              <a:rPr lang="kk-KZ" b="1" dirty="0" smtClean="0">
                <a:solidFill>
                  <a:srgbClr val="FF0000"/>
                </a:solidFill>
              </a:rPr>
              <a:t>үлгі </a:t>
            </a:r>
            <a:r>
              <a:rPr lang="kk-KZ" b="1" dirty="0">
                <a:solidFill>
                  <a:srgbClr val="FF0000"/>
                </a:solidFill>
              </a:rPr>
              <a:t>бойынша не сатып алатыныңызды жазыңыз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15616" y="2348880"/>
            <a:ext cx="6400800" cy="4032448"/>
          </a:xfrm>
        </p:spPr>
        <p:txBody>
          <a:bodyPr>
            <a:noAutofit/>
          </a:bodyPr>
          <a:lstStyle/>
          <a:p>
            <a:pPr algn="l"/>
            <a:r>
              <a:rPr lang="kk-KZ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Ет – з келі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kk-KZ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Пияз – 1 келі 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kk-KZ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Картоп – 2 келі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kk-KZ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Алма – 2 келі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kk-KZ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Сүт – 1 литр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kk-KZ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Шұжық – 1 келі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kk-KZ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Ірімшік – 500 грамм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kk-KZ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Қызанақ – 2 келі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kk-KZ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Қияр – 1 келі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4845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404664"/>
            <a:ext cx="7772400" cy="866527"/>
          </a:xfrm>
        </p:spPr>
        <p:txBody>
          <a:bodyPr>
            <a:normAutofit fontScale="90000"/>
          </a:bodyPr>
          <a:lstStyle/>
          <a:p>
            <a:r>
              <a:rPr lang="kk-KZ" b="1" dirty="0" smtClean="0">
                <a:solidFill>
                  <a:srgbClr val="002060"/>
                </a:solidFill>
              </a:rPr>
              <a:t>Тест жұмысы</a:t>
            </a: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0655" y="836712"/>
            <a:ext cx="8568952" cy="5688632"/>
          </a:xfrm>
        </p:spPr>
        <p:txBody>
          <a:bodyPr numCol="2">
            <a:noAutofit/>
          </a:bodyPr>
          <a:lstStyle/>
          <a:p>
            <a:pPr lvl="0" algn="l"/>
            <a:r>
              <a:rPr lang="kk-KZ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 Сөздердің </a:t>
            </a:r>
            <a:r>
              <a:rPr lang="kk-KZ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жалпы атауын </a:t>
            </a:r>
            <a:r>
              <a:rPr lang="kk-KZ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көрсетіңіз</a:t>
            </a:r>
            <a:r>
              <a:rPr lang="kk-KZ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kk-KZ" sz="24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Сөздер: сәбіз, пияз, қызанақ</a:t>
            </a:r>
            <a:endParaRPr lang="ru-RU" sz="2400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kk-KZ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а. ас</a:t>
            </a:r>
            <a:endParaRPr lang="ru-RU" sz="24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kk-KZ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ә. тағам </a:t>
            </a:r>
            <a:endParaRPr lang="ru-RU" sz="24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kk-KZ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б. тамақ</a:t>
            </a:r>
            <a:endParaRPr lang="ru-RU" sz="24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kk-KZ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в. көкөніс</a:t>
            </a:r>
            <a:endParaRPr lang="ru-RU" sz="24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kk-KZ" sz="2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kk-KZ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kk-KZ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Жеміс атауын белгілеңіз  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kk-KZ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kk-KZ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 картоп</a:t>
            </a:r>
            <a:endParaRPr lang="ru-RU" sz="24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kk-KZ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ә. қияр </a:t>
            </a:r>
            <a:endParaRPr lang="ru-RU" sz="24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kk-KZ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б. алмұрт</a:t>
            </a:r>
            <a:endParaRPr lang="ru-RU" sz="24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kk-KZ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в. қызанақ</a:t>
            </a:r>
            <a:endParaRPr lang="ru-RU" sz="24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kk-KZ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kk-KZ" sz="2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kk-KZ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kk-KZ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Түсі сарғыш жемісті белгілеңіз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3038" indent="-173038" algn="l"/>
            <a:r>
              <a:rPr lang="kk-KZ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kk-KZ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 шие</a:t>
            </a:r>
            <a:endParaRPr lang="ru-RU" sz="24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kk-KZ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ә. лимон </a:t>
            </a:r>
            <a:endParaRPr lang="ru-RU" sz="24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kk-KZ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б. өрік</a:t>
            </a:r>
            <a:endParaRPr lang="ru-RU" sz="24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kk-KZ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в. алмұрт</a:t>
            </a:r>
            <a:endParaRPr lang="ru-RU" sz="24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kk-KZ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endParaRPr lang="kk-KZ" sz="2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kk-KZ" sz="2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kk-KZ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kk-KZ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Ас </a:t>
            </a:r>
            <a:r>
              <a:rPr lang="kk-KZ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------------------  </a:t>
            </a:r>
            <a:r>
              <a:rPr lang="kk-KZ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болсын!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kk-KZ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kk-KZ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 піскен</a:t>
            </a:r>
            <a:endParaRPr lang="ru-RU" sz="24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kk-KZ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ә. дәмді </a:t>
            </a:r>
            <a:endParaRPr lang="ru-RU" sz="24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kk-KZ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б. қышқыл</a:t>
            </a:r>
            <a:endParaRPr lang="ru-RU" sz="24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kk-KZ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в. ащы</a:t>
            </a:r>
            <a:endParaRPr lang="ru-RU" sz="24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9093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</TotalTime>
  <Words>679</Words>
  <Application>Microsoft Office PowerPoint</Application>
  <PresentationFormat>Экран (4:3)</PresentationFormat>
  <Paragraphs>208</Paragraphs>
  <Slides>19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Сабақтың тақырыбы: </vt:lpstr>
      <vt:lpstr>Мақал-мәтелдер</vt:lpstr>
      <vt:lpstr>Жаңа сөздермен танысыңыз.</vt:lpstr>
      <vt:lpstr>Әр суреттің астына қажетті сөздерді жазыңыз</vt:lpstr>
      <vt:lpstr>Артық сөздерді сызып тастаңыз</vt:lpstr>
      <vt:lpstr>Оқыңыз </vt:lpstr>
      <vt:lpstr>Бірінші диалог бойынша дұрыс жауапты белгілеңіз</vt:lpstr>
      <vt:lpstr>Оқыңыз</vt:lpstr>
      <vt:lpstr>Екінші диалог бойынша жеміс атауларын белгілеңіз</vt:lpstr>
      <vt:lpstr>Оқыңыз</vt:lpstr>
      <vt:lpstr>Үшінші  диалог бойынша сұраққа жауап беріңіз</vt:lpstr>
      <vt:lpstr>Оқыңыз</vt:lpstr>
      <vt:lpstr>Диалог бойынша сұраққа жауап беріңіз</vt:lpstr>
      <vt:lpstr>Сандарды сөзбен жазыңыз</vt:lpstr>
      <vt:lpstr>Диалогті тыңдаңыз, толықтырыңыз</vt:lpstr>
      <vt:lpstr>Диалогті тыңдап,  сұраққа жауап беріңіз</vt:lpstr>
      <vt:lpstr>Жұптық жұмыс. Сіз сатушысыз, өз тауарыңызды  мақтап, сатып алушыға сатыңыз. </vt:lpstr>
      <vt:lpstr>Ертең сіз қонақ шақырасыз. Берілген үлгі бойынша не сатып алатыныңызды жазыңыз</vt:lpstr>
      <vt:lpstr>Тест жұмысы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Сабақтың тақырыбы:</dc:title>
  <dc:creator>Сатанова</dc:creator>
  <cp:lastModifiedBy>Еркежан</cp:lastModifiedBy>
  <cp:revision>22</cp:revision>
  <dcterms:created xsi:type="dcterms:W3CDTF">2014-01-15T11:13:37Z</dcterms:created>
  <dcterms:modified xsi:type="dcterms:W3CDTF">2016-03-09T12:22:35Z</dcterms:modified>
</cp:coreProperties>
</file>