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3" r:id="rId9"/>
    <p:sldId id="262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250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[showeet.com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Utilisateur\Documents\Perso\sho8\Travel\TEMPLATE_travel_01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658" y="-9798"/>
            <a:ext cx="9150350" cy="686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2771800" y="908720"/>
            <a:ext cx="5616624" cy="1143000"/>
          </a:xfrm>
        </p:spPr>
        <p:txBody>
          <a:bodyPr anchor="ctr">
            <a:noAutofit/>
          </a:bodyPr>
          <a:lstStyle>
            <a:lvl1pPr algn="l">
              <a:defRPr sz="3600" b="1" cap="all" baseline="0">
                <a:solidFill>
                  <a:srgbClr val="81187D"/>
                </a:solidFill>
                <a:latin typeface="Alte Haas Grotesk" pitchFamily="2" charset="0"/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96001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1 [showeet.com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tilisateur\Documents\Perso\sho8\Travel\TEMPLATE_travel_TEXT_0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-3175"/>
            <a:ext cx="9150350" cy="686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67544" y="404664"/>
            <a:ext cx="8219256" cy="626701"/>
          </a:xfrm>
          <a:solidFill>
            <a:srgbClr val="FFFFFF">
              <a:alpha val="40000"/>
            </a:srgbClr>
          </a:solidFill>
          <a:ln w="38100">
            <a:solidFill>
              <a:schemeClr val="bg1"/>
            </a:solidFill>
          </a:ln>
        </p:spPr>
        <p:txBody>
          <a:bodyPr wrap="square" lIns="144000" tIns="36000" rIns="144000" bIns="36000">
            <a:spAutoFit/>
          </a:bodyPr>
          <a:lstStyle>
            <a:lvl1pPr algn="l">
              <a:defRPr sz="3600" b="1">
                <a:solidFill>
                  <a:srgbClr val="81187D"/>
                </a:solidFill>
                <a:latin typeface="Alte Haas Grotesk" pitchFamily="2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7956376" y="6381328"/>
            <a:ext cx="730424" cy="288032"/>
          </a:xfrm>
          <a:solidFill>
            <a:srgbClr val="FFFFFF">
              <a:alpha val="40000"/>
            </a:srgbClr>
          </a:solidFill>
          <a:ln w="28575">
            <a:solidFill>
              <a:schemeClr val="bg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fr-FR" sz="1400" b="1" smtClean="0">
                <a:solidFill>
                  <a:srgbClr val="AA967E"/>
                </a:solidFill>
                <a:latin typeface="Alte Haas Grotesk" pitchFamily="2" charset="0"/>
                <a:ea typeface="+mj-ea"/>
                <a:cs typeface="+mj-cs"/>
              </a:defRPr>
            </a:lvl1pPr>
          </a:lstStyle>
          <a:p>
            <a:pPr>
              <a:spcBef>
                <a:spcPct val="0"/>
              </a:spcBef>
            </a:pPr>
            <a:fld id="{AE199FAC-4B86-4121-B622-50028D35B744}" type="slidenum">
              <a:rPr lang="en-US"/>
              <a:pPr>
                <a:spcBef>
                  <a:spcPct val="0"/>
                </a:spcBef>
              </a:pPr>
              <a:t>‹#›</a:t>
            </a:fld>
            <a:endParaRPr lang="en-US" dirty="0"/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13" hasCustomPrompt="1"/>
          </p:nvPr>
        </p:nvSpPr>
        <p:spPr>
          <a:xfrm>
            <a:off x="2267744" y="1412776"/>
            <a:ext cx="6419056" cy="4608512"/>
          </a:xfrm>
        </p:spPr>
        <p:txBody>
          <a:bodyPr/>
          <a:lstStyle>
            <a:lvl1pPr>
              <a:defRPr>
                <a:solidFill>
                  <a:srgbClr val="81187D"/>
                </a:solidFill>
                <a:latin typeface="Aliquam" pitchFamily="2" charset="0"/>
              </a:defRPr>
            </a:lvl1pPr>
            <a:lvl2pPr>
              <a:defRPr>
                <a:solidFill>
                  <a:srgbClr val="81187D"/>
                </a:solidFill>
                <a:latin typeface="Aliquam" pitchFamily="2" charset="0"/>
              </a:defRPr>
            </a:lvl2pPr>
            <a:lvl3pPr>
              <a:defRPr>
                <a:solidFill>
                  <a:srgbClr val="81187D"/>
                </a:solidFill>
                <a:latin typeface="Aliquam" pitchFamily="2" charset="0"/>
              </a:defRPr>
            </a:lvl3pPr>
            <a:lvl4pPr>
              <a:defRPr>
                <a:solidFill>
                  <a:srgbClr val="81187D"/>
                </a:solidFill>
                <a:latin typeface="Aliquam" pitchFamily="2" charset="0"/>
              </a:defRPr>
            </a:lvl4pPr>
            <a:lvl5pPr>
              <a:defRPr>
                <a:solidFill>
                  <a:srgbClr val="81187D"/>
                </a:solidFill>
                <a:latin typeface="Aliquam" pitchFamily="2" charset="0"/>
              </a:defRPr>
            </a:lvl5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92607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2 [showeet.com]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tilisateur\Documents\Perso\sho8\Travel\TEMPLATE_travel_TEXT_02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-3175"/>
            <a:ext cx="9150350" cy="686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67544" y="404664"/>
            <a:ext cx="8219256" cy="626701"/>
          </a:xfrm>
          <a:solidFill>
            <a:srgbClr val="FFFFFF">
              <a:alpha val="40000"/>
            </a:srgbClr>
          </a:solidFill>
          <a:ln w="38100">
            <a:solidFill>
              <a:schemeClr val="bg1"/>
            </a:solidFill>
          </a:ln>
        </p:spPr>
        <p:txBody>
          <a:bodyPr wrap="square" lIns="144000" tIns="36000" rIns="144000" bIns="36000">
            <a:spAutoFit/>
          </a:bodyPr>
          <a:lstStyle>
            <a:lvl1pPr algn="l">
              <a:defRPr sz="3600" b="1">
                <a:solidFill>
                  <a:srgbClr val="81187D"/>
                </a:solidFill>
                <a:latin typeface="Alte Haas Grotesk" pitchFamily="2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13" hasCustomPrompt="1"/>
          </p:nvPr>
        </p:nvSpPr>
        <p:spPr>
          <a:xfrm>
            <a:off x="2267744" y="1412776"/>
            <a:ext cx="6419056" cy="4608512"/>
          </a:xfrm>
        </p:spPr>
        <p:txBody>
          <a:bodyPr/>
          <a:lstStyle>
            <a:lvl1pPr>
              <a:defRPr>
                <a:solidFill>
                  <a:srgbClr val="81187D"/>
                </a:solidFill>
                <a:latin typeface="Aliquam" pitchFamily="2" charset="0"/>
              </a:defRPr>
            </a:lvl1pPr>
            <a:lvl2pPr>
              <a:defRPr>
                <a:solidFill>
                  <a:srgbClr val="81187D"/>
                </a:solidFill>
                <a:latin typeface="Aliquam" pitchFamily="2" charset="0"/>
              </a:defRPr>
            </a:lvl2pPr>
            <a:lvl3pPr>
              <a:defRPr>
                <a:solidFill>
                  <a:srgbClr val="81187D"/>
                </a:solidFill>
                <a:latin typeface="Aliquam" pitchFamily="2" charset="0"/>
              </a:defRPr>
            </a:lvl3pPr>
            <a:lvl4pPr>
              <a:defRPr>
                <a:solidFill>
                  <a:srgbClr val="81187D"/>
                </a:solidFill>
                <a:latin typeface="Aliquam" pitchFamily="2" charset="0"/>
              </a:defRPr>
            </a:lvl4pPr>
            <a:lvl5pPr>
              <a:defRPr>
                <a:solidFill>
                  <a:srgbClr val="81187D"/>
                </a:solidFill>
                <a:latin typeface="Aliquam" pitchFamily="2" charset="0"/>
              </a:defRPr>
            </a:lvl5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5"/>
          </p:nvPr>
        </p:nvSpPr>
        <p:spPr>
          <a:xfrm>
            <a:off x="2267744" y="6356350"/>
            <a:ext cx="5775920" cy="365125"/>
          </a:xfrm>
          <a:solidFill>
            <a:srgbClr val="FFFFFF">
              <a:alpha val="40000"/>
            </a:srgbClr>
          </a:solidFill>
          <a:ln w="28575">
            <a:solidFill>
              <a:schemeClr val="bg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400" b="1" smtClean="0">
                <a:solidFill>
                  <a:srgbClr val="AA967E"/>
                </a:solidFill>
                <a:latin typeface="Alte Haas Grotesk" pitchFamily="2" charset="0"/>
                <a:ea typeface="+mj-ea"/>
                <a:cs typeface="+mj-cs"/>
              </a:defRPr>
            </a:lvl1pPr>
          </a:lstStyle>
          <a:p>
            <a:pPr>
              <a:spcBef>
                <a:spcPct val="0"/>
              </a:spcBef>
            </a:pPr>
            <a:r>
              <a:t>Your footer here</a:t>
            </a:r>
            <a:endParaRPr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6"/>
          </p:nvPr>
        </p:nvSpPr>
        <p:spPr>
          <a:xfrm>
            <a:off x="8028384" y="6356350"/>
            <a:ext cx="658416" cy="365125"/>
          </a:xfrm>
          <a:solidFill>
            <a:srgbClr val="FFFFFF">
              <a:alpha val="40000"/>
            </a:srgbClr>
          </a:solidFill>
          <a:ln w="28575">
            <a:solidFill>
              <a:schemeClr val="bg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>
              <a:defRPr lang="fr-FR" sz="1400" b="1" smtClean="0">
                <a:solidFill>
                  <a:srgbClr val="AA967E"/>
                </a:solidFill>
                <a:latin typeface="Alte Haas Grotesk" pitchFamily="2" charset="0"/>
                <a:ea typeface="+mj-ea"/>
                <a:cs typeface="+mj-cs"/>
              </a:defRPr>
            </a:lvl1pPr>
          </a:lstStyle>
          <a:p>
            <a:pPr algn="ctr">
              <a:spcBef>
                <a:spcPct val="0"/>
              </a:spcBef>
            </a:pPr>
            <a:fld id="{AE199FAC-4B86-4121-B622-50028D35B744}" type="slidenum">
              <a:rPr lang="en-US"/>
              <a:pPr algn="ctr">
                <a:spcBef>
                  <a:spcPct val="0"/>
                </a:spcBef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5176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12/10/2012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Your footer here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199FAC-4B86-4121-B622-50028D35B74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 rot="5400000">
            <a:off x="8396804" y="5799922"/>
            <a:ext cx="1839157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>
                <a:solidFill>
                  <a:prstClr val="black"/>
                </a:solidFill>
              </a:rPr>
              <a:t>© Copyright Showeet.com</a:t>
            </a:r>
          </a:p>
        </p:txBody>
      </p:sp>
    </p:spTree>
    <p:extLst>
      <p:ext uri="{BB962C8B-B14F-4D97-AF65-F5344CB8AC3E}">
        <p14:creationId xmlns:p14="http://schemas.microsoft.com/office/powerpoint/2010/main" val="3645645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iming>
    <p:tnLst>
      <p:par>
        <p:cTn id="1" dur="indefinite" restart="never" nodeType="tmRoot"/>
      </p:par>
    </p:tnLst>
  </p:timing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2771800" y="332656"/>
            <a:ext cx="5616624" cy="2088232"/>
          </a:xfrm>
        </p:spPr>
        <p:txBody>
          <a:bodyPr>
            <a:normAutofit/>
          </a:bodyPr>
          <a:lstStyle/>
          <a:p>
            <a:pPr algn="ctr"/>
            <a:r>
              <a:rPr lang="en-US" sz="4800" dirty="0" smtClean="0">
                <a:latin typeface="Algerian" panose="04020705040A02060702" pitchFamily="82" charset="0"/>
              </a:rPr>
              <a:t>TRAVELLING.</a:t>
            </a:r>
            <a:br>
              <a:rPr lang="en-US" sz="4800" dirty="0" smtClean="0">
                <a:latin typeface="Algerian" panose="04020705040A02060702" pitchFamily="82" charset="0"/>
              </a:rPr>
            </a:br>
            <a:r>
              <a:rPr lang="en-US" sz="4800" dirty="0" smtClean="0">
                <a:latin typeface="Algerian" panose="04020705040A02060702" pitchFamily="82" charset="0"/>
              </a:rPr>
              <a:t>LIQUID HISTORY.</a:t>
            </a:r>
            <a:endParaRPr lang="en-US" sz="4800" dirty="0">
              <a:latin typeface="Algerian" panose="04020705040A02060702" pitchFamily="8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3568" y="940949"/>
            <a:ext cx="1476164" cy="707886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50000">
                <a:schemeClr val="accent6">
                  <a:lumMod val="20000"/>
                  <a:lumOff val="8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b="1" cap="all" spc="380" dirty="0" smtClean="0">
                <a:solidFill>
                  <a:srgbClr val="5C6A7A"/>
                </a:solidFill>
              </a:rPr>
              <a:t>Culture corner</a:t>
            </a:r>
            <a:endParaRPr lang="fr-FR" sz="1000" spc="500" dirty="0">
              <a:solidFill>
                <a:srgbClr val="5C6A7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985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6166"/>
            <a:ext cx="8219256" cy="903700"/>
          </a:xfrm>
        </p:spPr>
        <p:txBody>
          <a:bodyPr/>
          <a:lstStyle/>
          <a:p>
            <a:pPr algn="ctr"/>
            <a:r>
              <a:rPr lang="en-US" sz="5400" dirty="0" smtClean="0"/>
              <a:t>Travelling – for what? </a:t>
            </a: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716016" y="3284984"/>
            <a:ext cx="2016224" cy="9361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Why do people travel?</a:t>
            </a:r>
            <a:endParaRPr lang="ru-RU" sz="2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940152" y="4941168"/>
            <a:ext cx="2565866" cy="9361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To visit old towns, </a:t>
            </a:r>
            <a:r>
              <a:rPr lang="en-US" sz="2400" b="1" dirty="0" err="1" smtClean="0"/>
              <a:t>castels</a:t>
            </a:r>
            <a:r>
              <a:rPr lang="en-US" sz="2400" b="1" dirty="0" smtClean="0"/>
              <a:t>, museums</a:t>
            </a:r>
            <a:endParaRPr lang="ru-RU" sz="2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411760" y="4941168"/>
            <a:ext cx="2808312" cy="9361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To improve their foreign languages</a:t>
            </a:r>
            <a:endParaRPr lang="ru-RU" sz="2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516216" y="1556792"/>
            <a:ext cx="2016224" cy="9361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To see new places</a:t>
            </a:r>
            <a:endParaRPr lang="ru-RU" sz="2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339752" y="1556792"/>
            <a:ext cx="2016224" cy="9361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To meet new people</a:t>
            </a:r>
            <a:endParaRPr lang="ru-RU" sz="24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411760" y="3284984"/>
            <a:ext cx="1656184" cy="9361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On business</a:t>
            </a:r>
            <a:endParaRPr lang="ru-RU" sz="2400" b="1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 flipH="1" flipV="1">
            <a:off x="3419872" y="2492896"/>
            <a:ext cx="2376264" cy="792088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4" idx="0"/>
            <a:endCxn id="7" idx="2"/>
          </p:cNvCxnSpPr>
          <p:nvPr/>
        </p:nvCxnSpPr>
        <p:spPr>
          <a:xfrm flipV="1">
            <a:off x="5724128" y="2492896"/>
            <a:ext cx="1800200" cy="792088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4" idx="1"/>
            <a:endCxn id="9" idx="3"/>
          </p:cNvCxnSpPr>
          <p:nvPr/>
        </p:nvCxnSpPr>
        <p:spPr>
          <a:xfrm flipH="1">
            <a:off x="4067944" y="3753036"/>
            <a:ext cx="648072" cy="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4" idx="2"/>
            <a:endCxn id="6" idx="0"/>
          </p:cNvCxnSpPr>
          <p:nvPr/>
        </p:nvCxnSpPr>
        <p:spPr>
          <a:xfrm flipH="1">
            <a:off x="3815916" y="4221088"/>
            <a:ext cx="1908212" cy="72008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4" idx="2"/>
            <a:endCxn id="5" idx="0"/>
          </p:cNvCxnSpPr>
          <p:nvPr/>
        </p:nvCxnSpPr>
        <p:spPr>
          <a:xfrm>
            <a:off x="5724128" y="4221088"/>
            <a:ext cx="1498957" cy="72008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7568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43109"/>
            <a:ext cx="8219256" cy="749812"/>
          </a:xfrm>
        </p:spPr>
        <p:txBody>
          <a:bodyPr/>
          <a:lstStyle/>
          <a:p>
            <a:pPr algn="ctr"/>
            <a:r>
              <a:rPr lang="en-US" sz="4400" dirty="0" smtClean="0"/>
              <a:t>What ways of travelling do you know?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87624" y="1124744"/>
            <a:ext cx="7848872" cy="5544616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905102" y="3212976"/>
            <a:ext cx="3528392" cy="108012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7030A0"/>
                </a:solidFill>
              </a:rPr>
              <a:t>TRAVELLING</a:t>
            </a:r>
            <a:endParaRPr lang="ru-RU" sz="3600" b="1" dirty="0">
              <a:solidFill>
                <a:srgbClr val="7030A0"/>
              </a:solidFill>
            </a:endParaRPr>
          </a:p>
        </p:txBody>
      </p:sp>
      <p:cxnSp>
        <p:nvCxnSpPr>
          <p:cNvPr id="9" name="Прямая соединительная линия 8"/>
          <p:cNvCxnSpPr>
            <a:stCxn id="4" idx="0"/>
          </p:cNvCxnSpPr>
          <p:nvPr/>
        </p:nvCxnSpPr>
        <p:spPr>
          <a:xfrm flipV="1">
            <a:off x="4669298" y="1700808"/>
            <a:ext cx="0" cy="1512168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3995936" y="1700808"/>
            <a:ext cx="1512168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Скругленный прямоугольник 12"/>
          <p:cNvSpPr/>
          <p:nvPr/>
        </p:nvSpPr>
        <p:spPr>
          <a:xfrm>
            <a:off x="1972627" y="1268760"/>
            <a:ext cx="2016224" cy="57606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accent4">
                    <a:lumMod val="90000"/>
                    <a:lumOff val="10000"/>
                  </a:schemeClr>
                </a:solidFill>
              </a:rPr>
              <a:t>…</a:t>
            </a:r>
            <a:endParaRPr lang="ru-RU" sz="2400" b="1" dirty="0">
              <a:solidFill>
                <a:schemeClr val="accent4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661186" y="2202683"/>
            <a:ext cx="2016224" cy="57606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accent4">
                    <a:lumMod val="90000"/>
                    <a:lumOff val="10000"/>
                  </a:schemeClr>
                </a:solidFill>
              </a:rPr>
              <a:t>air</a:t>
            </a:r>
            <a:endParaRPr lang="ru-RU" sz="2400" b="1" dirty="0">
              <a:solidFill>
                <a:schemeClr val="accent4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508104" y="1319028"/>
            <a:ext cx="2016224" cy="57606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7030A0"/>
                </a:solidFill>
              </a:rPr>
              <a:t>helicopter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164288" y="3212976"/>
            <a:ext cx="1368152" cy="54006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accent4">
                    <a:lumMod val="90000"/>
                    <a:lumOff val="10000"/>
                  </a:schemeClr>
                </a:solidFill>
              </a:rPr>
              <a:t>road</a:t>
            </a:r>
            <a:endParaRPr lang="ru-RU" sz="2400" b="1" dirty="0">
              <a:solidFill>
                <a:schemeClr val="accent4">
                  <a:lumMod val="90000"/>
                  <a:lumOff val="10000"/>
                </a:schemeClr>
              </a:solidFill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6433494" y="3483006"/>
            <a:ext cx="730794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7308304" y="3753036"/>
            <a:ext cx="0" cy="1404156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7308304" y="4149080"/>
            <a:ext cx="792088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8100392" y="4149080"/>
            <a:ext cx="0" cy="198022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Скругленный прямоугольник 26"/>
          <p:cNvSpPr/>
          <p:nvPr/>
        </p:nvSpPr>
        <p:spPr>
          <a:xfrm>
            <a:off x="7524328" y="4347102"/>
            <a:ext cx="1440160" cy="52205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accent4">
                    <a:lumMod val="90000"/>
                    <a:lumOff val="10000"/>
                  </a:schemeClr>
                </a:solidFill>
              </a:rPr>
              <a:t>…</a:t>
            </a:r>
            <a:endParaRPr lang="ru-RU" sz="2400" b="1" dirty="0">
              <a:solidFill>
                <a:schemeClr val="accent4">
                  <a:lumMod val="90000"/>
                  <a:lumOff val="10000"/>
                </a:schemeClr>
              </a:solidFill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4896036" y="5157192"/>
            <a:ext cx="3564396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Скругленный прямоугольник 31"/>
          <p:cNvSpPr/>
          <p:nvPr/>
        </p:nvSpPr>
        <p:spPr>
          <a:xfrm>
            <a:off x="4139952" y="5529336"/>
            <a:ext cx="1368152" cy="54006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accent4">
                    <a:lumMod val="90000"/>
                    <a:lumOff val="10000"/>
                  </a:schemeClr>
                </a:solidFill>
              </a:rPr>
              <a:t>…</a:t>
            </a:r>
            <a:endParaRPr lang="ru-RU" sz="2400" b="1" dirty="0">
              <a:solidFill>
                <a:schemeClr val="accent4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5931456" y="5517232"/>
            <a:ext cx="1368152" cy="54006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accent4">
                    <a:lumMod val="90000"/>
                    <a:lumOff val="10000"/>
                  </a:schemeClr>
                </a:solidFill>
              </a:rPr>
              <a:t>bike</a:t>
            </a:r>
            <a:endParaRPr lang="ru-RU" sz="2400" b="1" dirty="0">
              <a:solidFill>
                <a:schemeClr val="accent4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7621488" y="5517232"/>
            <a:ext cx="1368152" cy="54006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accent4">
                    <a:lumMod val="90000"/>
                    <a:lumOff val="10000"/>
                  </a:schemeClr>
                </a:solidFill>
              </a:rPr>
              <a:t>…</a:t>
            </a:r>
            <a:endParaRPr lang="ru-RU" sz="2400" b="1" dirty="0">
              <a:solidFill>
                <a:schemeClr val="accent4">
                  <a:lumMod val="90000"/>
                  <a:lumOff val="10000"/>
                </a:schemeClr>
              </a:solidFill>
            </a:endParaRP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4896036" y="5157192"/>
            <a:ext cx="0" cy="36004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6615532" y="5157192"/>
            <a:ext cx="0" cy="36004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8460432" y="5157192"/>
            <a:ext cx="0" cy="36004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Скругленный прямоугольник 43"/>
          <p:cNvSpPr/>
          <p:nvPr/>
        </p:nvSpPr>
        <p:spPr>
          <a:xfrm>
            <a:off x="1283063" y="4784238"/>
            <a:ext cx="1368152" cy="54006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accent4">
                    <a:lumMod val="90000"/>
                    <a:lumOff val="10000"/>
                  </a:schemeClr>
                </a:solidFill>
              </a:rPr>
              <a:t>boat</a:t>
            </a:r>
            <a:endParaRPr lang="ru-RU" sz="2400" b="1" dirty="0">
              <a:solidFill>
                <a:schemeClr val="accent4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977110" y="4784238"/>
            <a:ext cx="1368152" cy="54006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accent4">
                    <a:lumMod val="90000"/>
                    <a:lumOff val="10000"/>
                  </a:schemeClr>
                </a:solidFill>
              </a:rPr>
              <a:t>…</a:t>
            </a:r>
            <a:endParaRPr lang="ru-RU" sz="2400" b="1" dirty="0">
              <a:solidFill>
                <a:schemeClr val="accent4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1288551" y="3247746"/>
            <a:ext cx="1368152" cy="54006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accent4">
                    <a:lumMod val="90000"/>
                    <a:lumOff val="10000"/>
                  </a:schemeClr>
                </a:solidFill>
              </a:rPr>
              <a:t>sea</a:t>
            </a:r>
            <a:endParaRPr lang="ru-RU" sz="2400" b="1" dirty="0">
              <a:solidFill>
                <a:schemeClr val="accent4">
                  <a:lumMod val="90000"/>
                  <a:lumOff val="10000"/>
                </a:schemeClr>
              </a:solidFill>
            </a:endParaRPr>
          </a:p>
        </p:txBody>
      </p:sp>
      <p:cxnSp>
        <p:nvCxnSpPr>
          <p:cNvPr id="47" name="Прямая соединительная линия 46"/>
          <p:cNvCxnSpPr>
            <a:stCxn id="46" idx="3"/>
          </p:cNvCxnSpPr>
          <p:nvPr/>
        </p:nvCxnSpPr>
        <p:spPr>
          <a:xfrm>
            <a:off x="2656703" y="3517776"/>
            <a:ext cx="248399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1907704" y="3787806"/>
            <a:ext cx="0" cy="996432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1907704" y="4455114"/>
            <a:ext cx="1753482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3661186" y="4455114"/>
            <a:ext cx="0" cy="329124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4669298" y="2778747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68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43109"/>
            <a:ext cx="8219256" cy="749812"/>
          </a:xfrm>
        </p:spPr>
        <p:txBody>
          <a:bodyPr/>
          <a:lstStyle/>
          <a:p>
            <a:pPr algn="ctr"/>
            <a:r>
              <a:rPr lang="en-US" sz="4400" dirty="0" smtClean="0"/>
              <a:t>What ways of travelling do you know?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87624" y="1124744"/>
            <a:ext cx="7848872" cy="5544616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905102" y="3212976"/>
            <a:ext cx="3528392" cy="108012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7030A0"/>
                </a:solidFill>
              </a:rPr>
              <a:t>TRAVELLING</a:t>
            </a:r>
            <a:endParaRPr lang="ru-RU" sz="3600" b="1" dirty="0">
              <a:solidFill>
                <a:srgbClr val="7030A0"/>
              </a:solidFill>
            </a:endParaRPr>
          </a:p>
        </p:txBody>
      </p:sp>
      <p:cxnSp>
        <p:nvCxnSpPr>
          <p:cNvPr id="9" name="Прямая соединительная линия 8"/>
          <p:cNvCxnSpPr>
            <a:stCxn id="4" idx="0"/>
          </p:cNvCxnSpPr>
          <p:nvPr/>
        </p:nvCxnSpPr>
        <p:spPr>
          <a:xfrm flipV="1">
            <a:off x="4669298" y="1700808"/>
            <a:ext cx="0" cy="1512168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3995936" y="1700808"/>
            <a:ext cx="1512168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Скругленный прямоугольник 12"/>
          <p:cNvSpPr/>
          <p:nvPr/>
        </p:nvSpPr>
        <p:spPr>
          <a:xfrm>
            <a:off x="1972627" y="1268760"/>
            <a:ext cx="2016224" cy="57606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accent4">
                    <a:lumMod val="90000"/>
                    <a:lumOff val="10000"/>
                  </a:schemeClr>
                </a:solidFill>
              </a:rPr>
              <a:t>plane</a:t>
            </a:r>
            <a:endParaRPr lang="ru-RU" sz="2400" b="1" dirty="0">
              <a:solidFill>
                <a:schemeClr val="accent4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661186" y="2202683"/>
            <a:ext cx="2016224" cy="57606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accent4">
                    <a:lumMod val="90000"/>
                    <a:lumOff val="10000"/>
                  </a:schemeClr>
                </a:solidFill>
              </a:rPr>
              <a:t>air</a:t>
            </a:r>
            <a:endParaRPr lang="ru-RU" sz="2400" b="1" dirty="0">
              <a:solidFill>
                <a:schemeClr val="accent4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508104" y="1319028"/>
            <a:ext cx="2016224" cy="57606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7030A0"/>
                </a:solidFill>
              </a:rPr>
              <a:t>helicopter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164288" y="3212976"/>
            <a:ext cx="1368152" cy="54006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accent4">
                    <a:lumMod val="90000"/>
                    <a:lumOff val="10000"/>
                  </a:schemeClr>
                </a:solidFill>
              </a:rPr>
              <a:t>road</a:t>
            </a:r>
            <a:endParaRPr lang="ru-RU" sz="2400" b="1" dirty="0">
              <a:solidFill>
                <a:schemeClr val="accent4">
                  <a:lumMod val="90000"/>
                  <a:lumOff val="10000"/>
                </a:schemeClr>
              </a:solidFill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6433494" y="3483006"/>
            <a:ext cx="730794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7308304" y="3753036"/>
            <a:ext cx="0" cy="1404156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7308304" y="4149080"/>
            <a:ext cx="792088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8100392" y="4149080"/>
            <a:ext cx="0" cy="198022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Скругленный прямоугольник 26"/>
          <p:cNvSpPr/>
          <p:nvPr/>
        </p:nvSpPr>
        <p:spPr>
          <a:xfrm>
            <a:off x="7524328" y="4347102"/>
            <a:ext cx="1440160" cy="52205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accent4">
                    <a:lumMod val="90000"/>
                    <a:lumOff val="10000"/>
                  </a:schemeClr>
                </a:solidFill>
              </a:rPr>
              <a:t>train</a:t>
            </a:r>
            <a:endParaRPr lang="ru-RU" sz="2400" b="1" dirty="0">
              <a:solidFill>
                <a:schemeClr val="accent4">
                  <a:lumMod val="90000"/>
                  <a:lumOff val="10000"/>
                </a:schemeClr>
              </a:solidFill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4896036" y="5157192"/>
            <a:ext cx="3564396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Скругленный прямоугольник 31"/>
          <p:cNvSpPr/>
          <p:nvPr/>
        </p:nvSpPr>
        <p:spPr>
          <a:xfrm>
            <a:off x="4211960" y="5517232"/>
            <a:ext cx="1368152" cy="54006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accent4">
                    <a:lumMod val="90000"/>
                    <a:lumOff val="10000"/>
                  </a:schemeClr>
                </a:solidFill>
              </a:rPr>
              <a:t>car</a:t>
            </a:r>
            <a:endParaRPr lang="ru-RU" sz="2400" b="1" dirty="0">
              <a:solidFill>
                <a:schemeClr val="accent4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5931456" y="5517232"/>
            <a:ext cx="1368152" cy="54006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accent4">
                    <a:lumMod val="90000"/>
                    <a:lumOff val="10000"/>
                  </a:schemeClr>
                </a:solidFill>
              </a:rPr>
              <a:t>bike</a:t>
            </a:r>
            <a:endParaRPr lang="ru-RU" sz="2400" b="1" dirty="0">
              <a:solidFill>
                <a:schemeClr val="accent4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7621488" y="5517232"/>
            <a:ext cx="1368152" cy="54006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4">
                    <a:lumMod val="90000"/>
                    <a:lumOff val="10000"/>
                  </a:schemeClr>
                </a:solidFill>
              </a:rPr>
              <a:t>o</a:t>
            </a:r>
            <a:r>
              <a:rPr lang="en-US" sz="2400" b="1" dirty="0" smtClean="0">
                <a:solidFill>
                  <a:schemeClr val="accent4">
                    <a:lumMod val="90000"/>
                    <a:lumOff val="10000"/>
                  </a:schemeClr>
                </a:solidFill>
              </a:rPr>
              <a:t>n foot</a:t>
            </a:r>
            <a:endParaRPr lang="ru-RU" sz="2400" b="1" dirty="0">
              <a:solidFill>
                <a:schemeClr val="accent4">
                  <a:lumMod val="90000"/>
                  <a:lumOff val="10000"/>
                </a:schemeClr>
              </a:solidFill>
            </a:endParaRP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4896036" y="5157192"/>
            <a:ext cx="0" cy="36004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6615532" y="5157192"/>
            <a:ext cx="0" cy="36004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8460432" y="5157192"/>
            <a:ext cx="0" cy="36004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Скругленный прямоугольник 43"/>
          <p:cNvSpPr/>
          <p:nvPr/>
        </p:nvSpPr>
        <p:spPr>
          <a:xfrm>
            <a:off x="1283063" y="4784238"/>
            <a:ext cx="1368152" cy="54006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accent4">
                    <a:lumMod val="90000"/>
                    <a:lumOff val="10000"/>
                  </a:schemeClr>
                </a:solidFill>
              </a:rPr>
              <a:t>boat</a:t>
            </a:r>
            <a:endParaRPr lang="ru-RU" sz="2400" b="1" dirty="0">
              <a:solidFill>
                <a:schemeClr val="accent4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977110" y="4784238"/>
            <a:ext cx="1368152" cy="54006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accent4">
                    <a:lumMod val="90000"/>
                    <a:lumOff val="10000"/>
                  </a:schemeClr>
                </a:solidFill>
              </a:rPr>
              <a:t>ship</a:t>
            </a:r>
            <a:endParaRPr lang="ru-RU" sz="2400" b="1" dirty="0">
              <a:solidFill>
                <a:schemeClr val="accent4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1288551" y="3247746"/>
            <a:ext cx="1368152" cy="54006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accent4">
                    <a:lumMod val="90000"/>
                    <a:lumOff val="10000"/>
                  </a:schemeClr>
                </a:solidFill>
              </a:rPr>
              <a:t>sea</a:t>
            </a:r>
            <a:endParaRPr lang="ru-RU" sz="2400" b="1" dirty="0">
              <a:solidFill>
                <a:schemeClr val="accent4">
                  <a:lumMod val="90000"/>
                  <a:lumOff val="10000"/>
                </a:schemeClr>
              </a:solidFill>
            </a:endParaRPr>
          </a:p>
        </p:txBody>
      </p:sp>
      <p:cxnSp>
        <p:nvCxnSpPr>
          <p:cNvPr id="47" name="Прямая соединительная линия 46"/>
          <p:cNvCxnSpPr>
            <a:stCxn id="46" idx="3"/>
          </p:cNvCxnSpPr>
          <p:nvPr/>
        </p:nvCxnSpPr>
        <p:spPr>
          <a:xfrm>
            <a:off x="2656703" y="3517776"/>
            <a:ext cx="248399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1907704" y="3787806"/>
            <a:ext cx="0" cy="996432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1907704" y="4455114"/>
            <a:ext cx="1753482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3661186" y="4455114"/>
            <a:ext cx="0" cy="329124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4669298" y="2778747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223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6166"/>
            <a:ext cx="8219256" cy="903700"/>
          </a:xfrm>
        </p:spPr>
        <p:txBody>
          <a:bodyPr/>
          <a:lstStyle/>
          <a:p>
            <a:pPr algn="ctr"/>
            <a:r>
              <a:rPr lang="en-US" sz="5400" dirty="0" smtClean="0"/>
              <a:t>Proverbs about travelling</a:t>
            </a: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500166" y="1500174"/>
            <a:ext cx="7643834" cy="4608512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There is no place, like home.</a:t>
            </a:r>
          </a:p>
          <a:p>
            <a:r>
              <a:rPr lang="en-US" sz="4000" b="1" dirty="0" smtClean="0"/>
              <a:t>Every country has its custom.</a:t>
            </a:r>
          </a:p>
          <a:p>
            <a:r>
              <a:rPr lang="en-US" sz="4000" b="1" dirty="0" smtClean="0"/>
              <a:t>East or West, home is best.</a:t>
            </a:r>
          </a:p>
          <a:p>
            <a:r>
              <a:rPr lang="en-US" sz="4000" b="1" dirty="0" smtClean="0"/>
              <a:t>Dry bread at home is better than roast meat abroad.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341719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12332"/>
            <a:ext cx="8219256" cy="811367"/>
          </a:xfrm>
        </p:spPr>
        <p:txBody>
          <a:bodyPr/>
          <a:lstStyle/>
          <a:p>
            <a:pPr algn="ctr"/>
            <a:r>
              <a:rPr lang="en-US" sz="4800" dirty="0" err="1" smtClean="0"/>
              <a:t>Sinquain</a:t>
            </a:r>
            <a:r>
              <a:rPr lang="en-US" sz="4800" dirty="0" smtClean="0"/>
              <a:t> 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39752" y="1484784"/>
            <a:ext cx="4608512" cy="5040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accent4">
                    <a:lumMod val="90000"/>
                    <a:lumOff val="10000"/>
                  </a:schemeClr>
                </a:solidFill>
              </a:rPr>
              <a:t>TRAVELLING</a:t>
            </a:r>
            <a:endParaRPr lang="ru-RU" sz="2400" b="1" dirty="0">
              <a:solidFill>
                <a:schemeClr val="accent4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66900" y="2492896"/>
            <a:ext cx="4608512" cy="5040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accent4">
                    <a:lumMod val="90000"/>
                    <a:lumOff val="10000"/>
                  </a:schemeClr>
                </a:solidFill>
              </a:rPr>
              <a:t>PLEASANT, INTERESTING</a:t>
            </a:r>
            <a:endParaRPr lang="ru-RU" sz="2400" b="1" dirty="0">
              <a:solidFill>
                <a:schemeClr val="accent4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74072" y="3429000"/>
            <a:ext cx="4608512" cy="5040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accent4">
                    <a:lumMod val="90000"/>
                    <a:lumOff val="10000"/>
                  </a:schemeClr>
                </a:solidFill>
              </a:rPr>
              <a:t>TO MEET, TO VISIT, TO SEE</a:t>
            </a:r>
            <a:endParaRPr lang="ru-RU" sz="2400" b="1" dirty="0">
              <a:solidFill>
                <a:schemeClr val="accent4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74072" y="4437112"/>
            <a:ext cx="4608512" cy="5040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accent4">
                    <a:lumMod val="90000"/>
                    <a:lumOff val="10000"/>
                  </a:schemeClr>
                </a:solidFill>
              </a:rPr>
              <a:t>East or West, Home is best.</a:t>
            </a:r>
            <a:endParaRPr lang="ru-RU" sz="2400" b="1" dirty="0">
              <a:solidFill>
                <a:schemeClr val="accent4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394774" y="5373216"/>
            <a:ext cx="4608512" cy="5040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accent4">
                    <a:lumMod val="90000"/>
                    <a:lumOff val="10000"/>
                  </a:schemeClr>
                </a:solidFill>
              </a:rPr>
              <a:t>TOUR</a:t>
            </a:r>
            <a:endParaRPr lang="ru-RU" sz="2400" b="1" dirty="0">
              <a:solidFill>
                <a:schemeClr val="accent4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180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20000"/>
            <a:ext cx="8219256" cy="996033"/>
          </a:xfrm>
        </p:spPr>
        <p:txBody>
          <a:bodyPr/>
          <a:lstStyle/>
          <a:p>
            <a:pPr algn="ctr"/>
            <a:r>
              <a:rPr lang="en-US" sz="6000" dirty="0" smtClean="0"/>
              <a:t>Reading. The Thames</a:t>
            </a:r>
            <a:endParaRPr lang="ru-RU" sz="6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b="1" dirty="0" smtClean="0"/>
              <a:t>SB – p.101, NN 1,2,3,4</a:t>
            </a:r>
            <a:endParaRPr lang="ru-RU" sz="6000" b="1" dirty="0"/>
          </a:p>
        </p:txBody>
      </p:sp>
    </p:spTree>
    <p:extLst>
      <p:ext uri="{BB962C8B-B14F-4D97-AF65-F5344CB8AC3E}">
        <p14:creationId xmlns:p14="http://schemas.microsoft.com/office/powerpoint/2010/main" val="170556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43109"/>
            <a:ext cx="8219256" cy="749812"/>
          </a:xfrm>
        </p:spPr>
        <p:txBody>
          <a:bodyPr/>
          <a:lstStyle/>
          <a:p>
            <a:pPr algn="ctr"/>
            <a:r>
              <a:rPr lang="en-US" sz="4400" dirty="0" smtClean="0"/>
              <a:t>HOME WORK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5400" b="1" dirty="0" smtClean="0"/>
              <a:t>SB</a:t>
            </a:r>
            <a:r>
              <a:rPr lang="en-US" dirty="0" smtClean="0"/>
              <a:t> – </a:t>
            </a:r>
            <a:r>
              <a:rPr lang="en-US" dirty="0"/>
              <a:t>p</a:t>
            </a:r>
            <a:r>
              <a:rPr lang="ru-RU" dirty="0" smtClean="0"/>
              <a:t>.</a:t>
            </a:r>
            <a:r>
              <a:rPr lang="ru-RU" sz="5400" b="1" dirty="0" smtClean="0"/>
              <a:t>101</a:t>
            </a:r>
            <a:r>
              <a:rPr lang="ru-RU" dirty="0" smtClean="0"/>
              <a:t>, № </a:t>
            </a:r>
            <a:r>
              <a:rPr lang="ru-RU" sz="5400" b="1" dirty="0" smtClean="0"/>
              <a:t>5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179147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ravel [Showeet.com]">
  <a:themeElements>
    <a:clrScheme name="Personnalisé 11">
      <a:dk1>
        <a:sysClr val="windowText" lastClr="000000"/>
      </a:dk1>
      <a:lt1>
        <a:sysClr val="window" lastClr="FFFFFF"/>
      </a:lt1>
      <a:dk2>
        <a:srgbClr val="1D2631"/>
      </a:dk2>
      <a:lt2>
        <a:srgbClr val="EEECE1"/>
      </a:lt2>
      <a:accent1>
        <a:srgbClr val="3F4855"/>
      </a:accent1>
      <a:accent2>
        <a:srgbClr val="F1A138"/>
      </a:accent2>
      <a:accent3>
        <a:srgbClr val="7F7F7F"/>
      </a:accent3>
      <a:accent4>
        <a:srgbClr val="590B4E"/>
      </a:accent4>
      <a:accent5>
        <a:srgbClr val="D07C0E"/>
      </a:accent5>
      <a:accent6>
        <a:srgbClr val="2F363F"/>
      </a:accent6>
      <a:hlink>
        <a:srgbClr val="B8CCE4"/>
      </a:hlink>
      <a:folHlink>
        <a:srgbClr val="B8CCE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ersonnalisé 11">
    <a:dk1>
      <a:sysClr val="windowText" lastClr="000000"/>
    </a:dk1>
    <a:lt1>
      <a:sysClr val="window" lastClr="FFFFFF"/>
    </a:lt1>
    <a:dk2>
      <a:srgbClr val="1D2631"/>
    </a:dk2>
    <a:lt2>
      <a:srgbClr val="EEECE1"/>
    </a:lt2>
    <a:accent1>
      <a:srgbClr val="3F4855"/>
    </a:accent1>
    <a:accent2>
      <a:srgbClr val="F1A138"/>
    </a:accent2>
    <a:accent3>
      <a:srgbClr val="7F7F7F"/>
    </a:accent3>
    <a:accent4>
      <a:srgbClr val="590B4E"/>
    </a:accent4>
    <a:accent5>
      <a:srgbClr val="D07C0E"/>
    </a:accent5>
    <a:accent6>
      <a:srgbClr val="2F363F"/>
    </a:accent6>
    <a:hlink>
      <a:srgbClr val="B8CCE4"/>
    </a:hlink>
    <a:folHlink>
      <a:srgbClr val="B8CCE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155</Words>
  <Application>Microsoft Office PowerPoint</Application>
  <PresentationFormat>Экран (4:3)</PresentationFormat>
  <Paragraphs>50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Тема Office</vt:lpstr>
      <vt:lpstr>Travel [Showeet.com]</vt:lpstr>
      <vt:lpstr>TRAVELLING. LIQUID HISTORY.</vt:lpstr>
      <vt:lpstr>Travelling – for what? </vt:lpstr>
      <vt:lpstr>What ways of travelling do you know?</vt:lpstr>
      <vt:lpstr>What ways of travelling do you know?</vt:lpstr>
      <vt:lpstr>Proverbs about travelling</vt:lpstr>
      <vt:lpstr>Sinquain </vt:lpstr>
      <vt:lpstr>Reading. The Thames</vt:lpstr>
      <vt:lpstr>HOME WORK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TRAVELLING. LIQUID HISTORY.</dc:title>
  <dc:creator>metodist</dc:creator>
  <cp:lastModifiedBy>metodist</cp:lastModifiedBy>
  <cp:revision>8</cp:revision>
  <dcterms:created xsi:type="dcterms:W3CDTF">2017-03-04T07:08:34Z</dcterms:created>
  <dcterms:modified xsi:type="dcterms:W3CDTF">2017-03-13T05:57:30Z</dcterms:modified>
</cp:coreProperties>
</file>