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3D4A38B-B2EF-4FBC-8DBA-5E5F91C4C979}" type="datetimeFigureOut">
              <a:rPr lang="ru-RU" smtClean="0"/>
              <a:pPr/>
              <a:t>17.11.2016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8A1C9A5-58EB-4FF9-8DFE-9BEDCDE849E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image" Target="../media/image22.wmf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12" Type="http://schemas.openxmlformats.org/officeDocument/2006/relationships/image" Target="../media/image21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wmf"/><Relationship Id="rId11" Type="http://schemas.openxmlformats.org/officeDocument/2006/relationships/image" Target="../media/image20.wmf"/><Relationship Id="rId5" Type="http://schemas.openxmlformats.org/officeDocument/2006/relationships/image" Target="../media/image1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12" Type="http://schemas.openxmlformats.org/officeDocument/2006/relationships/image" Target="../media/image33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wmf"/><Relationship Id="rId11" Type="http://schemas.openxmlformats.org/officeDocument/2006/relationships/image" Target="../media/image32.wmf"/><Relationship Id="rId5" Type="http://schemas.openxmlformats.org/officeDocument/2006/relationships/image" Target="../media/image26.wmf"/><Relationship Id="rId10" Type="http://schemas.openxmlformats.org/officeDocument/2006/relationships/image" Target="../media/image31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hyperlink" Target="http://images.yandex.ru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3" Type="http://schemas.openxmlformats.org/officeDocument/2006/relationships/image" Target="../media/image41.wmf"/><Relationship Id="rId7" Type="http://schemas.openxmlformats.org/officeDocument/2006/relationships/image" Target="../media/image45.wmf"/><Relationship Id="rId12" Type="http://schemas.openxmlformats.org/officeDocument/2006/relationships/image" Target="../media/image50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wmf"/><Relationship Id="rId11" Type="http://schemas.openxmlformats.org/officeDocument/2006/relationships/image" Target="../media/image49.wmf"/><Relationship Id="rId5" Type="http://schemas.openxmlformats.org/officeDocument/2006/relationships/image" Target="../media/image43.wmf"/><Relationship Id="rId10" Type="http://schemas.openxmlformats.org/officeDocument/2006/relationships/image" Target="../media/image48.wmf"/><Relationship Id="rId4" Type="http://schemas.openxmlformats.org/officeDocument/2006/relationships/image" Target="../media/image42.wmf"/><Relationship Id="rId9" Type="http://schemas.openxmlformats.org/officeDocument/2006/relationships/image" Target="../media/image4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Урок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cap="all" dirty="0" smtClean="0"/>
              <a:t>Вычитание рациональных чисел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467544" y="404664"/>
            <a:ext cx="8352928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Устная работа.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Вычислите: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+ 0,3;		е)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         ;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б)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+ 1,2;		ж)          +           ;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0,8 + 1;		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         ;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г)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3,7 + 3;		и)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+         ;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 + (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2,5);		к)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    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3" name="Рисунок 2966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2060848"/>
            <a:ext cx="288032" cy="830209"/>
          </a:xfrm>
          <a:prstGeom prst="rect">
            <a:avLst/>
          </a:prstGeom>
          <a:noFill/>
        </p:spPr>
      </p:pic>
      <p:pic>
        <p:nvPicPr>
          <p:cNvPr id="1032" name="Рисунок 296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060848"/>
            <a:ext cx="288032" cy="830210"/>
          </a:xfrm>
          <a:prstGeom prst="rect">
            <a:avLst/>
          </a:prstGeom>
          <a:noFill/>
        </p:spPr>
      </p:pic>
      <p:pic>
        <p:nvPicPr>
          <p:cNvPr id="1031" name="Рисунок 2966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924944"/>
            <a:ext cx="288032" cy="830210"/>
          </a:xfrm>
          <a:prstGeom prst="rect">
            <a:avLst/>
          </a:prstGeom>
          <a:noFill/>
        </p:spPr>
      </p:pic>
      <p:pic>
        <p:nvPicPr>
          <p:cNvPr id="1030" name="Рисунок 296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2924944"/>
            <a:ext cx="713534" cy="864096"/>
          </a:xfrm>
          <a:prstGeom prst="rect">
            <a:avLst/>
          </a:prstGeom>
          <a:noFill/>
        </p:spPr>
      </p:pic>
      <p:pic>
        <p:nvPicPr>
          <p:cNvPr id="1029" name="Рисунок 2967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4048" y="3789040"/>
            <a:ext cx="216024" cy="830210"/>
          </a:xfrm>
          <a:prstGeom prst="rect">
            <a:avLst/>
          </a:prstGeom>
          <a:noFill/>
        </p:spPr>
      </p:pic>
      <p:pic>
        <p:nvPicPr>
          <p:cNvPr id="1028" name="Рисунок 2967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0152" y="3789039"/>
            <a:ext cx="288032" cy="830209"/>
          </a:xfrm>
          <a:prstGeom prst="rect">
            <a:avLst/>
          </a:prstGeom>
          <a:noFill/>
        </p:spPr>
      </p:pic>
      <p:pic>
        <p:nvPicPr>
          <p:cNvPr id="1027" name="Рисунок 2967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04048" y="4589600"/>
            <a:ext cx="288032" cy="830209"/>
          </a:xfrm>
          <a:prstGeom prst="rect">
            <a:avLst/>
          </a:prstGeom>
          <a:noFill/>
        </p:spPr>
      </p:pic>
      <p:pic>
        <p:nvPicPr>
          <p:cNvPr id="1026" name="Рисунок 2967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24128" y="4581128"/>
            <a:ext cx="648072" cy="936104"/>
          </a:xfrm>
          <a:prstGeom prst="rect">
            <a:avLst/>
          </a:prstGeom>
          <a:noFill/>
        </p:spPr>
      </p:pic>
      <p:pic>
        <p:nvPicPr>
          <p:cNvPr id="1025" name="Рисунок 2967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76056" y="5517232"/>
            <a:ext cx="1093346" cy="864096"/>
          </a:xfrm>
          <a:prstGeom prst="rect">
            <a:avLst/>
          </a:prstGeom>
          <a:noFill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4772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7145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483768" y="3212976"/>
          <a:ext cx="4611191" cy="882396"/>
        </p:xfrm>
        <a:graphic>
          <a:graphicData uri="http://schemas.openxmlformats.org/drawingml/2006/table">
            <a:tbl>
              <a:tblPr/>
              <a:tblGrid>
                <a:gridCol w="4611191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4800" b="1" i="1" cap="none" spc="300" dirty="0">
                          <a:ln w="11430" cmpd="sng">
                            <a:solidFill>
                              <a:schemeClr val="accent2">
                                <a:lumMod val="50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C00000"/>
                          </a:solidFill>
                          <a:effectLst>
                            <a:glow rad="45500">
                              <a:schemeClr val="accent1">
                                <a:satMod val="220000"/>
                                <a:alpha val="35000"/>
                              </a:schemeClr>
                            </a:glo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r>
                        <a:rPr lang="ru-RU" sz="4800" b="1" cap="none" spc="300" dirty="0">
                          <a:ln w="11430" cmpd="sng">
                            <a:solidFill>
                              <a:schemeClr val="accent2">
                                <a:lumMod val="50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C00000"/>
                          </a:solidFill>
                          <a:effectLst>
                            <a:glow rad="45500">
                              <a:schemeClr val="accent1">
                                <a:satMod val="220000"/>
                                <a:alpha val="35000"/>
                              </a:schemeClr>
                            </a:glo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ru-RU" sz="4800" b="1" i="1" cap="none" spc="300" dirty="0" err="1">
                          <a:ln w="11430" cmpd="sng">
                            <a:solidFill>
                              <a:schemeClr val="accent2">
                                <a:lumMod val="50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C00000"/>
                          </a:solidFill>
                          <a:effectLst>
                            <a:glow rad="45500">
                              <a:schemeClr val="accent1">
                                <a:satMod val="220000"/>
                                <a:alpha val="35000"/>
                              </a:schemeClr>
                            </a:glo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r>
                        <a:rPr lang="ru-RU" sz="4800" b="1" cap="none" spc="300" dirty="0">
                          <a:ln w="11430" cmpd="sng">
                            <a:solidFill>
                              <a:schemeClr val="accent2">
                                <a:lumMod val="50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C00000"/>
                          </a:solidFill>
                          <a:effectLst>
                            <a:glow rad="45500">
                              <a:schemeClr val="accent1">
                                <a:satMod val="220000"/>
                                <a:alpha val="35000"/>
                              </a:schemeClr>
                            </a:glo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 = </a:t>
                      </a:r>
                      <a:r>
                        <a:rPr lang="ru-RU" sz="4800" b="1" i="1" cap="none" spc="300" dirty="0" err="1">
                          <a:ln w="11430" cmpd="sng">
                            <a:solidFill>
                              <a:schemeClr val="accent2">
                                <a:lumMod val="50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C00000"/>
                          </a:solidFill>
                          <a:effectLst>
                            <a:glow rad="45500">
                              <a:schemeClr val="accent1">
                                <a:satMod val="220000"/>
                                <a:alpha val="35000"/>
                              </a:schemeClr>
                            </a:glo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а</a:t>
                      </a:r>
                      <a:r>
                        <a:rPr lang="ru-RU" sz="4800" b="1" cap="none" spc="300" dirty="0">
                          <a:ln w="11430" cmpd="sng">
                            <a:solidFill>
                              <a:schemeClr val="accent2">
                                <a:lumMod val="50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C00000"/>
                          </a:solidFill>
                          <a:effectLst>
                            <a:glow rad="45500">
                              <a:schemeClr val="accent1">
                                <a:satMod val="220000"/>
                                <a:alpha val="35000"/>
                              </a:schemeClr>
                            </a:glo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 + (–</a:t>
                      </a:r>
                      <a:r>
                        <a:rPr lang="ru-RU" sz="4800" b="1" i="1" cap="none" spc="300" dirty="0" err="1">
                          <a:ln w="11430" cmpd="sng">
                            <a:solidFill>
                              <a:schemeClr val="accent2">
                                <a:lumMod val="50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C00000"/>
                          </a:solidFill>
                          <a:effectLst>
                            <a:glow rad="45500">
                              <a:schemeClr val="accent1">
                                <a:satMod val="220000"/>
                                <a:alpha val="35000"/>
                              </a:schemeClr>
                            </a:glo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r>
                        <a:rPr lang="ru-RU" sz="4800" b="1" cap="none" spc="300" dirty="0">
                          <a:ln w="11430" cmpd="sng">
                            <a:solidFill>
                              <a:schemeClr val="accent2">
                                <a:lumMod val="50000"/>
                              </a:schemeClr>
                            </a:solidFill>
                            <a:prstDash val="solid"/>
                            <a:miter lim="800000"/>
                          </a:ln>
                          <a:solidFill>
                            <a:srgbClr val="C00000"/>
                          </a:solidFill>
                          <a:effectLst>
                            <a:glow rad="45500">
                              <a:schemeClr val="accent1">
                                <a:satMod val="220000"/>
                                <a:alpha val="35000"/>
                              </a:schemeClr>
                            </a:glow>
                          </a:effectLst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ru-RU" sz="4800" b="1" cap="none" spc="300" dirty="0">
                        <a:ln w="11430" cmpd="sng">
                          <a:solidFill>
                            <a:schemeClr val="accent2">
                              <a:lumMod val="50000"/>
                            </a:schemeClr>
                          </a:solidFill>
                          <a:prstDash val="solid"/>
                          <a:miter lim="800000"/>
                        </a:ln>
                        <a:solidFill>
                          <a:srgbClr val="C00000"/>
                        </a:solidFill>
                        <a:effectLst>
                          <a:glow rad="45500">
                            <a:schemeClr val="accent1">
                              <a:satMod val="220000"/>
                              <a:alpha val="35000"/>
                            </a:schemeClr>
                          </a:glo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7150" marR="57150" marT="57150" marB="5715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95536" y="548680"/>
            <a:ext cx="842493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Правило для вычитания рациональных чисел:</a:t>
            </a:r>
            <a:endParaRPr kumimoji="0" lang="ru-RU" sz="32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2286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259632" y="1845405"/>
            <a:ext cx="734481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Вычитание двух рациональных чисел.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№ 919; 922.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№ 939(1 строка).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548680"/>
            <a:ext cx="47675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28600" algn="ctr" fontAlgn="base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</a:pP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Письменная  работа.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979712" y="332656"/>
            <a:ext cx="535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Игра </a:t>
            </a: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Дешифровщик</a:t>
            </a: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86472" y="908720"/>
            <a:ext cx="38331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Задание: вычислите: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95536" y="1628800"/>
            <a:ext cx="8208912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 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arenR"/>
              <a:tabLst>
                <a:tab pos="1143000" algn="l"/>
                <a:tab pos="1943100" algn="l"/>
                <a:tab pos="2743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	  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	     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2)               .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    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3)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   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	  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    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9714" name="Рисунок 296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412776"/>
            <a:ext cx="1008112" cy="898136"/>
          </a:xfrm>
          <a:prstGeom prst="rect">
            <a:avLst/>
          </a:prstGeom>
          <a:noFill/>
        </p:spPr>
      </p:pic>
      <p:pic>
        <p:nvPicPr>
          <p:cNvPr id="29713" name="Рисунок 2967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348880"/>
            <a:ext cx="432048" cy="814244"/>
          </a:xfrm>
          <a:prstGeom prst="rect">
            <a:avLst/>
          </a:prstGeom>
          <a:noFill/>
        </p:spPr>
      </p:pic>
      <p:pic>
        <p:nvPicPr>
          <p:cNvPr id="29712" name="Рисунок 2967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348880"/>
            <a:ext cx="432048" cy="814244"/>
          </a:xfrm>
          <a:prstGeom prst="rect">
            <a:avLst/>
          </a:prstGeom>
          <a:noFill/>
        </p:spPr>
      </p:pic>
      <p:pic>
        <p:nvPicPr>
          <p:cNvPr id="29711" name="Рисунок 2967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2276872"/>
            <a:ext cx="504056" cy="949952"/>
          </a:xfrm>
          <a:prstGeom prst="rect">
            <a:avLst/>
          </a:prstGeom>
          <a:noFill/>
        </p:spPr>
      </p:pic>
      <p:pic>
        <p:nvPicPr>
          <p:cNvPr id="29710" name="Рисунок 2967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2280" y="2348880"/>
            <a:ext cx="432048" cy="814244"/>
          </a:xfrm>
          <a:prstGeom prst="rect">
            <a:avLst/>
          </a:prstGeom>
          <a:noFill/>
        </p:spPr>
      </p:pic>
      <p:pic>
        <p:nvPicPr>
          <p:cNvPr id="29709" name="Рисунок 2968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3284983"/>
            <a:ext cx="864096" cy="882099"/>
          </a:xfrm>
          <a:prstGeom prst="rect">
            <a:avLst/>
          </a:prstGeom>
          <a:noFill/>
        </p:spPr>
      </p:pic>
      <p:pic>
        <p:nvPicPr>
          <p:cNvPr id="29708" name="Рисунок 2968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4077072"/>
            <a:ext cx="288032" cy="830210"/>
          </a:xfrm>
          <a:prstGeom prst="rect">
            <a:avLst/>
          </a:prstGeom>
          <a:noFill/>
        </p:spPr>
      </p:pic>
      <p:pic>
        <p:nvPicPr>
          <p:cNvPr id="29707" name="Рисунок 2968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1840" y="4077072"/>
            <a:ext cx="432049" cy="756085"/>
          </a:xfrm>
          <a:prstGeom prst="rect">
            <a:avLst/>
          </a:prstGeom>
          <a:noFill/>
        </p:spPr>
      </p:pic>
      <p:pic>
        <p:nvPicPr>
          <p:cNvPr id="29706" name="Рисунок 2968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76056" y="4077072"/>
            <a:ext cx="452622" cy="792088"/>
          </a:xfrm>
          <a:prstGeom prst="rect">
            <a:avLst/>
          </a:prstGeom>
          <a:noFill/>
        </p:spPr>
      </p:pic>
      <p:pic>
        <p:nvPicPr>
          <p:cNvPr id="29705" name="Рисунок 2968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4077072"/>
            <a:ext cx="432048" cy="756084"/>
          </a:xfrm>
          <a:prstGeom prst="rect">
            <a:avLst/>
          </a:prstGeom>
          <a:noFill/>
        </p:spPr>
      </p:pic>
      <p:pic>
        <p:nvPicPr>
          <p:cNvPr id="29704" name="Рисунок 2968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75656" y="4941168"/>
            <a:ext cx="792088" cy="825794"/>
          </a:xfrm>
          <a:prstGeom prst="rect">
            <a:avLst/>
          </a:prstGeom>
          <a:noFill/>
        </p:spPr>
      </p:pic>
      <p:pic>
        <p:nvPicPr>
          <p:cNvPr id="29703" name="Рисунок 2968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7624" y="5733256"/>
            <a:ext cx="296848" cy="855622"/>
          </a:xfrm>
          <a:prstGeom prst="rect">
            <a:avLst/>
          </a:prstGeom>
          <a:noFill/>
        </p:spPr>
      </p:pic>
      <p:pic>
        <p:nvPicPr>
          <p:cNvPr id="29702" name="Рисунок 2968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131840" y="5733256"/>
            <a:ext cx="436457" cy="792088"/>
          </a:xfrm>
          <a:prstGeom prst="rect">
            <a:avLst/>
          </a:prstGeom>
          <a:noFill/>
        </p:spPr>
      </p:pic>
      <p:pic>
        <p:nvPicPr>
          <p:cNvPr id="29701" name="Рисунок 2968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20072" y="5733256"/>
            <a:ext cx="288032" cy="830209"/>
          </a:xfrm>
          <a:prstGeom prst="rect">
            <a:avLst/>
          </a:prstGeom>
          <a:noFill/>
        </p:spPr>
      </p:pic>
      <p:pic>
        <p:nvPicPr>
          <p:cNvPr id="29700" name="Рисунок 2968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36296" y="5733256"/>
            <a:ext cx="288032" cy="830210"/>
          </a:xfrm>
          <a:prstGeom prst="rect">
            <a:avLst/>
          </a:prstGeom>
          <a:noFill/>
        </p:spPr>
      </p:pic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467544" y="1412776"/>
            <a:ext cx="828092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4)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            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      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	  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5)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1             .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     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6)               .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	     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      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		</a:t>
            </a:r>
            <a:r>
              <a:rPr kumimoji="0" lang="ru-RU" sz="2800" b="1" i="0" u="none" strike="noStrike" cap="all" normalizeH="0" baseline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Ь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979712" y="332656"/>
            <a:ext cx="535011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Игра </a:t>
            </a: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Дешифровщик</a:t>
            </a: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6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96891" y="908720"/>
            <a:ext cx="38122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Задание: вычислите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5" name="Рисунок 2969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340768"/>
            <a:ext cx="1152128" cy="792088"/>
          </a:xfrm>
          <a:prstGeom prst="rect">
            <a:avLst/>
          </a:prstGeom>
          <a:noFill/>
        </p:spPr>
      </p:pic>
      <p:pic>
        <p:nvPicPr>
          <p:cNvPr id="30734" name="Рисунок 296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1479" y="2132856"/>
            <a:ext cx="314215" cy="864096"/>
          </a:xfrm>
          <a:prstGeom prst="rect">
            <a:avLst/>
          </a:prstGeom>
          <a:noFill/>
        </p:spPr>
      </p:pic>
      <p:pic>
        <p:nvPicPr>
          <p:cNvPr id="30733" name="Рисунок 2969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132856"/>
            <a:ext cx="288032" cy="830210"/>
          </a:xfrm>
          <a:prstGeom prst="rect">
            <a:avLst/>
          </a:prstGeom>
          <a:noFill/>
        </p:spPr>
      </p:pic>
      <p:pic>
        <p:nvPicPr>
          <p:cNvPr id="30732" name="Рисунок 2969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204864"/>
            <a:ext cx="288032" cy="830209"/>
          </a:xfrm>
          <a:prstGeom prst="rect">
            <a:avLst/>
          </a:prstGeom>
          <a:noFill/>
        </p:spPr>
      </p:pic>
      <p:pic>
        <p:nvPicPr>
          <p:cNvPr id="30731" name="Рисунок 2969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2204864"/>
            <a:ext cx="288032" cy="830210"/>
          </a:xfrm>
          <a:prstGeom prst="rect">
            <a:avLst/>
          </a:prstGeom>
          <a:noFill/>
        </p:spPr>
      </p:pic>
      <p:pic>
        <p:nvPicPr>
          <p:cNvPr id="30730" name="Рисунок 2969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664" y="2996952"/>
            <a:ext cx="987538" cy="864096"/>
          </a:xfrm>
          <a:prstGeom prst="rect">
            <a:avLst/>
          </a:prstGeom>
          <a:noFill/>
        </p:spPr>
      </p:pic>
      <p:pic>
        <p:nvPicPr>
          <p:cNvPr id="30729" name="Рисунок 2969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47664" y="3789040"/>
            <a:ext cx="288032" cy="830210"/>
          </a:xfrm>
          <a:prstGeom prst="rect">
            <a:avLst/>
          </a:prstGeom>
          <a:noFill/>
        </p:spPr>
      </p:pic>
      <p:pic>
        <p:nvPicPr>
          <p:cNvPr id="30728" name="Рисунок 2969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35896" y="3861048"/>
            <a:ext cx="458499" cy="864096"/>
          </a:xfrm>
          <a:prstGeom prst="rect">
            <a:avLst/>
          </a:prstGeom>
          <a:noFill/>
        </p:spPr>
      </p:pic>
      <p:pic>
        <p:nvPicPr>
          <p:cNvPr id="30727" name="Рисунок 2969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652120" y="3789040"/>
            <a:ext cx="458501" cy="864097"/>
          </a:xfrm>
          <a:prstGeom prst="rect">
            <a:avLst/>
          </a:prstGeom>
          <a:noFill/>
        </p:spPr>
      </p:pic>
      <p:pic>
        <p:nvPicPr>
          <p:cNvPr id="30726" name="Рисунок 2969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740352" y="3861048"/>
            <a:ext cx="288032" cy="830209"/>
          </a:xfrm>
          <a:prstGeom prst="rect">
            <a:avLst/>
          </a:prstGeom>
          <a:noFill/>
        </p:spPr>
      </p:pic>
      <p:pic>
        <p:nvPicPr>
          <p:cNvPr id="30725" name="Рисунок 2970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59631" y="4653136"/>
            <a:ext cx="987539" cy="864096"/>
          </a:xfrm>
          <a:prstGeom prst="rect">
            <a:avLst/>
          </a:prstGeom>
          <a:noFill/>
        </p:spPr>
      </p:pic>
      <p:pic>
        <p:nvPicPr>
          <p:cNvPr id="30724" name="Рисунок 2970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259632" y="5517232"/>
            <a:ext cx="288032" cy="830211"/>
          </a:xfrm>
          <a:prstGeom prst="rect">
            <a:avLst/>
          </a:prstGeom>
          <a:noFill/>
        </p:spPr>
      </p:pic>
      <p:pic>
        <p:nvPicPr>
          <p:cNvPr id="30723" name="Рисунок 2970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3888" y="5589240"/>
            <a:ext cx="288032" cy="830210"/>
          </a:xfrm>
          <a:prstGeom prst="rect">
            <a:avLst/>
          </a:prstGeom>
          <a:noFill/>
        </p:spPr>
      </p:pic>
      <p:pic>
        <p:nvPicPr>
          <p:cNvPr id="30722" name="Рисунок 2970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2120" y="5517232"/>
            <a:ext cx="288032" cy="830210"/>
          </a:xfrm>
          <a:prstGeom prst="rect">
            <a:avLst/>
          </a:prstGeom>
          <a:noFill/>
        </p:spPr>
      </p:pic>
      <p:pic>
        <p:nvPicPr>
          <p:cNvPr id="30721" name="Рисунок 2970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96336" y="5589240"/>
            <a:ext cx="288032" cy="830209"/>
          </a:xfrm>
          <a:prstGeom prst="rect">
            <a:avLst/>
          </a:prstGeom>
          <a:noFill/>
        </p:spPr>
      </p:pic>
      <p:sp>
        <p:nvSpPr>
          <p:cNvPr id="30737" name="Rectangle 17"/>
          <p:cNvSpPr>
            <a:spLocks noChangeArrowheads="1"/>
          </p:cNvSpPr>
          <p:nvPr/>
        </p:nvSpPr>
        <p:spPr bwMode="auto">
          <a:xfrm>
            <a:off x="0" y="7515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43000" algn="l"/>
                <a:tab pos="1943100" algn="l"/>
                <a:tab pos="27432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195736" y="620688"/>
            <a:ext cx="41264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2286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normalizeH="0" baseline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Ответ: ЦИФИРЬ.</a:t>
            </a:r>
            <a:endParaRPr kumimoji="0" lang="ru-RU" sz="3600" b="1" i="0" u="none" strike="noStrike" normalizeH="0" baseline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1749" name="Picture 5" descr="http://www.krotov.info/pictures/17/TSIFIR.G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l="1370" t="2817" r="4110" b="4225"/>
          <a:stretch>
            <a:fillRect/>
          </a:stretch>
        </p:blipFill>
        <p:spPr bwMode="auto">
          <a:xfrm>
            <a:off x="323528" y="1412776"/>
            <a:ext cx="4104456" cy="50405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5" name="Picture 11" descr="http://t.mikl.beliu.name/wp-content/uploads/2012/11/zifiry.jpg">
            <a:hlinkClick r:id="rId2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988840"/>
            <a:ext cx="3981450" cy="38862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1115616" y="1484784"/>
            <a:ext cx="73448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920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548680"/>
            <a:ext cx="47675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28600" algn="ctr" fontAlgn="base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</a:pP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Письменная  работа.</a:t>
            </a:r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95536" y="2276872"/>
            <a:ext cx="842493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Выясните закономерность, связывающую приведенные числа, и продолжите последовательность.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2" y="4005064"/>
          <a:ext cx="8136903" cy="1656184"/>
        </p:xfrm>
        <a:graphic>
          <a:graphicData uri="http://schemas.openxmlformats.org/drawingml/2006/table">
            <a:tbl>
              <a:tblPr/>
              <a:tblGrid>
                <a:gridCol w="1007262"/>
                <a:gridCol w="1162415"/>
                <a:gridCol w="1164878"/>
                <a:gridCol w="1145175"/>
                <a:gridCol w="923528"/>
                <a:gridCol w="903827"/>
                <a:gridCol w="923528"/>
                <a:gridCol w="906290"/>
              </a:tblGrid>
              <a:tr h="1656184"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– 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– 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–1 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latin typeface="Times New Roman"/>
                          <a:ea typeface="Calibri"/>
                          <a:cs typeface="Times New Roman"/>
                        </a:rPr>
                        <a:t>–1 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endParaRPr lang="ru-RU" sz="2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2773" name="Рисунок 297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4293096"/>
            <a:ext cx="432048" cy="1080120"/>
          </a:xfrm>
          <a:prstGeom prst="rect">
            <a:avLst/>
          </a:prstGeom>
          <a:noFill/>
        </p:spPr>
      </p:pic>
      <p:pic>
        <p:nvPicPr>
          <p:cNvPr id="32772" name="Рисунок 297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34498" y="4293096"/>
            <a:ext cx="405254" cy="1089123"/>
          </a:xfrm>
          <a:prstGeom prst="rect">
            <a:avLst/>
          </a:prstGeom>
          <a:noFill/>
        </p:spPr>
      </p:pic>
      <p:pic>
        <p:nvPicPr>
          <p:cNvPr id="32771" name="Рисунок 2970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221088"/>
            <a:ext cx="360040" cy="1105834"/>
          </a:xfrm>
          <a:prstGeom prst="rect">
            <a:avLst/>
          </a:prstGeom>
          <a:noFill/>
        </p:spPr>
      </p:pic>
      <p:pic>
        <p:nvPicPr>
          <p:cNvPr id="32770" name="Рисунок 2970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4221088"/>
            <a:ext cx="360040" cy="1105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827584" y="1484784"/>
            <a:ext cx="734481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Нахождение значений выражений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924(</a:t>
            </a:r>
            <a:r>
              <a:rPr lang="ru-RU" sz="2800" b="1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а,в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); 948(</a:t>
            </a:r>
            <a:r>
              <a:rPr lang="ru-RU" sz="2800" b="1" dirty="0" err="1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а,в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sz="2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548680"/>
            <a:ext cx="47675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28600" algn="ctr" fontAlgn="base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</a:pP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Письменная  работа.</a:t>
            </a: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611560" y="3140968"/>
            <a:ext cx="770485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Противоположные выражения.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1) № 951 (а, в).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7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7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971600" y="1700808"/>
            <a:ext cx="7344816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Известно</a:t>
            </a: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что 1,8 – 3,49 = –1,69. </a:t>
            </a:r>
            <a:endParaRPr lang="ru-RU" sz="2800" b="1" dirty="0" smtClean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Найдите </a:t>
            </a:r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значение выражения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а) 3,49 – 1,8;		в) –(1,8 – 3,49</a:t>
            </a:r>
            <a:r>
              <a:rPr lang="ru-RU" sz="2800" b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endParaRPr lang="ru-RU" sz="2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б) –3,49 + 1,8;		г) –(3,49 – 1,8).</a:t>
            </a:r>
          </a:p>
          <a:p>
            <a:endParaRPr lang="ru-RU" sz="2800" b="1" dirty="0"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51720" y="548680"/>
            <a:ext cx="476752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228600" algn="ctr" fontAlgn="base">
              <a:spcBef>
                <a:spcPct val="0"/>
              </a:spcBef>
              <a:spcAft>
                <a:spcPct val="0"/>
              </a:spcAft>
              <a:tabLst>
                <a:tab pos="1714500" algn="l"/>
              </a:tabLst>
            </a:pP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Письменная  работа.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33" name="Rectangle 17"/>
          <p:cNvSpPr>
            <a:spLocks noChangeArrowheads="1"/>
          </p:cNvSpPr>
          <p:nvPr/>
        </p:nvSpPr>
        <p:spPr bwMode="auto">
          <a:xfrm>
            <a:off x="323528" y="3582888"/>
            <a:ext cx="835292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28600" algn="just" fontAlgn="base">
              <a:spcBef>
                <a:spcPct val="0"/>
              </a:spcBef>
              <a:spcAft>
                <a:spcPct val="0"/>
              </a:spcAft>
              <a:tabLst>
                <a:tab pos="1438275" algn="l"/>
                <a:tab pos="2343150" algn="l"/>
                <a:tab pos="2514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Вариант II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tabLst>
                <a:tab pos="1438275" algn="l"/>
                <a:tab pos="2343150" algn="l"/>
                <a:tab pos="2514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Вычислите:</a:t>
            </a: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  <a:buAutoNum type="arabicPeriod"/>
              <a:tabLst>
                <a:tab pos="1438275" algn="l"/>
                <a:tab pos="2343150" algn="l"/>
                <a:tab pos="251460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22860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1438275" algn="l"/>
                <a:tab pos="2343150" algn="l"/>
                <a:tab pos="251460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       -       ;		       б)        +             ;		в)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0,51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0,2.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Вычислите: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0,6 + 2,7;		    б) 3,4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0,2).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Выполните действия: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0,8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3,4;	    б)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323528" y="106760"/>
            <a:ext cx="8352928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3150" algn="l"/>
              </a:tabLst>
            </a:pPr>
            <a:r>
              <a:rPr kumimoji="0" lang="ru-RU" sz="24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Проверочная работа.</a:t>
            </a:r>
            <a:endParaRPr kumimoji="0" lang="ru-RU" sz="24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31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Вариант I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23431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Вычислите: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>
                <a:tab pos="234315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31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		 б)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		в) 0,43 + (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3,2).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315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31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Вычислите: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31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0,4 + 2,5;		 б) 2,6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0,2).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31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Выполните действия: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3150" algn="l"/>
              </a:tabLst>
            </a:pP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343150" algn="l"/>
              </a:tabLs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0,6 + 5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4,5;	        б)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                  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22" name="Рисунок 297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1268760"/>
            <a:ext cx="235128" cy="720080"/>
          </a:xfrm>
          <a:prstGeom prst="rect">
            <a:avLst/>
          </a:prstGeom>
          <a:noFill/>
        </p:spPr>
      </p:pic>
      <p:pic>
        <p:nvPicPr>
          <p:cNvPr id="34821" name="Рисунок 297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268760"/>
            <a:ext cx="249823" cy="720080"/>
          </a:xfrm>
          <a:prstGeom prst="rect">
            <a:avLst/>
          </a:prstGeom>
          <a:noFill/>
        </p:spPr>
      </p:pic>
      <p:pic>
        <p:nvPicPr>
          <p:cNvPr id="34820" name="Рисунок 297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1880" y="1268760"/>
            <a:ext cx="249823" cy="720080"/>
          </a:xfrm>
          <a:prstGeom prst="rect">
            <a:avLst/>
          </a:prstGeom>
          <a:noFill/>
        </p:spPr>
      </p:pic>
      <p:pic>
        <p:nvPicPr>
          <p:cNvPr id="34819" name="Рисунок 297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196752"/>
            <a:ext cx="264519" cy="810091"/>
          </a:xfrm>
          <a:prstGeom prst="rect">
            <a:avLst/>
          </a:prstGeom>
          <a:noFill/>
        </p:spPr>
      </p:pic>
      <p:pic>
        <p:nvPicPr>
          <p:cNvPr id="34818" name="Рисунок 297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63888" y="3068960"/>
            <a:ext cx="263050" cy="758202"/>
          </a:xfrm>
          <a:prstGeom prst="rect">
            <a:avLst/>
          </a:prstGeom>
          <a:noFill/>
        </p:spPr>
      </p:pic>
      <p:pic>
        <p:nvPicPr>
          <p:cNvPr id="34817" name="Рисунок 297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960" y="3068960"/>
            <a:ext cx="822950" cy="720081"/>
          </a:xfrm>
          <a:prstGeom prst="rect">
            <a:avLst/>
          </a:prstGeom>
          <a:noFill/>
        </p:spPr>
      </p:pic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32956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4830" name="Рисунок 297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71600" y="4365104"/>
            <a:ext cx="249824" cy="720080"/>
          </a:xfrm>
          <a:prstGeom prst="rect">
            <a:avLst/>
          </a:prstGeom>
          <a:noFill/>
        </p:spPr>
      </p:pic>
      <p:pic>
        <p:nvPicPr>
          <p:cNvPr id="34829" name="Рисунок 297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00639" y="4293096"/>
            <a:ext cx="263050" cy="758206"/>
          </a:xfrm>
          <a:prstGeom prst="rect">
            <a:avLst/>
          </a:prstGeom>
          <a:noFill/>
        </p:spPr>
      </p:pic>
      <p:pic>
        <p:nvPicPr>
          <p:cNvPr id="34828" name="Рисунок 2971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32886" y="5877272"/>
            <a:ext cx="238068" cy="686195"/>
          </a:xfrm>
          <a:prstGeom prst="rect">
            <a:avLst/>
          </a:prstGeom>
          <a:noFill/>
        </p:spPr>
      </p:pic>
      <p:pic>
        <p:nvPicPr>
          <p:cNvPr id="34827" name="Рисунок 2972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72000" y="5877272"/>
            <a:ext cx="718610" cy="733582"/>
          </a:xfrm>
          <a:prstGeom prst="rect">
            <a:avLst/>
          </a:prstGeom>
          <a:noFill/>
        </p:spPr>
      </p:pic>
      <p:pic>
        <p:nvPicPr>
          <p:cNvPr id="34826" name="Рисунок 2971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11960" y="4293096"/>
            <a:ext cx="705679" cy="864096"/>
          </a:xfrm>
          <a:prstGeom prst="rect">
            <a:avLst/>
          </a:prstGeom>
          <a:noFill/>
        </p:spPr>
      </p:pic>
      <p:pic>
        <p:nvPicPr>
          <p:cNvPr id="34825" name="Рисунок 29717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635895" y="4365104"/>
            <a:ext cx="288033" cy="830214"/>
          </a:xfrm>
          <a:prstGeom prst="rect">
            <a:avLst/>
          </a:prstGeom>
          <a:noFill/>
        </p:spPr>
      </p:pic>
      <p:sp>
        <p:nvSpPr>
          <p:cNvPr id="34834" name="Rectangle 18"/>
          <p:cNvSpPr>
            <a:spLocks noChangeArrowheads="1"/>
          </p:cNvSpPr>
          <p:nvPr/>
        </p:nvSpPr>
        <p:spPr bwMode="auto">
          <a:xfrm>
            <a:off x="0" y="3352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552112" y="2060848"/>
            <a:ext cx="813742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normalizeH="0" baseline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Домашнее задание. </a:t>
            </a:r>
          </a:p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lvl="0" indent="22860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normalizeH="0" baseline="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№ 939(2 строка); 924 (б, г); </a:t>
            </a:r>
            <a:r>
              <a:rPr lang="ru-RU" sz="3600" b="1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948 (б, г).</a:t>
            </a:r>
            <a:endParaRPr kumimoji="0" lang="ru-RU" sz="3600" b="1" i="0" u="none" strike="noStrike" normalizeH="0" baseline="0" dirty="0" smtClean="0">
              <a:ln w="1905"/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1" i="0" u="none" strike="noStrike" normalizeH="0" baseline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215</TotalTime>
  <Words>197</Words>
  <Application>Microsoft Office PowerPoint</Application>
  <PresentationFormat>Экран (4:3)</PresentationFormat>
  <Paragraphs>93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Урок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biblioteka</cp:lastModifiedBy>
  <cp:revision>14</cp:revision>
  <dcterms:created xsi:type="dcterms:W3CDTF">2013-03-13T16:11:31Z</dcterms:created>
  <dcterms:modified xsi:type="dcterms:W3CDTF">2016-11-17T05:13:38Z</dcterms:modified>
</cp:coreProperties>
</file>