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6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9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253A3-A20F-4860-8A4C-480343C84B2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870-E5F6-4572-B899-B00DA7181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452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253A3-A20F-4860-8A4C-480343C84B2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870-E5F6-4572-B899-B00DA7181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114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253A3-A20F-4860-8A4C-480343C84B2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870-E5F6-4572-B899-B00DA7181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31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253A3-A20F-4860-8A4C-480343C84B2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870-E5F6-4572-B899-B00DA7181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996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253A3-A20F-4860-8A4C-480343C84B2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870-E5F6-4572-B899-B00DA7181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154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253A3-A20F-4860-8A4C-480343C84B2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870-E5F6-4572-B899-B00DA7181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075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253A3-A20F-4860-8A4C-480343C84B2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870-E5F6-4572-B899-B00DA7181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262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253A3-A20F-4860-8A4C-480343C84B2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870-E5F6-4572-B899-B00DA7181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926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253A3-A20F-4860-8A4C-480343C84B2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870-E5F6-4572-B899-B00DA7181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847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253A3-A20F-4860-8A4C-480343C84B2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870-E5F6-4572-B899-B00DA7181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512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253A3-A20F-4860-8A4C-480343C84B2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870-E5F6-4572-B899-B00DA7181031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5170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253A3-A20F-4860-8A4C-480343C84B2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870-E5F6-4572-B899-B00DA7181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437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253A3-A20F-4860-8A4C-480343C84B2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870-E5F6-4572-B899-B00DA7181031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1853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253A3-A20F-4860-8A4C-480343C84B2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870-E5F6-4572-B899-B00DA7181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2322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253A3-A20F-4860-8A4C-480343C84B2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870-E5F6-4572-B899-B00DA7181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6299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253A3-A20F-4860-8A4C-480343C84B2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3870-E5F6-4572-B899-B00DA7181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72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253A3-A20F-4860-8A4C-480343C84B2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8FA3870-E5F6-4572-B899-B00DA7181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929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11" Type="http://schemas.openxmlformats.org/officeDocument/2006/relationships/image" Target="../media/image6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.wmf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11.bin"/><Relationship Id="rId18" Type="http://schemas.openxmlformats.org/officeDocument/2006/relationships/image" Target="../media/image16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3.wmf"/><Relationship Id="rId1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5" Type="http://schemas.openxmlformats.org/officeDocument/2006/relationships/oleObject" Target="../embeddings/oleObject12.bin"/><Relationship Id="rId10" Type="http://schemas.openxmlformats.org/officeDocument/2006/relationships/image" Target="../media/image12.wmf"/><Relationship Id="rId19" Type="http://schemas.openxmlformats.org/officeDocument/2006/relationships/oleObject" Target="../embeddings/oleObject14.bin"/><Relationship Id="rId4" Type="http://schemas.openxmlformats.org/officeDocument/2006/relationships/image" Target="../media/image9.wmf"/><Relationship Id="rId9" Type="http://schemas.openxmlformats.org/officeDocument/2006/relationships/oleObject" Target="../embeddings/oleObject9.bin"/><Relationship Id="rId14" Type="http://schemas.openxmlformats.org/officeDocument/2006/relationships/image" Target="../media/image14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oleObject" Target="../embeddings/oleObject21.bin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6.bin"/><Relationship Id="rId10" Type="http://schemas.openxmlformats.org/officeDocument/2006/relationships/oleObject" Target="../embeddings/oleObject19.bin"/><Relationship Id="rId4" Type="http://schemas.openxmlformats.org/officeDocument/2006/relationships/image" Target="../media/image9.wmf"/><Relationship Id="rId9" Type="http://schemas.openxmlformats.org/officeDocument/2006/relationships/image" Target="../media/image18.wmf"/><Relationship Id="rId14" Type="http://schemas.openxmlformats.org/officeDocument/2006/relationships/image" Target="../media/image20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kumimoji="0" lang="ru-RU" sz="5000" b="0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АЛГЕБРАИЧЕСКИЕ ДРОБИ.</a:t>
            </a:r>
            <a:br>
              <a:rPr kumimoji="0" lang="ru-RU" sz="5000" b="0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5000" b="0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144" y="1948544"/>
            <a:ext cx="5782468" cy="4520838"/>
          </a:xfrm>
        </p:spPr>
      </p:pic>
    </p:spTree>
    <p:extLst>
      <p:ext uri="{BB962C8B-B14F-4D97-AF65-F5344CB8AC3E}">
        <p14:creationId xmlns:p14="http://schemas.microsoft.com/office/powerpoint/2010/main" val="2593010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13657"/>
            <a:ext cx="10515600" cy="5763306"/>
          </a:xfrm>
        </p:spPr>
        <p:txBody>
          <a:bodyPr/>
          <a:lstStyle/>
          <a:p>
            <a:pPr marL="0" lvl="0" indent="0" algn="ctr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Алгебраической дробью называют выражение      , где </a:t>
            </a:r>
            <a:r>
              <a:rPr lang="ru-RU" sz="36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Р</a:t>
            </a:r>
            <a:r>
              <a:rPr lang="ru-RU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и </a:t>
            </a:r>
            <a:r>
              <a:rPr lang="en-US" sz="36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Q</a:t>
            </a:r>
            <a:r>
              <a:rPr lang="ru-RU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– многочлены; </a:t>
            </a: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/>
            </a:r>
            <a:b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ru-RU" sz="36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Р</a:t>
            </a:r>
            <a:r>
              <a:rPr lang="ru-RU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– числитель алгебраической дроби, </a:t>
            </a: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/>
            </a:r>
            <a:b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en-US" sz="36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Q</a:t>
            </a:r>
            <a:r>
              <a:rPr lang="ru-RU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– знаменатель алгебраической дроби</a:t>
            </a:r>
          </a:p>
          <a:p>
            <a:endParaRPr lang="ru-RU" dirty="0"/>
          </a:p>
        </p:txBody>
      </p:sp>
      <p:graphicFrame>
        <p:nvGraphicFramePr>
          <p:cNvPr id="4" name="Object 13"/>
          <p:cNvGraphicFramePr>
            <a:graphicFrameLocks noChangeAspect="1"/>
          </p:cNvGraphicFramePr>
          <p:nvPr/>
        </p:nvGraphicFramePr>
        <p:xfrm>
          <a:off x="1217613" y="4098925"/>
          <a:ext cx="11636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3" imgW="431613" imgH="418918" progId="Equation.DSMT4">
                  <p:embed/>
                </p:oleObj>
              </mc:Choice>
              <mc:Fallback>
                <p:oleObj name="Equation" r:id="rId3" imgW="431613" imgH="41891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7613" y="4098925"/>
                        <a:ext cx="11636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4"/>
          <p:cNvGraphicFramePr>
            <a:graphicFrameLocks noChangeAspect="1"/>
          </p:cNvGraphicFramePr>
          <p:nvPr/>
        </p:nvGraphicFramePr>
        <p:xfrm>
          <a:off x="2441575" y="4027488"/>
          <a:ext cx="1847850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5" imgW="685800" imgH="419100" progId="Equation.DSMT4">
                  <p:embed/>
                </p:oleObj>
              </mc:Choice>
              <mc:Fallback>
                <p:oleObj name="Equation" r:id="rId5" imgW="6858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1575" y="4027488"/>
                        <a:ext cx="1847850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5"/>
          <p:cNvGraphicFramePr>
            <a:graphicFrameLocks noChangeAspect="1"/>
          </p:cNvGraphicFramePr>
          <p:nvPr/>
        </p:nvGraphicFramePr>
        <p:xfrm>
          <a:off x="4313238" y="4027488"/>
          <a:ext cx="1300162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7" imgW="482391" imgH="418918" progId="Equation.DSMT4">
                  <p:embed/>
                </p:oleObj>
              </mc:Choice>
              <mc:Fallback>
                <p:oleObj name="Equation" r:id="rId7" imgW="482391" imgH="41891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3238" y="4027488"/>
                        <a:ext cx="1300162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6"/>
          <p:cNvGraphicFramePr>
            <a:graphicFrameLocks noChangeAspect="1"/>
          </p:cNvGraphicFramePr>
          <p:nvPr/>
        </p:nvGraphicFramePr>
        <p:xfrm>
          <a:off x="5681663" y="4098925"/>
          <a:ext cx="547687" cy="106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9" imgW="203112" imgH="393529" progId="Equation.DSMT4">
                  <p:embed/>
                </p:oleObj>
              </mc:Choice>
              <mc:Fallback>
                <p:oleObj name="Equation" r:id="rId9" imgW="203112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1663" y="4098925"/>
                        <a:ext cx="547687" cy="106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27212" y="4168559"/>
            <a:ext cx="1264826" cy="106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83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01076" y="391886"/>
            <a:ext cx="5678154" cy="3929744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92113" y="4360863"/>
            <a:ext cx="9144000" cy="149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3600" i="1" dirty="0">
                <a:solidFill>
                  <a:srgbClr val="006C31"/>
                </a:solidFill>
                <a:latin typeface="Times New Roman" panose="02020603050405020304" pitchFamily="18" charset="0"/>
              </a:rPr>
              <a:t>по форме – обыкновенная дробь, </a:t>
            </a:r>
            <a:br>
              <a:rPr lang="ru-RU" sz="3600" i="1" dirty="0">
                <a:solidFill>
                  <a:srgbClr val="006C31"/>
                </a:solidFill>
                <a:latin typeface="Times New Roman" panose="02020603050405020304" pitchFamily="18" charset="0"/>
              </a:rPr>
            </a:br>
            <a:r>
              <a:rPr lang="ru-RU" sz="3600" i="1" dirty="0">
                <a:solidFill>
                  <a:srgbClr val="006C31"/>
                </a:solidFill>
                <a:latin typeface="Times New Roman" panose="02020603050405020304" pitchFamily="18" charset="0"/>
              </a:rPr>
              <a:t>а по содержанию – натуральное число </a:t>
            </a:r>
            <a:r>
              <a:rPr lang="ru-RU" sz="4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</a:p>
        </p:txBody>
      </p:sp>
      <p:graphicFrame>
        <p:nvGraphicFramePr>
          <p:cNvPr id="6" name="Object 9"/>
          <p:cNvGraphicFramePr>
            <a:graphicFrameLocks noChangeAspect="1"/>
          </p:cNvGraphicFramePr>
          <p:nvPr/>
        </p:nvGraphicFramePr>
        <p:xfrm>
          <a:off x="684213" y="4365625"/>
          <a:ext cx="547687" cy="106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4" imgW="203112" imgH="393529" progId="Equation.DSMT4">
                  <p:embed/>
                </p:oleObj>
              </mc:Choice>
              <mc:Fallback>
                <p:oleObj name="Equation" r:id="rId4" imgW="203112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4365625"/>
                        <a:ext cx="547687" cy="106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213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-252536" y="-33337"/>
            <a:ext cx="91440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</a:rPr>
              <a:t>Пример 1: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8E"/>
                </a:solidFill>
                <a:effectLst/>
                <a:uLnTx/>
                <a:uFillTx/>
                <a:latin typeface="Arial" panose="020B0604020202020204" pitchFamily="34" charset="0"/>
              </a:rPr>
              <a:t> Найти значение алгебраической дроби:</a:t>
            </a:r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/>
        </p:nvGraphicFramePr>
        <p:xfrm>
          <a:off x="3276600" y="404813"/>
          <a:ext cx="2328863" cy="1198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3" imgW="863225" imgH="444307" progId="Equation.DSMT4">
                  <p:embed/>
                </p:oleObj>
              </mc:Choice>
              <mc:Fallback>
                <p:oleObj name="Equation" r:id="rId3" imgW="863225" imgH="44430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404813"/>
                        <a:ext cx="2328863" cy="1198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0" y="1552575"/>
            <a:ext cx="9144000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8E"/>
                </a:solidFill>
                <a:effectLst/>
                <a:uLnTx/>
                <a:uFillTx/>
                <a:latin typeface="Arial" panose="020B0604020202020204" pitchFamily="34" charset="0"/>
              </a:rPr>
              <a:t>если: а) 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а=2, 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b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=1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8E"/>
                </a:solidFill>
                <a:effectLst/>
                <a:uLnTx/>
                <a:uFillTx/>
                <a:latin typeface="Arial" panose="020B0604020202020204" pitchFamily="34" charset="0"/>
              </a:rPr>
              <a:t>;  б) 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а=5, 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b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=0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8E"/>
                </a:solidFill>
                <a:effectLst/>
                <a:uLnTx/>
                <a:uFillTx/>
                <a:latin typeface="Times New Roman" panose="02020603050405020304" pitchFamily="18" charset="0"/>
              </a:rPr>
              <a:t>;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8E"/>
                </a:solidFill>
                <a:effectLst/>
                <a:uLnTx/>
                <a:uFillTx/>
                <a:latin typeface="Arial" panose="020B0604020202020204" pitchFamily="34" charset="0"/>
              </a:rPr>
              <a:t>  в) 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а=4, 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b=4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8E"/>
                </a:solidFill>
                <a:effectLst/>
                <a:uLnTx/>
                <a:uFillTx/>
                <a:latin typeface="Times New Roman" panose="02020603050405020304" pitchFamily="18" charset="0"/>
              </a:rPr>
              <a:t>.</a:t>
            </a:r>
            <a:endParaRPr kumimoji="0" lang="ru-RU" sz="3200" b="0" i="1" u="none" strike="noStrike" kern="0" cap="none" spc="0" normalizeH="0" baseline="0" noProof="0" dirty="0" smtClean="0">
              <a:ln>
                <a:noFill/>
              </a:ln>
              <a:solidFill>
                <a:srgbClr val="00008E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-36513" y="2133600"/>
            <a:ext cx="216058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</a:rPr>
              <a:t>Решение:</a:t>
            </a:r>
            <a:endParaRPr kumimoji="0" lang="ru-RU" sz="2800" b="0" i="1" u="none" strike="noStrike" kern="0" cap="none" spc="0" normalizeH="0" baseline="0" noProof="0" dirty="0" smtClean="0">
              <a:ln>
                <a:noFill/>
              </a:ln>
              <a:solidFill>
                <a:srgbClr val="00008E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8" name="TextBox 18"/>
          <p:cNvSpPr txBox="1">
            <a:spLocks noChangeArrowheads="1"/>
          </p:cNvSpPr>
          <p:nvPr/>
        </p:nvSpPr>
        <p:spPr bwMode="auto">
          <a:xfrm>
            <a:off x="0" y="2611438"/>
            <a:ext cx="270033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8E"/>
                </a:solidFill>
                <a:effectLst/>
                <a:uLnTx/>
                <a:uFillTx/>
                <a:latin typeface="Arial" panose="020B0604020202020204" pitchFamily="34" charset="0"/>
              </a:rPr>
              <a:t>а) 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а=2,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b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=1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8E"/>
                </a:solidFill>
                <a:effectLst/>
                <a:uLnTx/>
                <a:uFillTx/>
                <a:latin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9" name="Object 14"/>
          <p:cNvGraphicFramePr>
            <a:graphicFrameLocks noChangeAspect="1"/>
          </p:cNvGraphicFramePr>
          <p:nvPr/>
        </p:nvGraphicFramePr>
        <p:xfrm>
          <a:off x="107950" y="3311525"/>
          <a:ext cx="2636838" cy="119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5" imgW="977476" imgH="444307" progId="Equation.DSMT4">
                  <p:embed/>
                </p:oleObj>
              </mc:Choice>
              <mc:Fallback>
                <p:oleObj name="Equation" r:id="rId5" imgW="977476" imgH="44430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3311525"/>
                        <a:ext cx="2636838" cy="1198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5"/>
          <p:cNvGraphicFramePr>
            <a:graphicFrameLocks noChangeAspect="1"/>
          </p:cNvGraphicFramePr>
          <p:nvPr/>
        </p:nvGraphicFramePr>
        <p:xfrm>
          <a:off x="2700338" y="3286125"/>
          <a:ext cx="2878137" cy="119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7" imgW="1066337" imgH="444307" progId="Equation.DSMT4">
                  <p:embed/>
                </p:oleObj>
              </mc:Choice>
              <mc:Fallback>
                <p:oleObj name="Equation" r:id="rId7" imgW="1066337" imgH="44430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3286125"/>
                        <a:ext cx="2878137" cy="1198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7"/>
          <p:cNvGraphicFramePr>
            <a:graphicFrameLocks noChangeAspect="1"/>
          </p:cNvGraphicFramePr>
          <p:nvPr/>
        </p:nvGraphicFramePr>
        <p:xfrm>
          <a:off x="6227763" y="3646488"/>
          <a:ext cx="409575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9" imgW="152202" imgH="177569" progId="Equation.DSMT4">
                  <p:embed/>
                </p:oleObj>
              </mc:Choice>
              <mc:Fallback>
                <p:oleObj name="Equation" r:id="rId9" imgW="152202" imgH="17756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7763" y="3646488"/>
                        <a:ext cx="409575" cy="477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0"/>
          <p:cNvGraphicFramePr>
            <a:graphicFrameLocks noChangeAspect="1"/>
          </p:cNvGraphicFramePr>
          <p:nvPr/>
        </p:nvGraphicFramePr>
        <p:xfrm>
          <a:off x="2649538" y="5183188"/>
          <a:ext cx="2981325" cy="1198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11" imgW="1104900" imgH="444500" progId="Equation.DSMT4">
                  <p:embed/>
                </p:oleObj>
              </mc:Choice>
              <mc:Fallback>
                <p:oleObj name="Equation" r:id="rId11" imgW="11049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9538" y="5183188"/>
                        <a:ext cx="2981325" cy="1198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21"/>
          <p:cNvGraphicFramePr>
            <a:graphicFrameLocks noChangeAspect="1"/>
          </p:cNvGraphicFramePr>
          <p:nvPr/>
        </p:nvGraphicFramePr>
        <p:xfrm>
          <a:off x="5541963" y="5254625"/>
          <a:ext cx="2054225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quation" r:id="rId13" imgW="761669" imgH="393529" progId="Equation.DSMT4">
                  <p:embed/>
                </p:oleObj>
              </mc:Choice>
              <mc:Fallback>
                <p:oleObj name="Equation" r:id="rId13" imgW="761669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1963" y="5254625"/>
                        <a:ext cx="2054225" cy="106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22"/>
          <p:cNvGraphicFramePr>
            <a:graphicFrameLocks noChangeAspect="1"/>
          </p:cNvGraphicFramePr>
          <p:nvPr/>
        </p:nvGraphicFramePr>
        <p:xfrm>
          <a:off x="7596188" y="5543550"/>
          <a:ext cx="376237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Equation" r:id="rId15" imgW="139579" imgH="177646" progId="Equation.DSMT4">
                  <p:embed/>
                </p:oleObj>
              </mc:Choice>
              <mc:Fallback>
                <p:oleObj name="Equation" r:id="rId15" imgW="139579" imgH="1776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188" y="5543550"/>
                        <a:ext cx="376237" cy="477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7"/>
          <p:cNvGraphicFramePr>
            <a:graphicFrameLocks noChangeAspect="1"/>
          </p:cNvGraphicFramePr>
          <p:nvPr/>
        </p:nvGraphicFramePr>
        <p:xfrm>
          <a:off x="5495925" y="3357563"/>
          <a:ext cx="731838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Формула" r:id="rId17" imgW="266469" imgH="393359" progId="Equation.3">
                  <p:embed/>
                </p:oleObj>
              </mc:Choice>
              <mc:Fallback>
                <p:oleObj name="Формула" r:id="rId17" imgW="266469" imgH="39335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5925" y="3357563"/>
                        <a:ext cx="731838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8"/>
          <p:cNvSpPr txBox="1">
            <a:spLocks noChangeArrowheads="1"/>
          </p:cNvSpPr>
          <p:nvPr/>
        </p:nvSpPr>
        <p:spPr bwMode="auto">
          <a:xfrm>
            <a:off x="71438" y="4510088"/>
            <a:ext cx="2700337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8E"/>
                </a:solidFill>
                <a:effectLst/>
                <a:uLnTx/>
                <a:uFillTx/>
                <a:latin typeface="Arial" panose="020B0604020202020204" pitchFamily="34" charset="0"/>
              </a:rPr>
              <a:t>б)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8E"/>
                </a:solidFill>
                <a:effectLst/>
                <a:uLnTx/>
                <a:uFillTx/>
                <a:latin typeface="Times New Roman" panose="02020603050405020304" pitchFamily="18" charset="0"/>
              </a:rPr>
              <a:t> 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а=5,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b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=0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8E"/>
                </a:solidFill>
                <a:effectLst/>
                <a:uLnTx/>
                <a:uFillTx/>
                <a:latin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17" name="Object 19"/>
          <p:cNvGraphicFramePr>
            <a:graphicFrameLocks noChangeAspect="1"/>
          </p:cNvGraphicFramePr>
          <p:nvPr/>
        </p:nvGraphicFramePr>
        <p:xfrm>
          <a:off x="63500" y="5183188"/>
          <a:ext cx="2636838" cy="1198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Equation" r:id="rId19" imgW="977476" imgH="444307" progId="Equation.DSMT4">
                  <p:embed/>
                </p:oleObj>
              </mc:Choice>
              <mc:Fallback>
                <p:oleObj name="Equation" r:id="rId19" imgW="977476" imgH="44430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0" y="5183188"/>
                        <a:ext cx="2636838" cy="1198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373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8"/>
          <p:cNvSpPr txBox="1">
            <a:spLocks noChangeArrowheads="1"/>
          </p:cNvSpPr>
          <p:nvPr/>
        </p:nvSpPr>
        <p:spPr bwMode="auto">
          <a:xfrm>
            <a:off x="0" y="0"/>
            <a:ext cx="91440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EE1504"/>
                </a:solidFill>
                <a:effectLst/>
                <a:uLnTx/>
                <a:uFillTx/>
                <a:latin typeface="Arial" panose="020B0604020202020204" pitchFamily="34" charset="0"/>
              </a:rPr>
              <a:t>Пример 1: 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8E"/>
                </a:solidFill>
                <a:effectLst/>
                <a:uLnTx/>
                <a:uFillTx/>
                <a:latin typeface="Arial" panose="020B0604020202020204" pitchFamily="34" charset="0"/>
              </a:rPr>
              <a:t>Найти значение алгебраической дроби:</a:t>
            </a:r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/>
        </p:nvGraphicFramePr>
        <p:xfrm>
          <a:off x="3276600" y="404813"/>
          <a:ext cx="2328863" cy="1198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3" imgW="863225" imgH="444307" progId="Equation.DSMT4">
                  <p:embed/>
                </p:oleObj>
              </mc:Choice>
              <mc:Fallback>
                <p:oleObj name="Equation" r:id="rId3" imgW="863225" imgH="44430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404813"/>
                        <a:ext cx="2328863" cy="1198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0" y="1484313"/>
            <a:ext cx="2700338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8E"/>
                </a:solidFill>
                <a:effectLst/>
                <a:uLnTx/>
                <a:uFillTx/>
                <a:latin typeface="Arial" panose="020B0604020202020204" pitchFamily="34" charset="0"/>
              </a:rPr>
              <a:t>в)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8E"/>
                </a:solidFill>
                <a:effectLst/>
                <a:uLnTx/>
                <a:uFillTx/>
                <a:latin typeface="Times New Roman" panose="02020603050405020304" pitchFamily="18" charset="0"/>
              </a:rPr>
              <a:t> 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а=4,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b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=4:</a:t>
            </a:r>
          </a:p>
        </p:txBody>
      </p:sp>
      <p:graphicFrame>
        <p:nvGraphicFramePr>
          <p:cNvPr id="7" name="Object 18"/>
          <p:cNvGraphicFramePr>
            <a:graphicFrameLocks noChangeAspect="1"/>
          </p:cNvGraphicFramePr>
          <p:nvPr/>
        </p:nvGraphicFramePr>
        <p:xfrm>
          <a:off x="323850" y="2203450"/>
          <a:ext cx="1608138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Equation" r:id="rId5" imgW="596641" imgH="203112" progId="Equation.DSMT4">
                  <p:embed/>
                </p:oleObj>
              </mc:Choice>
              <mc:Fallback>
                <p:oleObj name="Equation" r:id="rId5" imgW="596641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203450"/>
                        <a:ext cx="1608138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9"/>
          <p:cNvGraphicFramePr>
            <a:graphicFrameLocks noChangeAspect="1"/>
          </p:cNvGraphicFramePr>
          <p:nvPr/>
        </p:nvGraphicFramePr>
        <p:xfrm>
          <a:off x="2625725" y="1916113"/>
          <a:ext cx="2328863" cy="1198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7" imgW="863225" imgH="444307" progId="Equation.DSMT4">
                  <p:embed/>
                </p:oleObj>
              </mc:Choice>
              <mc:Fallback>
                <p:oleObj name="Equation" r:id="rId7" imgW="863225" imgH="44430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5725" y="1916113"/>
                        <a:ext cx="2328863" cy="1198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1"/>
          <p:cNvGraphicFramePr>
            <a:graphicFrameLocks noChangeAspect="1"/>
          </p:cNvGraphicFramePr>
          <p:nvPr/>
        </p:nvGraphicFramePr>
        <p:xfrm>
          <a:off x="4859338" y="2636838"/>
          <a:ext cx="649287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8" imgW="241091" imgH="177646" progId="Equation.DSMT4">
                  <p:embed/>
                </p:oleObj>
              </mc:Choice>
              <mc:Fallback>
                <p:oleObj name="Equation" r:id="rId8" imgW="241091" imgH="1776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2636838"/>
                        <a:ext cx="649287" cy="477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18"/>
          <p:cNvSpPr txBox="1">
            <a:spLocks noChangeArrowheads="1"/>
          </p:cNvSpPr>
          <p:nvPr/>
        </p:nvSpPr>
        <p:spPr bwMode="auto">
          <a:xfrm>
            <a:off x="5724525" y="2133600"/>
            <a:ext cx="334803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8E"/>
                </a:solidFill>
                <a:effectLst/>
                <a:uLnTx/>
                <a:uFillTx/>
                <a:latin typeface="Arial" panose="020B0604020202020204" pitchFamily="34" charset="0"/>
              </a:rPr>
              <a:t>На 0 делить нельзя!</a:t>
            </a:r>
            <a:endParaRPr kumimoji="0" lang="ru-RU" sz="2800" b="0" i="1" u="none" strike="noStrike" kern="0" cap="none" spc="0" normalizeH="0" baseline="0" noProof="0" dirty="0" smtClean="0">
              <a:ln>
                <a:noFill/>
              </a:ln>
              <a:solidFill>
                <a:srgbClr val="00008E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11" name="TextBox 18"/>
          <p:cNvSpPr txBox="1">
            <a:spLocks noChangeArrowheads="1"/>
          </p:cNvSpPr>
          <p:nvPr/>
        </p:nvSpPr>
        <p:spPr bwMode="auto">
          <a:xfrm>
            <a:off x="0" y="3357563"/>
            <a:ext cx="91440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D0260A"/>
                </a:solidFill>
                <a:effectLst/>
                <a:uLnTx/>
                <a:uFillTx/>
                <a:latin typeface="Arial" panose="020B0604020202020204" pitchFamily="34" charset="0"/>
              </a:rPr>
              <a:t>Переменные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6C31"/>
                </a:solidFill>
                <a:effectLst/>
                <a:uLnTx/>
                <a:uFillTx/>
                <a:latin typeface="Arial" panose="020B0604020202020204" pitchFamily="34" charset="0"/>
              </a:rPr>
              <a:t>, входящие в состав алгебраической дроби, 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D0260A"/>
                </a:solidFill>
                <a:effectLst/>
                <a:uLnTx/>
                <a:uFillTx/>
                <a:latin typeface="Arial" panose="020B0604020202020204" pitchFamily="34" charset="0"/>
              </a:rPr>
              <a:t>принимают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6C31"/>
                </a:solidFill>
                <a:effectLst/>
                <a:uLnTx/>
                <a:uFillTx/>
                <a:latin typeface="Arial" panose="020B0604020202020204" pitchFamily="34" charset="0"/>
              </a:rPr>
              <a:t> лишь 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D0260A"/>
                </a:solidFill>
                <a:effectLst/>
                <a:uLnTx/>
                <a:uFillTx/>
                <a:latin typeface="Arial" panose="020B0604020202020204" pitchFamily="34" charset="0"/>
              </a:rPr>
              <a:t>допустимые значения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6C31"/>
                </a:solidFill>
                <a:effectLst/>
                <a:uLnTx/>
                <a:uFillTx/>
                <a:latin typeface="Arial" panose="020B0604020202020204" pitchFamily="34" charset="0"/>
              </a:rPr>
              <a:t>, </a:t>
            </a:r>
            <a:b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6C31"/>
                </a:solidFill>
                <a:effectLst/>
                <a:uLnTx/>
                <a:uFillTx/>
                <a:latin typeface="Arial" panose="020B0604020202020204" pitchFamily="34" charset="0"/>
              </a:rPr>
            </a:b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6C31"/>
                </a:solidFill>
                <a:effectLst/>
                <a:uLnTx/>
                <a:uFillTx/>
                <a:latin typeface="Arial" panose="020B0604020202020204" pitchFamily="34" charset="0"/>
              </a:rPr>
              <a:t>т.е. такие значения, при которых </a:t>
            </a:r>
            <a:b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6C31"/>
                </a:solidFill>
                <a:effectLst/>
                <a:uLnTx/>
                <a:uFillTx/>
                <a:latin typeface="Arial" panose="020B0604020202020204" pitchFamily="34" charset="0"/>
              </a:rPr>
            </a:b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D0260A"/>
                </a:solidFill>
                <a:effectLst/>
                <a:uLnTx/>
                <a:uFillTx/>
                <a:latin typeface="Arial" panose="020B0604020202020204" pitchFamily="34" charset="0"/>
              </a:rPr>
              <a:t>знаменатель дроби не обращается в нуль</a:t>
            </a:r>
            <a:endParaRPr kumimoji="0" lang="ru-RU" sz="2800" b="0" i="1" u="none" strike="noStrike" kern="0" cap="none" spc="0" normalizeH="0" baseline="0" noProof="0" dirty="0" smtClean="0">
              <a:ln>
                <a:noFill/>
              </a:ln>
              <a:solidFill>
                <a:srgbClr val="D0260A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0" y="4941888"/>
            <a:ext cx="219551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8E"/>
                </a:solidFill>
                <a:effectLst/>
                <a:uLnTx/>
                <a:uFillTx/>
                <a:latin typeface="Arial" panose="020B0604020202020204" pitchFamily="34" charset="0"/>
              </a:rPr>
              <a:t>Замечание.</a:t>
            </a:r>
          </a:p>
        </p:txBody>
      </p:sp>
      <p:sp>
        <p:nvSpPr>
          <p:cNvPr id="13" name="Стрелка вправо 12"/>
          <p:cNvSpPr/>
          <p:nvPr/>
        </p:nvSpPr>
        <p:spPr>
          <a:xfrm>
            <a:off x="179388" y="5661025"/>
            <a:ext cx="936625" cy="576263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graphicFrame>
        <p:nvGraphicFramePr>
          <p:cNvPr id="14" name="Object 33"/>
          <p:cNvGraphicFramePr>
            <a:graphicFrameLocks noChangeAspect="1"/>
          </p:cNvGraphicFramePr>
          <p:nvPr/>
        </p:nvGraphicFramePr>
        <p:xfrm>
          <a:off x="1331913" y="5346700"/>
          <a:ext cx="2328862" cy="119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Equation" r:id="rId10" imgW="863225" imgH="444307" progId="Equation.DSMT4">
                  <p:embed/>
                </p:oleObj>
              </mc:Choice>
              <mc:Fallback>
                <p:oleObj name="Equation" r:id="rId10" imgW="863225" imgH="44430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5346700"/>
                        <a:ext cx="2328862" cy="1198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34"/>
          <p:cNvGraphicFramePr>
            <a:graphicFrameLocks noChangeAspect="1"/>
          </p:cNvGraphicFramePr>
          <p:nvPr/>
        </p:nvGraphicFramePr>
        <p:xfrm>
          <a:off x="3635375" y="5300663"/>
          <a:ext cx="2636838" cy="1198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Equation" r:id="rId11" imgW="977476" imgH="444307" progId="Equation.DSMT4">
                  <p:embed/>
                </p:oleObj>
              </mc:Choice>
              <mc:Fallback>
                <p:oleObj name="Equation" r:id="rId11" imgW="977476" imgH="44430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75" y="5300663"/>
                        <a:ext cx="2636838" cy="1198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35"/>
          <p:cNvGraphicFramePr>
            <a:graphicFrameLocks noChangeAspect="1"/>
          </p:cNvGraphicFramePr>
          <p:nvPr/>
        </p:nvGraphicFramePr>
        <p:xfrm>
          <a:off x="6227763" y="5346700"/>
          <a:ext cx="167798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Equation" r:id="rId13" imgW="622030" imgH="418918" progId="Equation.DSMT4">
                  <p:embed/>
                </p:oleObj>
              </mc:Choice>
              <mc:Fallback>
                <p:oleObj name="Equation" r:id="rId13" imgW="622030" imgH="41891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7763" y="5346700"/>
                        <a:ext cx="167798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896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2" grpId="0"/>
      <p:bldP spid="13" grpId="0" animBg="1"/>
      <p:bldP spid="1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0"/>
            <a:ext cx="91440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EE1504"/>
                </a:solidFill>
                <a:effectLst/>
                <a:uLnTx/>
                <a:uFillTx/>
                <a:latin typeface="Arial" panose="020B0604020202020204" pitchFamily="34" charset="0"/>
              </a:rPr>
              <a:t>Пример 2: 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8E"/>
                </a:solidFill>
                <a:effectLst/>
                <a:uLnTx/>
                <a:uFillTx/>
                <a:latin typeface="Arial" panose="020B0604020202020204" pitchFamily="34" charset="0"/>
              </a:rPr>
              <a:t>Лодка прошла 10 км по течению реки и 6 км против течения, затратив на весь путь 2 ч. Чему равна собственная скорость лодки, если скорость течения реки равна 2 км/ч?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-107950" y="1762125"/>
            <a:ext cx="216058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</a:rPr>
              <a:t>Решение:</a:t>
            </a:r>
            <a:endParaRPr kumimoji="0" lang="ru-RU" sz="2800" b="0" i="1" u="none" strike="noStrike" kern="0" cap="none" spc="0" normalizeH="0" baseline="0" noProof="0" dirty="0" smtClean="0">
              <a:ln>
                <a:noFill/>
              </a:ln>
              <a:solidFill>
                <a:srgbClr val="00008E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0" y="2278063"/>
            <a:ext cx="9144000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8E"/>
                </a:solidFill>
                <a:effectLst/>
                <a:uLnTx/>
                <a:uFillTx/>
                <a:latin typeface="Arial" panose="020B0604020202020204" pitchFamily="34" charset="0"/>
              </a:rPr>
              <a:t>І.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8E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8E"/>
                </a:solidFill>
                <a:effectLst/>
                <a:uLnTx/>
                <a:uFillTx/>
                <a:latin typeface="Arial" panose="020B0604020202020204" pitchFamily="34" charset="0"/>
              </a:rPr>
              <a:t>Составление математической модели</a:t>
            </a:r>
          </a:p>
        </p:txBody>
      </p:sp>
      <p:sp>
        <p:nvSpPr>
          <p:cNvPr id="8" name="TextBox 18"/>
          <p:cNvSpPr txBox="1">
            <a:spLocks noChangeArrowheads="1"/>
          </p:cNvSpPr>
          <p:nvPr/>
        </p:nvSpPr>
        <p:spPr bwMode="auto">
          <a:xfrm>
            <a:off x="1979613" y="3209925"/>
            <a:ext cx="53292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600" i="1">
                <a:solidFill>
                  <a:srgbClr val="00008E"/>
                </a:solidFill>
                <a:latin typeface="Times New Roman" panose="02020603050405020304" pitchFamily="18" charset="0"/>
              </a:rPr>
              <a:t>- скорость лодки по течению</a:t>
            </a:r>
          </a:p>
        </p:txBody>
      </p:sp>
      <p:sp>
        <p:nvSpPr>
          <p:cNvPr id="9" name="TextBox 18"/>
          <p:cNvSpPr txBox="1">
            <a:spLocks noChangeArrowheads="1"/>
          </p:cNvSpPr>
          <p:nvPr/>
        </p:nvSpPr>
        <p:spPr bwMode="auto">
          <a:xfrm>
            <a:off x="106363" y="3635375"/>
            <a:ext cx="1873250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800" i="1">
                <a:solidFill>
                  <a:srgbClr val="000000"/>
                </a:solidFill>
                <a:latin typeface="Times New Roman" panose="02020603050405020304" pitchFamily="18" charset="0"/>
              </a:rPr>
              <a:t>(х-2) км/ч</a:t>
            </a:r>
          </a:p>
        </p:txBody>
      </p:sp>
      <p:sp>
        <p:nvSpPr>
          <p:cNvPr id="10" name="TextBox 18"/>
          <p:cNvSpPr txBox="1">
            <a:spLocks noChangeArrowheads="1"/>
          </p:cNvSpPr>
          <p:nvPr/>
        </p:nvSpPr>
        <p:spPr bwMode="auto">
          <a:xfrm>
            <a:off x="1979613" y="3668713"/>
            <a:ext cx="59769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600" i="1">
                <a:solidFill>
                  <a:srgbClr val="00008E"/>
                </a:solidFill>
                <a:latin typeface="Times New Roman" panose="02020603050405020304" pitchFamily="18" charset="0"/>
              </a:rPr>
              <a:t>- скорость лодки против течения</a:t>
            </a:r>
          </a:p>
        </p:txBody>
      </p:sp>
      <p:graphicFrame>
        <p:nvGraphicFramePr>
          <p:cNvPr id="11" name="Object 28"/>
          <p:cNvGraphicFramePr>
            <a:graphicFrameLocks noChangeAspect="1"/>
          </p:cNvGraphicFramePr>
          <p:nvPr/>
        </p:nvGraphicFramePr>
        <p:xfrm>
          <a:off x="179388" y="4146550"/>
          <a:ext cx="1008062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Формула" r:id="rId3" imgW="457002" imgH="393529" progId="Equation.3">
                  <p:embed/>
                </p:oleObj>
              </mc:Choice>
              <mc:Fallback>
                <p:oleObj name="Формула" r:id="rId3" imgW="457002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4146550"/>
                        <a:ext cx="1008062" cy="868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31"/>
          <p:cNvGraphicFramePr>
            <a:graphicFrameLocks noChangeAspect="1"/>
          </p:cNvGraphicFramePr>
          <p:nvPr/>
        </p:nvGraphicFramePr>
        <p:xfrm>
          <a:off x="179388" y="4937125"/>
          <a:ext cx="1008062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Формула" r:id="rId5" imgW="457002" imgH="393529" progId="Equation.3">
                  <p:embed/>
                </p:oleObj>
              </mc:Choice>
              <mc:Fallback>
                <p:oleObj name="Формула" r:id="rId5" imgW="457002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4937125"/>
                        <a:ext cx="1008062" cy="868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3"/>
          <p:cNvGraphicFramePr>
            <a:graphicFrameLocks noChangeAspect="1"/>
          </p:cNvGraphicFramePr>
          <p:nvPr/>
        </p:nvGraphicFramePr>
        <p:xfrm>
          <a:off x="3167063" y="5729288"/>
          <a:ext cx="2268537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Формула" r:id="rId7" imgW="1028254" imgH="393529" progId="Equation.3">
                  <p:embed/>
                </p:oleObj>
              </mc:Choice>
              <mc:Fallback>
                <p:oleObj name="Формула" r:id="rId7" imgW="1028254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063" y="5729288"/>
                        <a:ext cx="2268537" cy="868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8"/>
          <p:cNvSpPr txBox="1">
            <a:spLocks noChangeArrowheads="1"/>
          </p:cNvSpPr>
          <p:nvPr/>
        </p:nvSpPr>
        <p:spPr bwMode="auto">
          <a:xfrm>
            <a:off x="286883" y="2711449"/>
            <a:ext cx="1331913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х км/ч</a:t>
            </a:r>
          </a:p>
        </p:txBody>
      </p:sp>
      <p:sp>
        <p:nvSpPr>
          <p:cNvPr id="15" name="TextBox 18"/>
          <p:cNvSpPr txBox="1">
            <a:spLocks noChangeArrowheads="1"/>
          </p:cNvSpPr>
          <p:nvPr/>
        </p:nvSpPr>
        <p:spPr bwMode="auto">
          <a:xfrm>
            <a:off x="1187450" y="2778125"/>
            <a:ext cx="532923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600" i="1" dirty="0">
                <a:solidFill>
                  <a:srgbClr val="00008E"/>
                </a:solidFill>
                <a:latin typeface="Times New Roman" panose="02020603050405020304" pitchFamily="18" charset="0"/>
              </a:rPr>
              <a:t>- собственная скорость лодки</a:t>
            </a:r>
          </a:p>
        </p:txBody>
      </p:sp>
      <p:sp>
        <p:nvSpPr>
          <p:cNvPr id="16" name="TextBox 18"/>
          <p:cNvSpPr txBox="1">
            <a:spLocks noChangeArrowheads="1"/>
          </p:cNvSpPr>
          <p:nvPr/>
        </p:nvSpPr>
        <p:spPr bwMode="auto">
          <a:xfrm>
            <a:off x="34925" y="3209925"/>
            <a:ext cx="1873250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(х+2) км/ч</a:t>
            </a:r>
          </a:p>
        </p:txBody>
      </p:sp>
      <p:sp>
        <p:nvSpPr>
          <p:cNvPr id="17" name="TextBox 18"/>
          <p:cNvSpPr txBox="1">
            <a:spLocks noChangeArrowheads="1"/>
          </p:cNvSpPr>
          <p:nvPr/>
        </p:nvSpPr>
        <p:spPr bwMode="auto">
          <a:xfrm>
            <a:off x="1258888" y="4289425"/>
            <a:ext cx="788511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600" i="1" dirty="0">
                <a:solidFill>
                  <a:srgbClr val="00008E"/>
                </a:solidFill>
                <a:latin typeface="Times New Roman" panose="02020603050405020304" pitchFamily="18" charset="0"/>
              </a:rPr>
              <a:t>- время, затраченное на путь в 10 км по течению</a:t>
            </a:r>
          </a:p>
        </p:txBody>
      </p: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1258888" y="5037138"/>
            <a:ext cx="788511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600" i="1" dirty="0">
                <a:solidFill>
                  <a:srgbClr val="00008E"/>
                </a:solidFill>
                <a:latin typeface="Times New Roman" panose="02020603050405020304" pitchFamily="18" charset="0"/>
              </a:rPr>
              <a:t>- время, затраченное на путь в 6 км против течения</a:t>
            </a:r>
          </a:p>
        </p:txBody>
      </p:sp>
    </p:spTree>
    <p:extLst>
      <p:ext uri="{BB962C8B-B14F-4D97-AF65-F5344CB8AC3E}">
        <p14:creationId xmlns:p14="http://schemas.microsoft.com/office/powerpoint/2010/main" val="120668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  <p:bldP spid="14" grpId="0"/>
      <p:bldP spid="15" grpId="0"/>
      <p:bldP spid="16" grpId="0"/>
      <p:bldP spid="17" grpId="0"/>
      <p:bldP spid="18" grpId="0"/>
    </p:bld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</TotalTime>
  <Words>192</Words>
  <Application>Microsoft Office PowerPoint</Application>
  <PresentationFormat>Широкоэкранный</PresentationFormat>
  <Paragraphs>24</Paragraphs>
  <Slides>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Bookman Old Style</vt:lpstr>
      <vt:lpstr>Times New Roman</vt:lpstr>
      <vt:lpstr>Trebuchet MS</vt:lpstr>
      <vt:lpstr>Wingdings 3</vt:lpstr>
      <vt:lpstr>Грань</vt:lpstr>
      <vt:lpstr>MathType 6.0 Equation</vt:lpstr>
      <vt:lpstr>Microsoft Equation 3.0</vt:lpstr>
      <vt:lpstr>АЛГЕБРАИЧЕСКИЕ ДРОБИ. ОСНОВНЫЕ ПОНЯТИЯ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АЛГЕБРАИЧЕСКИЕ ДРОБИ. ОСНОВНЫЕ ПОНЯТИЯ</dc:title>
  <dc:creator>User</dc:creator>
  <cp:lastModifiedBy>User</cp:lastModifiedBy>
  <cp:revision>1</cp:revision>
  <dcterms:created xsi:type="dcterms:W3CDTF">2017-02-13T08:15:52Z</dcterms:created>
  <dcterms:modified xsi:type="dcterms:W3CDTF">2017-02-13T08:43:01Z</dcterms:modified>
</cp:coreProperties>
</file>