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80" r:id="rId25"/>
    <p:sldId id="278"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81" d="100"/>
          <a:sy n="81" d="100"/>
        </p:scale>
        <p:origin x="-105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02.12.2016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02.12.2016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02.12.2016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02.12.2016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02.12.2016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02.12.2016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02.12.2016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02.12.2016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02.12.2016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02.12.2016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02.12.2016</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371600" y="1988840"/>
            <a:ext cx="6400800" cy="1944216"/>
          </a:xfrm>
        </p:spPr>
        <p:txBody>
          <a:bodyPr/>
          <a:lstStyle/>
          <a:p>
            <a:pPr lvl="0" fontAlgn="base">
              <a:spcBef>
                <a:spcPct val="0"/>
              </a:spcBef>
              <a:spcAft>
                <a:spcPct val="0"/>
              </a:spcAft>
            </a:pPr>
            <a:r>
              <a:rPr lang="ru-RU" sz="3600" kern="10" dirty="0" err="1" smtClean="0">
                <a:ln w="9525">
                  <a:solidFill>
                    <a:srgbClr val="000000"/>
                  </a:solidFill>
                  <a:round/>
                  <a:headEnd/>
                  <a:tailEnd/>
                </a:ln>
                <a:solidFill>
                  <a:srgbClr val="FF0000"/>
                </a:solidFill>
                <a:latin typeface="Times New Roman"/>
                <a:cs typeface="Times New Roman"/>
              </a:rPr>
              <a:t>Вирустар</a:t>
            </a:r>
            <a:r>
              <a:rPr lang="ru-RU" sz="3600" kern="10" dirty="0" smtClean="0">
                <a:ln w="9525">
                  <a:solidFill>
                    <a:srgbClr val="000000"/>
                  </a:solidFill>
                  <a:round/>
                  <a:headEnd/>
                  <a:tailEnd/>
                </a:ln>
                <a:solidFill>
                  <a:srgbClr val="FF0000"/>
                </a:solidFill>
                <a:latin typeface="Times New Roman"/>
                <a:cs typeface="Times New Roman"/>
              </a:rPr>
              <a:t> </a:t>
            </a:r>
            <a:endParaRPr lang="ru-RU" sz="3600" kern="10" dirty="0">
              <a:ln w="9525">
                <a:solidFill>
                  <a:srgbClr val="000000"/>
                </a:solidFill>
                <a:round/>
                <a:headEnd/>
                <a:tailEnd/>
              </a:ln>
              <a:solidFill>
                <a:srgbClr val="FF0000"/>
              </a:solidFill>
              <a:latin typeface="Times New Roman"/>
              <a:cs typeface="Times New Roman"/>
            </a:endParaRPr>
          </a:p>
          <a:p>
            <a:pPr lvl="0" fontAlgn="base">
              <a:spcBef>
                <a:spcPct val="0"/>
              </a:spcBef>
              <a:spcAft>
                <a:spcPct val="0"/>
              </a:spcAft>
            </a:pPr>
            <a:r>
              <a:rPr lang="ru-RU" sz="3600" kern="10" dirty="0" err="1">
                <a:ln w="9525">
                  <a:solidFill>
                    <a:srgbClr val="000000"/>
                  </a:solidFill>
                  <a:round/>
                  <a:headEnd/>
                  <a:tailEnd/>
                </a:ln>
                <a:solidFill>
                  <a:srgbClr val="FF0000"/>
                </a:solidFill>
                <a:latin typeface="Times New Roman"/>
                <a:cs typeface="Times New Roman"/>
              </a:rPr>
              <a:t>дүниесі</a:t>
            </a:r>
            <a:endParaRPr lang="ru-RU" sz="3600" kern="10" dirty="0">
              <a:ln w="9525">
                <a:solidFill>
                  <a:srgbClr val="000000"/>
                </a:solidFill>
                <a:round/>
                <a:headEnd/>
                <a:tailEnd/>
              </a:ln>
              <a:solidFill>
                <a:srgbClr val="FF0000"/>
              </a:solidFill>
              <a:latin typeface="Times New Roman"/>
              <a:cs typeface="Times New Roman"/>
            </a:endParaRPr>
          </a:p>
        </p:txBody>
      </p:sp>
      <p:sp>
        <p:nvSpPr>
          <p:cNvPr id="2" name="Заголовок 1"/>
          <p:cNvSpPr>
            <a:spLocks noGrp="1"/>
          </p:cNvSpPr>
          <p:nvPr>
            <p:ph type="ctrTitle"/>
          </p:nvPr>
        </p:nvSpPr>
        <p:spPr>
          <a:xfrm>
            <a:off x="107504" y="188640"/>
            <a:ext cx="8856984" cy="6552727"/>
          </a:xfrm>
        </p:spPr>
        <p:txBody>
          <a:bodyPr/>
          <a:lstStyle/>
          <a:p>
            <a:endParaRPr lang="ru-RU" dirty="0"/>
          </a:p>
        </p:txBody>
      </p:sp>
      <p:sp>
        <p:nvSpPr>
          <p:cNvPr id="7" name="Заголовок 1"/>
          <p:cNvSpPr txBox="1">
            <a:spLocks/>
          </p:cNvSpPr>
          <p:nvPr/>
        </p:nvSpPr>
        <p:spPr>
          <a:xfrm>
            <a:off x="259904" y="341040"/>
            <a:ext cx="8856984" cy="655272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dirty="0"/>
          </a:p>
        </p:txBody>
      </p:sp>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57150"/>
            <a:ext cx="9297988" cy="698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2679700"/>
            <a:ext cx="3960440" cy="150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23194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44624"/>
            <a:ext cx="8805664" cy="6552728"/>
          </a:xfrm>
        </p:spPr>
        <p:txBody>
          <a:bodyPr/>
          <a:lstStyle/>
          <a:p>
            <a:pPr lvl="0" algn="l"/>
            <a:r>
              <a:rPr lang="ru-RU" sz="3200" dirty="0" err="1" smtClean="0">
                <a:solidFill>
                  <a:srgbClr val="FF0000"/>
                </a:solidFill>
              </a:rPr>
              <a:t>Саба</a:t>
            </a:r>
            <a:r>
              <a:rPr lang="kk-KZ" sz="3200" dirty="0" smtClean="0">
                <a:solidFill>
                  <a:srgbClr val="FF0000"/>
                </a:solidFill>
              </a:rPr>
              <a:t>қтың мақсаты:</a:t>
            </a:r>
            <a:br>
              <a:rPr lang="kk-KZ" sz="3200" dirty="0" smtClean="0">
                <a:solidFill>
                  <a:srgbClr val="FF0000"/>
                </a:solidFill>
              </a:rPr>
            </a:br>
            <a:r>
              <a:rPr lang="ru-RU" sz="2400" dirty="0" err="1">
                <a:effectLst/>
              </a:rPr>
              <a:t>Вирустар</a:t>
            </a:r>
            <a:r>
              <a:rPr lang="ru-RU" sz="2400" dirty="0">
                <a:effectLst/>
              </a:rPr>
              <a:t> </a:t>
            </a:r>
            <a:r>
              <a:rPr lang="ru-RU" sz="2400" dirty="0" err="1">
                <a:effectLst/>
              </a:rPr>
              <a:t>дүниесімен</a:t>
            </a:r>
            <a:r>
              <a:rPr lang="ru-RU" sz="2400" dirty="0">
                <a:effectLst/>
              </a:rPr>
              <a:t> </a:t>
            </a:r>
            <a:r>
              <a:rPr lang="ru-RU" sz="2400" dirty="0" err="1">
                <a:effectLst/>
              </a:rPr>
              <a:t>таныса</a:t>
            </a:r>
            <a:r>
              <a:rPr lang="ru-RU" sz="2400" dirty="0">
                <a:effectLst/>
              </a:rPr>
              <a:t> </a:t>
            </a:r>
            <a:r>
              <a:rPr lang="ru-RU" sz="2400" dirty="0" err="1">
                <a:effectLst/>
              </a:rPr>
              <a:t>отырып</a:t>
            </a:r>
            <a:r>
              <a:rPr lang="ru-RU" sz="2400" dirty="0">
                <a:effectLst/>
              </a:rPr>
              <a:t>, </a:t>
            </a:r>
            <a:r>
              <a:rPr lang="ru-RU" sz="2400" dirty="0" err="1">
                <a:effectLst/>
              </a:rPr>
              <a:t>құрылысындағы</a:t>
            </a:r>
            <a:r>
              <a:rPr lang="ru-RU" sz="2400" dirty="0">
                <a:effectLst/>
              </a:rPr>
              <a:t> </a:t>
            </a:r>
            <a:r>
              <a:rPr lang="ru-RU" sz="2400" dirty="0" err="1">
                <a:effectLst/>
              </a:rPr>
              <a:t>ерекшеліктер</a:t>
            </a:r>
            <a:r>
              <a:rPr lang="ru-RU" sz="2400" dirty="0">
                <a:effectLst/>
              </a:rPr>
              <a:t> </a:t>
            </a:r>
            <a:r>
              <a:rPr lang="ru-RU" sz="2400" dirty="0" err="1">
                <a:effectLst/>
              </a:rPr>
              <a:t>туралы</a:t>
            </a:r>
            <a:r>
              <a:rPr lang="ru-RU" sz="2400" dirty="0">
                <a:effectLst/>
              </a:rPr>
              <a:t> </a:t>
            </a:r>
            <a:r>
              <a:rPr lang="ru-RU" sz="2400" dirty="0" err="1">
                <a:effectLst/>
              </a:rPr>
              <a:t>ақпарат</a:t>
            </a:r>
            <a:r>
              <a:rPr lang="ru-RU" sz="2400" dirty="0">
                <a:effectLst/>
              </a:rPr>
              <a:t> </a:t>
            </a:r>
            <a:r>
              <a:rPr lang="ru-RU" sz="2400" dirty="0" err="1">
                <a:effectLst/>
              </a:rPr>
              <a:t>алу</a:t>
            </a:r>
            <a:r>
              <a:rPr lang="ru-RU" sz="2400" dirty="0" smtClean="0">
                <a:effectLst/>
              </a:rPr>
              <a:t>.</a:t>
            </a:r>
            <a:br>
              <a:rPr lang="ru-RU" sz="2400" dirty="0" smtClean="0">
                <a:effectLst/>
              </a:rPr>
            </a:br>
            <a:r>
              <a:rPr lang="ru-RU" sz="2400" dirty="0" err="1">
                <a:solidFill>
                  <a:srgbClr val="C00000"/>
                </a:solidFill>
                <a:effectLst/>
              </a:rPr>
              <a:t>Сабақтың</a:t>
            </a:r>
            <a:r>
              <a:rPr lang="ru-RU" sz="2400" dirty="0">
                <a:solidFill>
                  <a:srgbClr val="C00000"/>
                </a:solidFill>
                <a:effectLst/>
              </a:rPr>
              <a:t> </a:t>
            </a:r>
            <a:r>
              <a:rPr lang="ru-RU" sz="2400" dirty="0" err="1">
                <a:solidFill>
                  <a:srgbClr val="C00000"/>
                </a:solidFill>
                <a:effectLst/>
              </a:rPr>
              <a:t>міндеті</a:t>
            </a:r>
            <a:r>
              <a:rPr lang="ru-RU" sz="2400" dirty="0" smtClean="0">
                <a:solidFill>
                  <a:srgbClr val="C00000"/>
                </a:solidFill>
                <a:effectLst/>
              </a:rPr>
              <a:t>:</a:t>
            </a:r>
            <a:br>
              <a:rPr lang="ru-RU" sz="2400" dirty="0" smtClean="0">
                <a:solidFill>
                  <a:srgbClr val="C00000"/>
                </a:solidFill>
                <a:effectLst/>
              </a:rPr>
            </a:br>
            <a:r>
              <a:rPr lang="ru-RU" sz="2400" dirty="0" err="1">
                <a:solidFill>
                  <a:srgbClr val="FF0000"/>
                </a:solidFill>
                <a:effectLst/>
              </a:rPr>
              <a:t>Білімділік</a:t>
            </a:r>
            <a:r>
              <a:rPr lang="ru-RU" sz="2400" dirty="0">
                <a:solidFill>
                  <a:srgbClr val="FF0000"/>
                </a:solidFill>
                <a:effectLst/>
              </a:rPr>
              <a:t>:</a:t>
            </a:r>
            <a:r>
              <a:rPr lang="ru-RU" sz="2400" dirty="0">
                <a:effectLst/>
              </a:rPr>
              <a:t> </a:t>
            </a:r>
            <a:r>
              <a:rPr lang="ru-RU" sz="2400" dirty="0" err="1">
                <a:effectLst/>
              </a:rPr>
              <a:t>оқушыларды</a:t>
            </a:r>
            <a:r>
              <a:rPr lang="ru-RU" sz="2400" dirty="0">
                <a:effectLst/>
              </a:rPr>
              <a:t>  </a:t>
            </a:r>
            <a:r>
              <a:rPr lang="ru-RU" sz="2400" dirty="0" err="1">
                <a:effectLst/>
              </a:rPr>
              <a:t>жасушасыз</a:t>
            </a:r>
            <a:r>
              <a:rPr lang="ru-RU" sz="2400" dirty="0">
                <a:effectLst/>
              </a:rPr>
              <a:t> </a:t>
            </a:r>
            <a:r>
              <a:rPr lang="ru-RU" sz="2400" dirty="0" err="1">
                <a:effectLst/>
              </a:rPr>
              <a:t>тірлік</a:t>
            </a:r>
            <a:r>
              <a:rPr lang="ru-RU" sz="2400" dirty="0">
                <a:effectLst/>
              </a:rPr>
              <a:t> </a:t>
            </a:r>
            <a:r>
              <a:rPr lang="ru-RU" sz="2400" dirty="0" err="1">
                <a:effectLst/>
              </a:rPr>
              <a:t>құрамы-вирустармен</a:t>
            </a:r>
            <a:r>
              <a:rPr lang="ru-RU" sz="2400" dirty="0">
                <a:effectLst/>
              </a:rPr>
              <a:t> </a:t>
            </a:r>
            <a:r>
              <a:rPr lang="ru-RU" sz="2400" dirty="0" err="1">
                <a:effectLst/>
              </a:rPr>
              <a:t>таныстыру</a:t>
            </a:r>
            <a:r>
              <a:rPr lang="ru-RU" sz="2400" dirty="0">
                <a:effectLst/>
              </a:rPr>
              <a:t>; </a:t>
            </a:r>
            <a:r>
              <a:rPr lang="ru-RU" sz="2400" dirty="0" err="1">
                <a:effectLst/>
              </a:rPr>
              <a:t>Вирустардың</a:t>
            </a:r>
            <a:r>
              <a:rPr lang="ru-RU" sz="2400" dirty="0">
                <a:effectLst/>
              </a:rPr>
              <a:t> </a:t>
            </a:r>
            <a:r>
              <a:rPr lang="ru-RU" sz="2400" dirty="0" err="1">
                <a:effectLst/>
              </a:rPr>
              <a:t>құрылыс</a:t>
            </a:r>
            <a:r>
              <a:rPr lang="ru-RU" sz="2400" dirty="0">
                <a:effectLst/>
              </a:rPr>
              <a:t>, </a:t>
            </a:r>
            <a:r>
              <a:rPr lang="ru-RU" sz="2400" dirty="0" err="1">
                <a:effectLst/>
              </a:rPr>
              <a:t>көбею</a:t>
            </a:r>
            <a:r>
              <a:rPr lang="ru-RU" sz="2400" dirty="0">
                <a:effectLst/>
              </a:rPr>
              <a:t>, </a:t>
            </a:r>
            <a:r>
              <a:rPr lang="ru-RU" sz="2400" dirty="0" err="1">
                <a:effectLst/>
              </a:rPr>
              <a:t>таралу</a:t>
            </a:r>
            <a:r>
              <a:rPr lang="ru-RU" sz="2400" dirty="0">
                <a:effectLst/>
              </a:rPr>
              <a:t> </a:t>
            </a:r>
            <a:r>
              <a:rPr lang="ru-RU" sz="2400" dirty="0" err="1">
                <a:effectLst/>
              </a:rPr>
              <a:t>ерекшеліктерімен</a:t>
            </a:r>
            <a:r>
              <a:rPr lang="ru-RU" sz="2400" dirty="0">
                <a:effectLst/>
              </a:rPr>
              <a:t>, </a:t>
            </a:r>
            <a:r>
              <a:rPr lang="ru-RU" sz="2400" dirty="0" err="1">
                <a:effectLst/>
              </a:rPr>
              <a:t>олардың</a:t>
            </a:r>
            <a:r>
              <a:rPr lang="ru-RU" sz="2400" dirty="0">
                <a:effectLst/>
              </a:rPr>
              <a:t> </a:t>
            </a:r>
            <a:r>
              <a:rPr lang="ru-RU" sz="2400" dirty="0" err="1">
                <a:effectLst/>
              </a:rPr>
              <a:t>басқа</a:t>
            </a:r>
            <a:r>
              <a:rPr lang="ru-RU" sz="2400" dirty="0">
                <a:effectLst/>
              </a:rPr>
              <a:t> </a:t>
            </a:r>
            <a:r>
              <a:rPr lang="ru-RU" sz="2400" dirty="0" err="1">
                <a:effectLst/>
              </a:rPr>
              <a:t>ағзалардан</a:t>
            </a:r>
            <a:r>
              <a:rPr lang="ru-RU" sz="2400" dirty="0">
                <a:effectLst/>
              </a:rPr>
              <a:t> </a:t>
            </a:r>
            <a:r>
              <a:rPr lang="ru-RU" sz="2400" dirty="0" err="1">
                <a:effectLst/>
              </a:rPr>
              <a:t>айырмашылығын</a:t>
            </a:r>
            <a:r>
              <a:rPr lang="ru-RU" sz="2400" dirty="0">
                <a:effectLst/>
              </a:rPr>
              <a:t> </a:t>
            </a:r>
            <a:r>
              <a:rPr lang="ru-RU" sz="2400" dirty="0" err="1">
                <a:effectLst/>
              </a:rPr>
              <a:t>түсіндіру</a:t>
            </a:r>
            <a:r>
              <a:rPr lang="ru-RU" sz="2400" dirty="0">
                <a:effectLst/>
              </a:rPr>
              <a:t>.</a:t>
            </a:r>
            <a:br>
              <a:rPr lang="ru-RU" sz="2400" dirty="0">
                <a:effectLst/>
              </a:rPr>
            </a:br>
            <a:r>
              <a:rPr lang="ru-RU" sz="2400" dirty="0" err="1">
                <a:solidFill>
                  <a:srgbClr val="FF0000"/>
                </a:solidFill>
                <a:effectLst/>
              </a:rPr>
              <a:t>Дамытушылық</a:t>
            </a:r>
            <a:r>
              <a:rPr lang="ru-RU" sz="2400" dirty="0">
                <a:solidFill>
                  <a:srgbClr val="FF0000"/>
                </a:solidFill>
                <a:effectLst/>
              </a:rPr>
              <a:t>:</a:t>
            </a:r>
            <a:r>
              <a:rPr lang="ru-RU" sz="2400" dirty="0">
                <a:effectLst/>
              </a:rPr>
              <a:t> </a:t>
            </a:r>
            <a:r>
              <a:rPr lang="ru-RU" sz="2400" dirty="0" err="1">
                <a:effectLst/>
              </a:rPr>
              <a:t>оқушылардың</a:t>
            </a:r>
            <a:r>
              <a:rPr lang="ru-RU" sz="2400" dirty="0">
                <a:effectLst/>
              </a:rPr>
              <a:t> </a:t>
            </a:r>
            <a:r>
              <a:rPr lang="ru-RU" sz="2400" dirty="0" err="1">
                <a:effectLst/>
              </a:rPr>
              <a:t>өздігімен</a:t>
            </a:r>
            <a:r>
              <a:rPr lang="ru-RU" sz="2400" dirty="0">
                <a:effectLst/>
              </a:rPr>
              <a:t> </a:t>
            </a:r>
            <a:r>
              <a:rPr lang="ru-RU" sz="2400" dirty="0" err="1">
                <a:effectLst/>
              </a:rPr>
              <a:t>тақырыпты</a:t>
            </a:r>
            <a:r>
              <a:rPr lang="ru-RU" sz="2400" dirty="0">
                <a:effectLst/>
              </a:rPr>
              <a:t> </a:t>
            </a:r>
            <a:r>
              <a:rPr lang="ru-RU" sz="2400" dirty="0" err="1">
                <a:effectLst/>
              </a:rPr>
              <a:t>танып-ізденуге</a:t>
            </a:r>
            <a:r>
              <a:rPr lang="ru-RU" sz="2400" dirty="0">
                <a:effectLst/>
              </a:rPr>
              <a:t>, </a:t>
            </a:r>
            <a:r>
              <a:rPr lang="ru-RU" sz="2400" dirty="0" err="1">
                <a:effectLst/>
              </a:rPr>
              <a:t>топпен</a:t>
            </a:r>
            <a:r>
              <a:rPr lang="ru-RU" sz="2400" dirty="0">
                <a:effectLst/>
              </a:rPr>
              <a:t> </a:t>
            </a:r>
            <a:r>
              <a:rPr lang="ru-RU" sz="2400" dirty="0" err="1">
                <a:effectLst/>
              </a:rPr>
              <a:t>жұмыс</a:t>
            </a:r>
            <a:r>
              <a:rPr lang="ru-RU" sz="2400" dirty="0">
                <a:effectLst/>
              </a:rPr>
              <a:t> </a:t>
            </a:r>
            <a:r>
              <a:rPr lang="ru-RU" sz="2400" dirty="0" err="1">
                <a:effectLst/>
              </a:rPr>
              <a:t>істеуге</a:t>
            </a:r>
            <a:r>
              <a:rPr lang="ru-RU" sz="2400" dirty="0">
                <a:effectLst/>
              </a:rPr>
              <a:t>; </a:t>
            </a:r>
            <a:r>
              <a:rPr lang="ru-RU" sz="2400" dirty="0" err="1">
                <a:effectLst/>
              </a:rPr>
              <a:t>алған</a:t>
            </a:r>
            <a:r>
              <a:rPr lang="ru-RU" sz="2400" dirty="0">
                <a:effectLst/>
              </a:rPr>
              <a:t> </a:t>
            </a:r>
            <a:r>
              <a:rPr lang="ru-RU" sz="2400" dirty="0" err="1">
                <a:effectLst/>
              </a:rPr>
              <a:t>білімдерін</a:t>
            </a:r>
            <a:r>
              <a:rPr lang="ru-RU" sz="2400" dirty="0">
                <a:effectLst/>
              </a:rPr>
              <a:t> </a:t>
            </a:r>
            <a:r>
              <a:rPr lang="ru-RU" sz="2400" dirty="0" err="1">
                <a:effectLst/>
              </a:rPr>
              <a:t>іс</a:t>
            </a:r>
            <a:r>
              <a:rPr lang="ru-RU" sz="2400" dirty="0">
                <a:effectLst/>
              </a:rPr>
              <a:t> </a:t>
            </a:r>
            <a:r>
              <a:rPr lang="ru-RU" sz="2400" dirty="0" err="1">
                <a:effectLst/>
              </a:rPr>
              <a:t>жүзінде</a:t>
            </a:r>
            <a:r>
              <a:rPr lang="ru-RU" sz="2400" dirty="0">
                <a:effectLst/>
              </a:rPr>
              <a:t> </a:t>
            </a:r>
            <a:r>
              <a:rPr lang="ru-RU" sz="2400" dirty="0" err="1">
                <a:effectLst/>
              </a:rPr>
              <a:t>көрсетуге</a:t>
            </a:r>
            <a:r>
              <a:rPr lang="ru-RU" sz="2400" dirty="0">
                <a:effectLst/>
              </a:rPr>
              <a:t> </a:t>
            </a:r>
            <a:r>
              <a:rPr lang="ru-RU" sz="2400" dirty="0" err="1">
                <a:effectLst/>
              </a:rPr>
              <a:t>үйрету</a:t>
            </a:r>
            <a:r>
              <a:rPr lang="ru-RU" sz="2400" dirty="0">
                <a:effectLst/>
              </a:rPr>
              <a:t>; </a:t>
            </a:r>
            <a:r>
              <a:rPr lang="ru-RU" sz="2400" dirty="0" err="1">
                <a:effectLst/>
              </a:rPr>
              <a:t>білімге</a:t>
            </a:r>
            <a:r>
              <a:rPr lang="ru-RU" sz="2400" dirty="0">
                <a:effectLst/>
              </a:rPr>
              <a:t> </a:t>
            </a:r>
            <a:r>
              <a:rPr lang="ru-RU" sz="2400" dirty="0" err="1">
                <a:effectLst/>
              </a:rPr>
              <a:t>құштарлығының</a:t>
            </a:r>
            <a:r>
              <a:rPr lang="ru-RU" sz="2400" dirty="0">
                <a:effectLst/>
              </a:rPr>
              <a:t> </a:t>
            </a:r>
            <a:r>
              <a:rPr lang="ru-RU" sz="2400" dirty="0" err="1">
                <a:effectLst/>
              </a:rPr>
              <a:t>дүниетанымдылық</a:t>
            </a:r>
            <a:r>
              <a:rPr lang="ru-RU" sz="2400" dirty="0">
                <a:effectLst/>
              </a:rPr>
              <a:t> </a:t>
            </a:r>
            <a:r>
              <a:rPr lang="ru-RU" sz="2400" dirty="0" err="1">
                <a:effectLst/>
              </a:rPr>
              <a:t>көзқарастарын</a:t>
            </a:r>
            <a:r>
              <a:rPr lang="ru-RU" sz="2400" dirty="0">
                <a:effectLst/>
              </a:rPr>
              <a:t> </a:t>
            </a:r>
            <a:r>
              <a:rPr lang="ru-RU" sz="2400" dirty="0" err="1">
                <a:effectLst/>
              </a:rPr>
              <a:t>қалыптастыру</a:t>
            </a:r>
            <a:r>
              <a:rPr lang="ru-RU" sz="2400" dirty="0">
                <a:effectLst/>
              </a:rPr>
              <a:t>.</a:t>
            </a:r>
            <a:br>
              <a:rPr lang="ru-RU" sz="2400" dirty="0">
                <a:effectLst/>
              </a:rPr>
            </a:br>
            <a:r>
              <a:rPr lang="ru-RU" sz="2400" dirty="0" err="1">
                <a:solidFill>
                  <a:srgbClr val="FF0000"/>
                </a:solidFill>
                <a:effectLst/>
              </a:rPr>
              <a:t>Тәрбиелік</a:t>
            </a:r>
            <a:r>
              <a:rPr lang="ru-RU" sz="2400" dirty="0">
                <a:solidFill>
                  <a:srgbClr val="FF0000"/>
                </a:solidFill>
                <a:effectLst/>
              </a:rPr>
              <a:t>:</a:t>
            </a:r>
            <a:r>
              <a:rPr lang="ru-RU" sz="2400" dirty="0">
                <a:effectLst/>
              </a:rPr>
              <a:t> </a:t>
            </a:r>
            <a:r>
              <a:rPr lang="ru-RU" sz="2400" dirty="0" err="1">
                <a:effectLst/>
              </a:rPr>
              <a:t>санитарлық</a:t>
            </a:r>
            <a:r>
              <a:rPr lang="ru-RU" sz="2400" dirty="0">
                <a:effectLst/>
              </a:rPr>
              <a:t> – </a:t>
            </a:r>
            <a:r>
              <a:rPr lang="ru-RU" sz="2400" dirty="0" err="1">
                <a:effectLst/>
              </a:rPr>
              <a:t>гигиеналық</a:t>
            </a:r>
            <a:r>
              <a:rPr lang="ru-RU" sz="2400" dirty="0">
                <a:effectLst/>
              </a:rPr>
              <a:t> </a:t>
            </a:r>
            <a:r>
              <a:rPr lang="ru-RU" sz="2400" dirty="0" err="1">
                <a:effectLst/>
              </a:rPr>
              <a:t>білім</a:t>
            </a:r>
            <a:r>
              <a:rPr lang="ru-RU" sz="2400" dirty="0">
                <a:effectLst/>
              </a:rPr>
              <a:t> беру; </a:t>
            </a:r>
            <a:r>
              <a:rPr lang="ru-RU" sz="2400" dirty="0" err="1">
                <a:effectLst/>
              </a:rPr>
              <a:t>салауатты</a:t>
            </a:r>
            <a:r>
              <a:rPr lang="ru-RU" sz="2400" dirty="0">
                <a:effectLst/>
              </a:rPr>
              <a:t> </a:t>
            </a:r>
            <a:r>
              <a:rPr lang="ru-RU" sz="2400" dirty="0" err="1">
                <a:effectLst/>
              </a:rPr>
              <a:t>өмір</a:t>
            </a:r>
            <a:r>
              <a:rPr lang="ru-RU" sz="2400" dirty="0">
                <a:effectLst/>
              </a:rPr>
              <a:t> </a:t>
            </a:r>
            <a:r>
              <a:rPr lang="ru-RU" sz="2400" dirty="0" err="1">
                <a:effectLst/>
              </a:rPr>
              <a:t>салтының</a:t>
            </a:r>
            <a:r>
              <a:rPr lang="ru-RU" sz="2400" dirty="0">
                <a:effectLst/>
              </a:rPr>
              <a:t> </a:t>
            </a:r>
            <a:r>
              <a:rPr lang="ru-RU" sz="2400" dirty="0" err="1">
                <a:effectLst/>
              </a:rPr>
              <a:t>ұстанымдарын</a:t>
            </a:r>
            <a:r>
              <a:rPr lang="ru-RU" sz="2400" dirty="0">
                <a:effectLst/>
              </a:rPr>
              <a:t> </a:t>
            </a:r>
            <a:r>
              <a:rPr lang="ru-RU" sz="2400" dirty="0" err="1">
                <a:effectLst/>
              </a:rPr>
              <a:t>қалыптастыру</a:t>
            </a:r>
            <a:r>
              <a:rPr lang="ru-RU" sz="2400" dirty="0">
                <a:effectLst/>
              </a:rPr>
              <a:t>.</a:t>
            </a:r>
            <a:br>
              <a:rPr lang="ru-RU" sz="2400" dirty="0">
                <a:effectLst/>
              </a:rPr>
            </a:br>
            <a:r>
              <a:rPr lang="ru-RU" sz="2400" dirty="0">
                <a:solidFill>
                  <a:srgbClr val="C00000"/>
                </a:solidFill>
                <a:effectLst/>
              </a:rPr>
              <a:t/>
            </a:r>
            <a:br>
              <a:rPr lang="ru-RU" sz="2400" dirty="0">
                <a:solidFill>
                  <a:srgbClr val="C00000"/>
                </a:solidFill>
                <a:effectLst/>
              </a:rPr>
            </a:br>
            <a:r>
              <a:rPr lang="kk-KZ" sz="3200" dirty="0" smtClean="0">
                <a:solidFill>
                  <a:srgbClr val="FF0000"/>
                </a:solidFill>
              </a:rPr>
              <a:t/>
            </a:r>
            <a:br>
              <a:rPr lang="kk-KZ" sz="3200" dirty="0" smtClean="0">
                <a:solidFill>
                  <a:srgbClr val="FF0000"/>
                </a:solidFill>
              </a:rPr>
            </a:br>
            <a:r>
              <a:rPr lang="kk-KZ" sz="3200" dirty="0" smtClean="0">
                <a:solidFill>
                  <a:srgbClr val="FF0000"/>
                </a:solidFill>
              </a:rPr>
              <a:t/>
            </a:r>
            <a:br>
              <a:rPr lang="kk-KZ" sz="3200" dirty="0" smtClean="0">
                <a:solidFill>
                  <a:srgbClr val="FF0000"/>
                </a:solidFill>
              </a:rPr>
            </a:br>
            <a:endParaRPr lang="ru-RU" sz="3200" dirty="0">
              <a:solidFill>
                <a:srgbClr val="FF0000"/>
              </a:solidFill>
            </a:endParaRPr>
          </a:p>
        </p:txBody>
      </p:sp>
    </p:spTree>
    <p:extLst>
      <p:ext uri="{BB962C8B-B14F-4D97-AF65-F5344CB8AC3E}">
        <p14:creationId xmlns:p14="http://schemas.microsoft.com/office/powerpoint/2010/main" val="14641044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a:xfrm>
            <a:off x="107504" y="116632"/>
            <a:ext cx="8928992" cy="6741368"/>
          </a:xfrm>
        </p:spPr>
        <p:txBody>
          <a:bodyPr/>
          <a:lstStyle/>
          <a:p>
            <a:endParaRPr lang="ru-RU" dirty="0"/>
          </a:p>
        </p:txBody>
      </p:sp>
      <p:pic>
        <p:nvPicPr>
          <p:cNvPr id="4" name="Picture 3" descr="C:\Documents and Settings\Базик\Рабочий стол\фон\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
          <p:cNvSpPr txBox="1">
            <a:spLocks noChangeArrowheads="1"/>
          </p:cNvSpPr>
          <p:nvPr/>
        </p:nvSpPr>
        <p:spPr>
          <a:xfrm>
            <a:off x="1908175" y="1196975"/>
            <a:ext cx="6335713" cy="3960813"/>
          </a:xfrm>
          <a:prstGeom prst="rect">
            <a:avLst/>
          </a:prstGeom>
          <a:solidFill>
            <a:srgbClr val="66FFCC"/>
          </a:solidFill>
        </p:spPr>
        <p:txBody>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a:lnSpc>
                <a:spcPct val="80000"/>
              </a:lnSpc>
              <a:defRPr/>
            </a:pPr>
            <a:r>
              <a:rPr lang="kk-KZ" sz="1800" smtClean="0">
                <a:solidFill>
                  <a:srgbClr val="FF0000"/>
                </a:solidFill>
                <a:effectLst>
                  <a:outerShdw blurRad="38100" dist="38100" dir="2700000" algn="tl">
                    <a:srgbClr val="000000"/>
                  </a:outerShdw>
                </a:effectLst>
              </a:rPr>
              <a:t>Вирустар-</a:t>
            </a:r>
            <a:r>
              <a:rPr lang="kk-KZ" sz="1800" smtClean="0"/>
              <a:t> </a:t>
            </a:r>
            <a:r>
              <a:rPr lang="kk-KZ" sz="1800" smtClean="0">
                <a:solidFill>
                  <a:srgbClr val="000000"/>
                </a:solidFill>
              </a:rPr>
              <a:t>жасушасыз тіршілік иелері. Тірі ағза жасушасынан тысқары өмір сүре алмайды.</a:t>
            </a:r>
          </a:p>
          <a:p>
            <a:pPr>
              <a:lnSpc>
                <a:spcPct val="80000"/>
              </a:lnSpc>
              <a:defRPr/>
            </a:pPr>
            <a:r>
              <a:rPr lang="kk-KZ" sz="1800" smtClean="0">
                <a:solidFill>
                  <a:srgbClr val="FF0000"/>
                </a:solidFill>
                <a:effectLst>
                  <a:outerShdw blurRad="38100" dist="38100" dir="2700000" algn="tl">
                    <a:srgbClr val="000000"/>
                  </a:outerShdw>
                </a:effectLst>
              </a:rPr>
              <a:t> Мөлшері-</a:t>
            </a:r>
            <a:r>
              <a:rPr lang="kk-KZ" sz="1800" smtClean="0"/>
              <a:t> </a:t>
            </a:r>
            <a:r>
              <a:rPr lang="kk-KZ" sz="1800" smtClean="0">
                <a:solidFill>
                  <a:srgbClr val="000000"/>
                </a:solidFill>
              </a:rPr>
              <a:t>өте ұсақ, өлшемі</a:t>
            </a:r>
            <a:r>
              <a:rPr lang="kk-KZ" sz="1800" smtClean="0"/>
              <a:t>    </a:t>
            </a:r>
            <a:r>
              <a:rPr lang="kk-KZ" sz="1800" smtClean="0">
                <a:solidFill>
                  <a:srgbClr val="FF0000"/>
                </a:solidFill>
                <a:effectLst>
                  <a:outerShdw blurRad="38100" dist="38100" dir="2700000" algn="tl">
                    <a:srgbClr val="000000"/>
                  </a:outerShdw>
                </a:effectLst>
              </a:rPr>
              <a:t>0,0000002 см.</a:t>
            </a:r>
          </a:p>
          <a:p>
            <a:pPr>
              <a:lnSpc>
                <a:spcPct val="80000"/>
              </a:lnSpc>
              <a:defRPr/>
            </a:pPr>
            <a:r>
              <a:rPr lang="kk-KZ" sz="1800" smtClean="0">
                <a:solidFill>
                  <a:srgbClr val="FF0000"/>
                </a:solidFill>
                <a:effectLst>
                  <a:outerShdw blurRad="38100" dist="38100" dir="2700000" algn="tl">
                    <a:srgbClr val="000000"/>
                  </a:outerShdw>
                </a:effectLst>
              </a:rPr>
              <a:t>Пішіні :</a:t>
            </a:r>
            <a:r>
              <a:rPr lang="kk-KZ" sz="1800" smtClean="0"/>
              <a:t> </a:t>
            </a:r>
            <a:r>
              <a:rPr lang="kk-KZ" sz="1800" smtClean="0">
                <a:solidFill>
                  <a:srgbClr val="000000"/>
                </a:solidFill>
              </a:rPr>
              <a:t>шар, таяқша, жіп, сопақша болады.</a:t>
            </a:r>
          </a:p>
          <a:p>
            <a:pPr>
              <a:lnSpc>
                <a:spcPct val="80000"/>
              </a:lnSpc>
              <a:defRPr/>
            </a:pPr>
            <a:r>
              <a:rPr lang="kk-KZ" sz="1800" smtClean="0">
                <a:solidFill>
                  <a:srgbClr val="FF0000"/>
                </a:solidFill>
                <a:effectLst>
                  <a:outerShdw blurRad="38100" dist="38100" dir="2700000" algn="tl">
                    <a:srgbClr val="000000"/>
                  </a:outerShdw>
                </a:effectLst>
              </a:rPr>
              <a:t>Туғызатын аурулары:</a:t>
            </a:r>
            <a:r>
              <a:rPr lang="kk-KZ" sz="1800" smtClean="0"/>
              <a:t> </a:t>
            </a:r>
            <a:r>
              <a:rPr lang="kk-KZ" sz="1800" smtClean="0">
                <a:solidFill>
                  <a:srgbClr val="000000"/>
                </a:solidFill>
              </a:rPr>
              <a:t>тұмау, қызылша, гепатит (сары</a:t>
            </a:r>
            <a:r>
              <a:rPr lang="kk-KZ" sz="1800" smtClean="0"/>
              <a:t> </a:t>
            </a:r>
            <a:r>
              <a:rPr lang="kk-KZ" sz="1800" smtClean="0">
                <a:solidFill>
                  <a:srgbClr val="000000"/>
                </a:solidFill>
              </a:rPr>
              <a:t>ауру) ,шешек, ұшық, сал ауруы (полиомиелит),  ЖҚТБ т.б.</a:t>
            </a:r>
          </a:p>
          <a:p>
            <a:pPr>
              <a:lnSpc>
                <a:spcPct val="80000"/>
              </a:lnSpc>
              <a:defRPr/>
            </a:pPr>
            <a:r>
              <a:rPr lang="kk-KZ" sz="1800" smtClean="0">
                <a:solidFill>
                  <a:srgbClr val="FF0000"/>
                </a:solidFill>
                <a:effectLst>
                  <a:outerShdw blurRad="38100" dist="38100" dir="2700000" algn="tl">
                    <a:srgbClr val="000000"/>
                  </a:outerShdw>
                </a:effectLst>
              </a:rPr>
              <a:t>Зияны:</a:t>
            </a:r>
            <a:r>
              <a:rPr lang="kk-KZ" sz="1800" smtClean="0"/>
              <a:t> </a:t>
            </a:r>
            <a:r>
              <a:rPr lang="kk-KZ" sz="1800" smtClean="0">
                <a:solidFill>
                  <a:srgbClr val="000000"/>
                </a:solidFill>
              </a:rPr>
              <a:t>адам, өсімдік, жануар ағзасына еніп, ауру</a:t>
            </a:r>
            <a:r>
              <a:rPr lang="kk-KZ" sz="1800" smtClean="0"/>
              <a:t> </a:t>
            </a:r>
            <a:r>
              <a:rPr lang="kk-KZ" sz="1800" smtClean="0">
                <a:solidFill>
                  <a:srgbClr val="000000"/>
                </a:solidFill>
              </a:rPr>
              <a:t>туғызады.</a:t>
            </a:r>
          </a:p>
          <a:p>
            <a:pPr>
              <a:lnSpc>
                <a:spcPct val="80000"/>
              </a:lnSpc>
              <a:defRPr/>
            </a:pPr>
            <a:r>
              <a:rPr lang="kk-KZ" sz="1800" smtClean="0">
                <a:solidFill>
                  <a:srgbClr val="FF0000"/>
                </a:solidFill>
                <a:effectLst>
                  <a:outerShdw blurRad="38100" dist="38100" dir="2700000" algn="tl">
                    <a:srgbClr val="000000"/>
                  </a:outerShdw>
                </a:effectLst>
              </a:rPr>
              <a:t>Ашылуы:</a:t>
            </a:r>
            <a:r>
              <a:rPr lang="kk-KZ" sz="1800" smtClean="0"/>
              <a:t> </a:t>
            </a:r>
            <a:r>
              <a:rPr lang="kk-KZ" sz="1800" smtClean="0">
                <a:solidFill>
                  <a:srgbClr val="000000"/>
                </a:solidFill>
              </a:rPr>
              <a:t>1892 жылы орыс микробиологі Дмитрий</a:t>
            </a:r>
            <a:r>
              <a:rPr lang="kk-KZ" sz="1800" smtClean="0"/>
              <a:t> </a:t>
            </a:r>
            <a:r>
              <a:rPr lang="kk-KZ" sz="1800" smtClean="0">
                <a:solidFill>
                  <a:srgbClr val="000000"/>
                </a:solidFill>
              </a:rPr>
              <a:t>Иосифович Ивановский темекі өсімдігінің теңбілін зерттеп ашқан.</a:t>
            </a:r>
          </a:p>
          <a:p>
            <a:pPr>
              <a:lnSpc>
                <a:spcPct val="80000"/>
              </a:lnSpc>
              <a:defRPr/>
            </a:pPr>
            <a:r>
              <a:rPr lang="kk-KZ" sz="1800" smtClean="0">
                <a:solidFill>
                  <a:srgbClr val="FF0000"/>
                </a:solidFill>
                <a:effectLst>
                  <a:outerShdw blurRad="38100" dist="38100" dir="2700000" algn="tl">
                    <a:srgbClr val="000000"/>
                  </a:outerShdw>
                </a:effectLst>
              </a:rPr>
              <a:t>Терминді ғылымға енгізген:</a:t>
            </a:r>
            <a:r>
              <a:rPr lang="kk-KZ" sz="1800" smtClean="0"/>
              <a:t> </a:t>
            </a:r>
            <a:r>
              <a:rPr lang="kk-KZ" sz="1800" smtClean="0">
                <a:solidFill>
                  <a:srgbClr val="000000"/>
                </a:solidFill>
              </a:rPr>
              <a:t>1899 жылы Нидерланд</a:t>
            </a:r>
            <a:r>
              <a:rPr lang="kk-KZ" sz="1800" smtClean="0"/>
              <a:t> </a:t>
            </a:r>
            <a:r>
              <a:rPr lang="kk-KZ" sz="1800" smtClean="0">
                <a:solidFill>
                  <a:srgbClr val="000000"/>
                </a:solidFill>
              </a:rPr>
              <a:t>ботанигі және микробиологі Мартин Виллем Бейерник</a:t>
            </a:r>
            <a:endParaRPr lang="ru-RU" sz="1800" smtClean="0">
              <a:solidFill>
                <a:srgbClr val="000000"/>
              </a:solidFill>
            </a:endParaRPr>
          </a:p>
        </p:txBody>
      </p:sp>
    </p:spTree>
    <p:extLst>
      <p:ext uri="{BB962C8B-B14F-4D97-AF65-F5344CB8AC3E}">
        <p14:creationId xmlns:p14="http://schemas.microsoft.com/office/powerpoint/2010/main" val="418622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05286" y="1566695"/>
            <a:ext cx="7190184" cy="3886368"/>
          </a:xfrm>
        </p:spPr>
        <p:txBody>
          <a:bodyPr/>
          <a:lstStyle/>
          <a:p>
            <a:pPr marL="342900" lvl="0" indent="-342900" algn="l" fontAlgn="base">
              <a:spcBef>
                <a:spcPct val="20000"/>
              </a:spcBef>
              <a:spcAft>
                <a:spcPct val="0"/>
              </a:spcAft>
              <a:defRPr/>
            </a:pPr>
            <a:r>
              <a:rPr lang="kk-KZ" sz="1800" kern="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mn-ea"/>
                <a:cs typeface="Times New Roman" pitchFamily="18" charset="0"/>
              </a:rPr>
              <a:t>Вирустар дәлме-дәл геометриялық пішінге ие болады. Таяқша, жіпше, оралма, тетраэдр, октаэдр мөлшері  20-дан  300мм. Вирустар басқа жасушаның генетикалық бағдарламасын өз мәнеріне келтіріп өзгертуге қабілетті дербес генетикалық </a:t>
            </a:r>
            <a:r>
              <a:rPr lang="kk-KZ" sz="1800" kern="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mn-ea"/>
                <a:cs typeface="Times New Roman" pitchFamily="18" charset="0"/>
              </a:rPr>
              <a:t/>
            </a:r>
            <a:br>
              <a:rPr lang="kk-KZ" sz="1800" kern="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mn-ea"/>
                <a:cs typeface="Times New Roman" pitchFamily="18" charset="0"/>
              </a:rPr>
            </a:br>
            <a:r>
              <a:rPr lang="kk-KZ" sz="1800" kern="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mn-ea"/>
                <a:cs typeface="Times New Roman" pitchFamily="18" charset="0"/>
              </a:rPr>
              <a:t>бағдарламалар </a:t>
            </a:r>
            <a:r>
              <a:rPr lang="kk-KZ" sz="1800" kern="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mn-ea"/>
                <a:cs typeface="Times New Roman" pitchFamily="18" charset="0"/>
              </a:rPr>
              <a:t>болып табылады.</a:t>
            </a:r>
            <a:r>
              <a:rPr lang="kk-KZ" sz="1600" kern="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mn-ea"/>
                <a:cs typeface="Arial"/>
              </a:rPr>
              <a:t>   </a:t>
            </a:r>
            <a:r>
              <a:rPr lang="kk-KZ" sz="1600" kern="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mn-ea"/>
                <a:cs typeface="Arial"/>
              </a:rPr>
              <a:t/>
            </a:r>
            <a:br>
              <a:rPr lang="kk-KZ" sz="1600" kern="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mn-ea"/>
                <a:cs typeface="Arial"/>
              </a:rPr>
            </a:br>
            <a:r>
              <a:rPr lang="kk-KZ" sz="1600" kern="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mn-ea"/>
                <a:cs typeface="Arial"/>
              </a:rPr>
              <a:t>                                                                                                        </a:t>
            </a:r>
            <a:r>
              <a:rPr lang="kk-KZ" sz="1600" kern="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mn-ea"/>
                <a:cs typeface="Arial"/>
              </a:rPr>
              <a:t/>
            </a:r>
            <a:br>
              <a:rPr lang="kk-KZ" sz="1600" kern="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mn-ea"/>
                <a:cs typeface="Arial"/>
              </a:rPr>
            </a:br>
            <a:r>
              <a:rPr lang="kk-KZ" sz="1600" kern="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mn-ea"/>
                <a:cs typeface="Arial"/>
              </a:rPr>
              <a:t>                                                                 </a:t>
            </a:r>
            <a:endParaRPr lang="ru-RU" sz="1600" kern="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a:ea typeface="+mn-ea"/>
              <a:cs typeface="Arial"/>
            </a:endParaRPr>
          </a:p>
        </p:txBody>
      </p:sp>
      <p:pic>
        <p:nvPicPr>
          <p:cNvPr id="3074"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585562" y="404665"/>
            <a:ext cx="5901439" cy="1008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descr="Image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3284538"/>
            <a:ext cx="1368425" cy="158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Image2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675" y="3284538"/>
            <a:ext cx="1370013"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Image2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363" y="3284538"/>
            <a:ext cx="1296987"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descr="Image23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4025" y="3284538"/>
            <a:ext cx="158432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5"/>
          <p:cNvSpPr>
            <a:spLocks noChangeArrowheads="1"/>
          </p:cNvSpPr>
          <p:nvPr/>
        </p:nvSpPr>
        <p:spPr bwMode="auto">
          <a:xfrm>
            <a:off x="539750" y="5229225"/>
            <a:ext cx="2112758" cy="307777"/>
          </a:xfrm>
          <a:prstGeom prst="rect">
            <a:avLst/>
          </a:prstGeom>
          <a:noFill/>
          <a:ln w="9525">
            <a:noFill/>
            <a:miter lim="800000"/>
            <a:headEnd/>
            <a:tailEnd/>
          </a:ln>
          <a:effectLst/>
        </p:spPr>
        <p:txBody>
          <a:bodyPr wrap="none">
            <a:spAutoFit/>
          </a:bodyPr>
          <a:lstStyle/>
          <a:p>
            <a:pPr fontAlgn="base">
              <a:spcBef>
                <a:spcPct val="20000"/>
              </a:spcBef>
              <a:spcAft>
                <a:spcPct val="0"/>
              </a:spcAft>
              <a:buClr>
                <a:srgbClr val="FF0000"/>
              </a:buClr>
              <a:buSzPct val="60000"/>
              <a:buFont typeface="Wingdings" pitchFamily="2" charset="2"/>
              <a:buChar char="n"/>
              <a:defRPr/>
            </a:pPr>
            <a:r>
              <a:rPr lang="kk-KZ" sz="1400" b="1" dirty="0">
                <a:solidFill>
                  <a:srgbClr val="000000"/>
                </a:solidFill>
                <a:effectLst>
                  <a:outerShdw blurRad="38100" dist="38100" dir="2700000" algn="tl">
                    <a:srgbClr val="FFFFFF"/>
                  </a:outerShdw>
                </a:effectLst>
                <a:latin typeface="Times New Roman" pitchFamily="18" charset="0"/>
                <a:cs typeface="Arial" charset="0"/>
              </a:rPr>
              <a:t>Темекі теңбілі </a:t>
            </a:r>
            <a:r>
              <a:rPr lang="kk-KZ" sz="1400" b="1" dirty="0" smtClean="0">
                <a:solidFill>
                  <a:srgbClr val="000000"/>
                </a:solidFill>
                <a:effectLst>
                  <a:outerShdw blurRad="38100" dist="38100" dir="2700000" algn="tl">
                    <a:srgbClr val="FFFFFF"/>
                  </a:outerShdw>
                </a:effectLst>
                <a:latin typeface="Times New Roman" pitchFamily="18" charset="0"/>
                <a:cs typeface="Arial" charset="0"/>
              </a:rPr>
              <a:t>вирусы </a:t>
            </a:r>
            <a:endParaRPr lang="ru-RU" sz="1400" b="1" dirty="0">
              <a:solidFill>
                <a:srgbClr val="000000"/>
              </a:solidFill>
              <a:effectLst>
                <a:outerShdw blurRad="38100" dist="38100" dir="2700000" algn="tl">
                  <a:srgbClr val="FFFFFF"/>
                </a:outerShdw>
              </a:effectLst>
              <a:latin typeface="Times New Roman" pitchFamily="18" charset="0"/>
              <a:cs typeface="Arial" charset="0"/>
            </a:endParaRPr>
          </a:p>
        </p:txBody>
      </p:sp>
      <p:sp>
        <p:nvSpPr>
          <p:cNvPr id="10" name="Rectangle 7"/>
          <p:cNvSpPr>
            <a:spLocks noChangeArrowheads="1"/>
          </p:cNvSpPr>
          <p:nvPr/>
        </p:nvSpPr>
        <p:spPr bwMode="auto">
          <a:xfrm>
            <a:off x="2916238" y="5300663"/>
            <a:ext cx="1439862" cy="304800"/>
          </a:xfrm>
          <a:prstGeom prst="rect">
            <a:avLst/>
          </a:prstGeom>
          <a:noFill/>
          <a:ln w="9525">
            <a:noFill/>
            <a:miter lim="800000"/>
            <a:headEnd/>
            <a:tailEnd/>
          </a:ln>
          <a:effectLst/>
        </p:spPr>
        <p:txBody>
          <a:bodyPr wrap="none">
            <a:spAutoFit/>
          </a:bodyPr>
          <a:lstStyle/>
          <a:p>
            <a:pPr fontAlgn="base">
              <a:spcBef>
                <a:spcPct val="20000"/>
              </a:spcBef>
              <a:spcAft>
                <a:spcPct val="0"/>
              </a:spcAft>
              <a:buClr>
                <a:srgbClr val="FF0000"/>
              </a:buClr>
              <a:buSzPct val="60000"/>
              <a:buFont typeface="Wingdings" pitchFamily="2" charset="2"/>
              <a:buChar char="n"/>
              <a:defRPr/>
            </a:pPr>
            <a:r>
              <a:rPr lang="kk-KZ" sz="1400" b="1" dirty="0">
                <a:solidFill>
                  <a:srgbClr val="000000"/>
                </a:solidFill>
                <a:effectLst>
                  <a:outerShdw blurRad="38100" dist="38100" dir="2700000" algn="tl">
                    <a:srgbClr val="FFFFFF"/>
                  </a:outerShdw>
                </a:effectLst>
                <a:latin typeface="Times New Roman" pitchFamily="18" charset="0"/>
                <a:cs typeface="Arial" charset="0"/>
              </a:rPr>
              <a:t>Спид вирусы</a:t>
            </a:r>
            <a:endParaRPr lang="ru-RU" sz="1400" b="1" dirty="0">
              <a:solidFill>
                <a:srgbClr val="000000"/>
              </a:solidFill>
              <a:effectLst>
                <a:outerShdw blurRad="38100" dist="38100" dir="2700000" algn="tl">
                  <a:srgbClr val="FFFFFF"/>
                </a:outerShdw>
              </a:effectLst>
              <a:latin typeface="Times New Roman" pitchFamily="18" charset="0"/>
              <a:cs typeface="Arial" charset="0"/>
            </a:endParaRPr>
          </a:p>
        </p:txBody>
      </p:sp>
      <p:sp>
        <p:nvSpPr>
          <p:cNvPr id="12" name="Rectangle 9"/>
          <p:cNvSpPr>
            <a:spLocks noChangeArrowheads="1"/>
          </p:cNvSpPr>
          <p:nvPr/>
        </p:nvSpPr>
        <p:spPr bwMode="auto">
          <a:xfrm>
            <a:off x="4787900" y="5300663"/>
            <a:ext cx="1516063" cy="304800"/>
          </a:xfrm>
          <a:prstGeom prst="rect">
            <a:avLst/>
          </a:prstGeom>
          <a:noFill/>
          <a:ln w="9525">
            <a:noFill/>
            <a:miter lim="800000"/>
            <a:headEnd/>
            <a:tailEnd/>
          </a:ln>
          <a:effectLst/>
        </p:spPr>
        <p:txBody>
          <a:bodyPr wrap="none">
            <a:spAutoFit/>
          </a:bodyPr>
          <a:lstStyle/>
          <a:p>
            <a:pPr fontAlgn="base">
              <a:spcBef>
                <a:spcPct val="20000"/>
              </a:spcBef>
              <a:spcAft>
                <a:spcPct val="0"/>
              </a:spcAft>
              <a:buClr>
                <a:srgbClr val="FF0000"/>
              </a:buClr>
              <a:buSzPct val="60000"/>
              <a:buFont typeface="Wingdings" pitchFamily="2" charset="2"/>
              <a:buChar char="n"/>
              <a:defRPr/>
            </a:pPr>
            <a:r>
              <a:rPr lang="kk-KZ" sz="1400" b="1" dirty="0">
                <a:solidFill>
                  <a:srgbClr val="000000"/>
                </a:solidFill>
                <a:effectLst>
                  <a:outerShdw blurRad="38100" dist="38100" dir="2700000" algn="tl">
                    <a:srgbClr val="FFFFFF"/>
                  </a:outerShdw>
                </a:effectLst>
                <a:latin typeface="Times New Roman" pitchFamily="18" charset="0"/>
                <a:cs typeface="Arial" charset="0"/>
              </a:rPr>
              <a:t>Тұмау вирусы</a:t>
            </a:r>
            <a:endParaRPr lang="ru-RU" sz="1400" b="1" dirty="0">
              <a:solidFill>
                <a:srgbClr val="000000"/>
              </a:solidFill>
              <a:effectLst>
                <a:outerShdw blurRad="38100" dist="38100" dir="2700000" algn="tl">
                  <a:srgbClr val="FFFFFF"/>
                </a:outerShdw>
              </a:effectLst>
              <a:latin typeface="Times New Roman" pitchFamily="18" charset="0"/>
              <a:cs typeface="Arial" charset="0"/>
            </a:endParaRPr>
          </a:p>
        </p:txBody>
      </p:sp>
      <p:sp>
        <p:nvSpPr>
          <p:cNvPr id="13" name="Rectangle 12"/>
          <p:cNvSpPr>
            <a:spLocks noChangeArrowheads="1"/>
          </p:cNvSpPr>
          <p:nvPr/>
        </p:nvSpPr>
        <p:spPr bwMode="auto">
          <a:xfrm>
            <a:off x="7100888" y="5381625"/>
            <a:ext cx="1473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60000"/>
              <a:buFont typeface="Wingdings" pitchFamily="2" charset="2"/>
              <a:buChar char="n"/>
              <a:defRPr sz="3200">
                <a:solidFill>
                  <a:schemeClr val="tx1"/>
                </a:solidFill>
                <a:latin typeface="Times New Roman" pitchFamily="18" charset="0"/>
                <a:cs typeface="Arial" charset="0"/>
              </a:defRPr>
            </a:lvl1pPr>
            <a:lvl2pPr marL="742950" indent="-285750" eaLnBrk="0" hangingPunct="0">
              <a:spcBef>
                <a:spcPct val="20000"/>
              </a:spcBef>
              <a:buClr>
                <a:schemeClr val="tx2"/>
              </a:buClr>
              <a:buSzPct val="60000"/>
              <a:buFont typeface="Wingdings" pitchFamily="2" charset="2"/>
              <a:buChar char="n"/>
              <a:defRPr sz="2800">
                <a:solidFill>
                  <a:schemeClr val="tx1"/>
                </a:solidFill>
                <a:latin typeface="Times New Roman" pitchFamily="18" charset="0"/>
                <a:cs typeface="Arial" charset="0"/>
              </a:defRPr>
            </a:lvl2pPr>
            <a:lvl3pPr marL="1143000" indent="-228600" eaLnBrk="0" hangingPunct="0">
              <a:spcBef>
                <a:spcPct val="20000"/>
              </a:spcBef>
              <a:buClr>
                <a:schemeClr val="folHlink"/>
              </a:buClr>
              <a:buSzPct val="60000"/>
              <a:buFont typeface="Wingdings" pitchFamily="2" charset="2"/>
              <a:buChar char="n"/>
              <a:defRPr sz="2400">
                <a:solidFill>
                  <a:schemeClr val="tx1"/>
                </a:solidFill>
                <a:latin typeface="Times New Roman" pitchFamily="18" charset="0"/>
                <a:cs typeface="Arial" charset="0"/>
              </a:defRPr>
            </a:lvl3pPr>
            <a:lvl4pPr marL="1600200" indent="-228600" eaLnBrk="0" hangingPunct="0">
              <a:spcBef>
                <a:spcPct val="20000"/>
              </a:spcBef>
              <a:buClr>
                <a:schemeClr val="tx1"/>
              </a:buClr>
              <a:buSzPct val="60000"/>
              <a:buFont typeface="Wingdings" pitchFamily="2" charset="2"/>
              <a:buChar char="n"/>
              <a:defRPr sz="2000">
                <a:solidFill>
                  <a:schemeClr val="tx1"/>
                </a:solidFill>
                <a:latin typeface="Times New Roman" pitchFamily="18" charset="0"/>
                <a:cs typeface="Arial" charset="0"/>
              </a:defRPr>
            </a:lvl4pPr>
            <a:lvl5pPr marL="2057400" indent="-228600" eaLnBrk="0" hangingPunct="0">
              <a:spcBef>
                <a:spcPct val="20000"/>
              </a:spcBef>
              <a:buClr>
                <a:schemeClr val="hlink"/>
              </a:buClr>
              <a:buSzPct val="60000"/>
              <a:buFont typeface="Wingdings" pitchFamily="2" charset="2"/>
              <a:buChar char="n"/>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Times New Roman" pitchFamily="18" charset="0"/>
                <a:cs typeface="Arial" charset="0"/>
              </a:defRPr>
            </a:lvl9pPr>
          </a:lstStyle>
          <a:p>
            <a:pPr marL="0" marR="0" lvl="0" indent="0" defTabSz="914400" eaLnBrk="1" fontAlgn="base" latinLnBrk="0" hangingPunct="1">
              <a:lnSpc>
                <a:spcPct val="100000"/>
              </a:lnSpc>
              <a:spcBef>
                <a:spcPct val="20000"/>
              </a:spcBef>
              <a:spcAft>
                <a:spcPct val="0"/>
              </a:spcAft>
              <a:buClr>
                <a:srgbClr val="FF0000"/>
              </a:buClr>
              <a:buSzPct val="60000"/>
              <a:buFont typeface="Wingdings" pitchFamily="2" charset="2"/>
              <a:buChar char="n"/>
              <a:tabLst/>
              <a:defRPr/>
            </a:pPr>
            <a:r>
              <a:rPr kumimoji="0" lang="kk-KZ" altLang="ru-RU" sz="1400" b="1" i="0" u="none" strike="noStrike" kern="0" cap="none" spc="0" normalizeH="0" baseline="0" noProof="0" dirty="0" smtClean="0">
                <a:ln>
                  <a:noFill/>
                </a:ln>
                <a:solidFill>
                  <a:srgbClr val="000000"/>
                </a:solidFill>
                <a:effectLst/>
                <a:uLnTx/>
                <a:uFillTx/>
                <a:latin typeface="Times New Roman" pitchFamily="18" charset="0"/>
                <a:cs typeface="Arial" charset="0"/>
              </a:rPr>
              <a:t>Бактериофаг</a:t>
            </a:r>
            <a:r>
              <a:rPr kumimoji="0" lang="kk-KZ" altLang="ru-RU" sz="1800" b="0" i="0" u="none" strike="noStrike" kern="0" cap="none" spc="0" normalizeH="0" baseline="0" noProof="0" dirty="0" smtClean="0">
                <a:ln>
                  <a:noFill/>
                </a:ln>
                <a:solidFill>
                  <a:srgbClr val="000000"/>
                </a:solidFill>
                <a:effectLst/>
                <a:uLnTx/>
                <a:uFillTx/>
                <a:latin typeface="Times New Roman" pitchFamily="18" charset="0"/>
                <a:cs typeface="Arial" charset="0"/>
              </a:rPr>
              <a:t> </a:t>
            </a:r>
            <a:endParaRPr kumimoji="0" lang="ru-RU" altLang="ru-RU" sz="1800" b="0" i="0" u="none" strike="noStrike" kern="0" cap="none" spc="0" normalizeH="0" baseline="0" noProof="0" dirty="0" smtClean="0">
              <a:ln>
                <a:noFill/>
              </a:ln>
              <a:solidFill>
                <a:srgbClr val="000000"/>
              </a:solidFill>
              <a:effectLst/>
              <a:uLnTx/>
              <a:uFillTx/>
              <a:latin typeface="Times New Roman" pitchFamily="18" charset="0"/>
              <a:cs typeface="Arial" charset="0"/>
            </a:endParaRPr>
          </a:p>
        </p:txBody>
      </p:sp>
    </p:spTree>
    <p:extLst>
      <p:ext uri="{BB962C8B-B14F-4D97-AF65-F5344CB8AC3E}">
        <p14:creationId xmlns:p14="http://schemas.microsoft.com/office/powerpoint/2010/main" val="14256665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640959" cy="6120680"/>
          </a:xfrm>
        </p:spPr>
        <p:txBody>
          <a:bodyPr/>
          <a:lstStyle/>
          <a:p>
            <a:pPr algn="l"/>
            <a:r>
              <a:rPr lang="ru-RU" sz="2000" dirty="0" err="1">
                <a:solidFill>
                  <a:srgbClr val="FF0000"/>
                </a:solidFill>
                <a:effectLst/>
              </a:rPr>
              <a:t>Сыныпты</a:t>
            </a:r>
            <a:r>
              <a:rPr lang="ru-RU" sz="2000" dirty="0">
                <a:solidFill>
                  <a:srgbClr val="FF0000"/>
                </a:solidFill>
                <a:effectLst/>
              </a:rPr>
              <a:t> </a:t>
            </a:r>
            <a:r>
              <a:rPr lang="ru-RU" sz="2000" dirty="0" err="1">
                <a:solidFill>
                  <a:srgbClr val="FF0000"/>
                </a:solidFill>
                <a:effectLst/>
              </a:rPr>
              <a:t>үш</a:t>
            </a:r>
            <a:r>
              <a:rPr lang="ru-RU" sz="2000" dirty="0">
                <a:solidFill>
                  <a:srgbClr val="FF0000"/>
                </a:solidFill>
                <a:effectLst/>
              </a:rPr>
              <a:t> </a:t>
            </a:r>
            <a:r>
              <a:rPr lang="ru-RU" sz="2000" dirty="0" err="1">
                <a:solidFill>
                  <a:srgbClr val="FF0000"/>
                </a:solidFill>
                <a:effectLst/>
              </a:rPr>
              <a:t>топқа</a:t>
            </a:r>
            <a:r>
              <a:rPr lang="ru-RU" sz="2000" dirty="0">
                <a:solidFill>
                  <a:srgbClr val="FF0000"/>
                </a:solidFill>
                <a:effectLst/>
              </a:rPr>
              <a:t> </a:t>
            </a:r>
            <a:r>
              <a:rPr lang="ru-RU" sz="2000" dirty="0" err="1">
                <a:solidFill>
                  <a:srgbClr val="FF0000"/>
                </a:solidFill>
                <a:effectLst/>
              </a:rPr>
              <a:t>бөлу</a:t>
            </a:r>
            <a:r>
              <a:rPr lang="ru-RU" sz="2000" dirty="0">
                <a:solidFill>
                  <a:srgbClr val="FF0000"/>
                </a:solidFill>
                <a:effectLst/>
              </a:rPr>
              <a:t>. Кластер </a:t>
            </a:r>
            <a:r>
              <a:rPr lang="ru-RU" sz="2000" dirty="0" err="1">
                <a:solidFill>
                  <a:srgbClr val="FF0000"/>
                </a:solidFill>
                <a:effectLst/>
              </a:rPr>
              <a:t>қорғау</a:t>
            </a:r>
            <a:r>
              <a:rPr lang="ru-RU" sz="2000" dirty="0">
                <a:solidFill>
                  <a:srgbClr val="FF0000"/>
                </a:solidFill>
                <a:effectLst/>
              </a:rPr>
              <a:t>.</a:t>
            </a:r>
            <a:br>
              <a:rPr lang="ru-RU" sz="2000" dirty="0">
                <a:solidFill>
                  <a:srgbClr val="FF0000"/>
                </a:solidFill>
                <a:effectLst/>
              </a:rPr>
            </a:br>
            <a:r>
              <a:rPr lang="ru-RU" sz="2000" dirty="0">
                <a:effectLst/>
              </a:rPr>
              <a:t>1-топ</a:t>
            </a:r>
            <a:br>
              <a:rPr lang="ru-RU" sz="2000" dirty="0">
                <a:effectLst/>
              </a:rPr>
            </a:br>
            <a:r>
              <a:rPr lang="ru-RU" sz="1600" dirty="0" err="1">
                <a:solidFill>
                  <a:srgbClr val="7030A0"/>
                </a:solidFill>
                <a:effectLst/>
              </a:rPr>
              <a:t>Вирустың</a:t>
            </a:r>
            <a:r>
              <a:rPr lang="ru-RU" sz="1600" dirty="0">
                <a:solidFill>
                  <a:srgbClr val="7030A0"/>
                </a:solidFill>
                <a:effectLst/>
              </a:rPr>
              <a:t> </a:t>
            </a:r>
            <a:r>
              <a:rPr lang="ru-RU" sz="1600" dirty="0" err="1">
                <a:solidFill>
                  <a:srgbClr val="7030A0"/>
                </a:solidFill>
                <a:effectLst/>
              </a:rPr>
              <a:t>шығу</a:t>
            </a:r>
            <a:r>
              <a:rPr lang="ru-RU" sz="1600" dirty="0">
                <a:solidFill>
                  <a:srgbClr val="7030A0"/>
                </a:solidFill>
                <a:effectLst/>
              </a:rPr>
              <a:t> </a:t>
            </a:r>
            <a:r>
              <a:rPr lang="ru-RU" sz="1600" dirty="0" err="1">
                <a:solidFill>
                  <a:srgbClr val="7030A0"/>
                </a:solidFill>
                <a:effectLst/>
              </a:rPr>
              <a:t>тегі</a:t>
            </a:r>
            <a:r>
              <a:rPr lang="ru-RU" sz="1600" dirty="0">
                <a:solidFill>
                  <a:srgbClr val="7030A0"/>
                </a:solidFill>
                <a:effectLst/>
              </a:rPr>
              <a:t>, вирусология </a:t>
            </a:r>
            <a:r>
              <a:rPr lang="ru-RU" sz="1600" dirty="0" err="1">
                <a:solidFill>
                  <a:srgbClr val="7030A0"/>
                </a:solidFill>
                <a:effectLst/>
              </a:rPr>
              <a:t>ғылымы</a:t>
            </a:r>
            <a:r>
              <a:rPr lang="ru-RU" sz="1600" dirty="0">
                <a:solidFill>
                  <a:srgbClr val="7030A0"/>
                </a:solidFill>
                <a:effectLst/>
              </a:rPr>
              <a:t>.  </a:t>
            </a:r>
            <a:r>
              <a:rPr lang="ru-RU" sz="1600" dirty="0" err="1">
                <a:solidFill>
                  <a:srgbClr val="7030A0"/>
                </a:solidFill>
                <a:effectLst/>
              </a:rPr>
              <a:t>Бұлар</a:t>
            </a:r>
            <a:r>
              <a:rPr lang="ru-RU" sz="1600" dirty="0">
                <a:solidFill>
                  <a:srgbClr val="7030A0"/>
                </a:solidFill>
                <a:effectLst/>
              </a:rPr>
              <a:t> </a:t>
            </a:r>
            <a:r>
              <a:rPr lang="ru-RU" sz="1600" dirty="0" err="1">
                <a:solidFill>
                  <a:srgbClr val="7030A0"/>
                </a:solidFill>
                <a:effectLst/>
              </a:rPr>
              <a:t>бактерияларға</a:t>
            </a:r>
            <a:r>
              <a:rPr lang="ru-RU" sz="1600" dirty="0">
                <a:solidFill>
                  <a:srgbClr val="7030A0"/>
                </a:solidFill>
                <a:effectLst/>
              </a:rPr>
              <a:t> </a:t>
            </a:r>
            <a:r>
              <a:rPr lang="ru-RU" sz="1600" dirty="0" err="1">
                <a:solidFill>
                  <a:srgbClr val="7030A0"/>
                </a:solidFill>
                <a:effectLst/>
              </a:rPr>
              <a:t>қарағанда</a:t>
            </a:r>
            <a:r>
              <a:rPr lang="ru-RU" sz="1600" dirty="0">
                <a:solidFill>
                  <a:srgbClr val="7030A0"/>
                </a:solidFill>
                <a:effectLst/>
              </a:rPr>
              <a:t> </a:t>
            </a:r>
            <a:r>
              <a:rPr lang="ru-RU" sz="1600" dirty="0" err="1">
                <a:solidFill>
                  <a:srgbClr val="7030A0"/>
                </a:solidFill>
                <a:effectLst/>
              </a:rPr>
              <a:t>анағұрлым</a:t>
            </a:r>
            <a:r>
              <a:rPr lang="ru-RU" sz="1600" dirty="0">
                <a:solidFill>
                  <a:srgbClr val="7030A0"/>
                </a:solidFill>
                <a:effectLst/>
              </a:rPr>
              <a:t> </a:t>
            </a:r>
            <a:r>
              <a:rPr lang="ru-RU" sz="1600" dirty="0" err="1">
                <a:solidFill>
                  <a:srgbClr val="7030A0"/>
                </a:solidFill>
                <a:effectLst/>
              </a:rPr>
              <a:t>ұсақ</a:t>
            </a:r>
            <a:r>
              <a:rPr lang="ru-RU" sz="1600" dirty="0">
                <a:solidFill>
                  <a:srgbClr val="7030A0"/>
                </a:solidFill>
                <a:effectLst/>
              </a:rPr>
              <a:t>, </a:t>
            </a:r>
            <a:r>
              <a:rPr lang="ru-RU" sz="1600" dirty="0" err="1">
                <a:solidFill>
                  <a:srgbClr val="7030A0"/>
                </a:solidFill>
                <a:effectLst/>
              </a:rPr>
              <a:t>құрылысы</a:t>
            </a:r>
            <a:r>
              <a:rPr lang="ru-RU" sz="1600" dirty="0">
                <a:solidFill>
                  <a:srgbClr val="7030A0"/>
                </a:solidFill>
                <a:effectLst/>
              </a:rPr>
              <a:t> </a:t>
            </a:r>
            <a:r>
              <a:rPr lang="ru-RU" sz="1600" dirty="0" err="1">
                <a:solidFill>
                  <a:srgbClr val="7030A0"/>
                </a:solidFill>
                <a:effectLst/>
              </a:rPr>
              <a:t>қарапайым</a:t>
            </a:r>
            <a:r>
              <a:rPr lang="ru-RU" sz="1600" dirty="0">
                <a:solidFill>
                  <a:srgbClr val="7030A0"/>
                </a:solidFill>
                <a:effectLst/>
              </a:rPr>
              <a:t> </a:t>
            </a:r>
            <a:r>
              <a:rPr lang="ru-RU" sz="1600" dirty="0" err="1">
                <a:solidFill>
                  <a:srgbClr val="7030A0"/>
                </a:solidFill>
                <a:effectLst/>
              </a:rPr>
              <a:t>организмдер</a:t>
            </a:r>
            <a:r>
              <a:rPr lang="ru-RU" sz="1600" dirty="0">
                <a:solidFill>
                  <a:srgbClr val="7030A0"/>
                </a:solidFill>
                <a:effectLst/>
              </a:rPr>
              <a:t>. </a:t>
            </a:r>
            <a:r>
              <a:rPr lang="ru-RU" sz="1600" dirty="0" err="1">
                <a:solidFill>
                  <a:srgbClr val="7030A0"/>
                </a:solidFill>
                <a:effectLst/>
              </a:rPr>
              <a:t>Жай</a:t>
            </a:r>
            <a:r>
              <a:rPr lang="ru-RU" sz="1600" dirty="0">
                <a:solidFill>
                  <a:srgbClr val="7030A0"/>
                </a:solidFill>
                <a:effectLst/>
              </a:rPr>
              <a:t> </a:t>
            </a:r>
            <a:r>
              <a:rPr lang="ru-RU" sz="1600" dirty="0" err="1">
                <a:solidFill>
                  <a:srgbClr val="7030A0"/>
                </a:solidFill>
                <a:effectLst/>
              </a:rPr>
              <a:t>микроскоптармен</a:t>
            </a:r>
            <a:r>
              <a:rPr lang="ru-RU" sz="1600" dirty="0">
                <a:solidFill>
                  <a:srgbClr val="7030A0"/>
                </a:solidFill>
                <a:effectLst/>
              </a:rPr>
              <a:t> </a:t>
            </a:r>
            <a:r>
              <a:rPr lang="ru-RU" sz="1600" dirty="0" err="1">
                <a:solidFill>
                  <a:srgbClr val="7030A0"/>
                </a:solidFill>
                <a:effectLst/>
              </a:rPr>
              <a:t>көруге</a:t>
            </a:r>
            <a:r>
              <a:rPr lang="ru-RU" sz="1600" dirty="0">
                <a:solidFill>
                  <a:srgbClr val="7030A0"/>
                </a:solidFill>
                <a:effectLst/>
              </a:rPr>
              <a:t> </a:t>
            </a:r>
            <a:r>
              <a:rPr lang="ru-RU" sz="1600" dirty="0" err="1">
                <a:solidFill>
                  <a:srgbClr val="7030A0"/>
                </a:solidFill>
                <a:effectLst/>
              </a:rPr>
              <a:t>болмайды</a:t>
            </a:r>
            <a:r>
              <a:rPr lang="ru-RU" sz="1600" dirty="0">
                <a:solidFill>
                  <a:srgbClr val="7030A0"/>
                </a:solidFill>
                <a:effectLst/>
              </a:rPr>
              <a:t>.</a:t>
            </a:r>
            <a:br>
              <a:rPr lang="ru-RU" sz="1600" dirty="0">
                <a:solidFill>
                  <a:srgbClr val="7030A0"/>
                </a:solidFill>
                <a:effectLst/>
              </a:rPr>
            </a:br>
            <a:r>
              <a:rPr lang="ru-RU" sz="1600" dirty="0" err="1">
                <a:solidFill>
                  <a:srgbClr val="7030A0"/>
                </a:solidFill>
                <a:effectLst/>
              </a:rPr>
              <a:t>Оларды</a:t>
            </a:r>
            <a:r>
              <a:rPr lang="ru-RU" sz="1600" dirty="0">
                <a:solidFill>
                  <a:srgbClr val="7030A0"/>
                </a:solidFill>
                <a:effectLst/>
              </a:rPr>
              <a:t> 1892 </a:t>
            </a:r>
            <a:r>
              <a:rPr lang="ru-RU" sz="1600" dirty="0" err="1">
                <a:solidFill>
                  <a:srgbClr val="7030A0"/>
                </a:solidFill>
                <a:effectLst/>
              </a:rPr>
              <a:t>жылы</a:t>
            </a:r>
            <a:r>
              <a:rPr lang="ru-RU" sz="1600" dirty="0">
                <a:solidFill>
                  <a:srgbClr val="7030A0"/>
                </a:solidFill>
                <a:effectLst/>
              </a:rPr>
              <a:t> </a:t>
            </a:r>
            <a:r>
              <a:rPr lang="ru-RU" sz="1600" dirty="0" err="1">
                <a:solidFill>
                  <a:srgbClr val="7030A0"/>
                </a:solidFill>
                <a:effectLst/>
              </a:rPr>
              <a:t>орыс</a:t>
            </a:r>
            <a:r>
              <a:rPr lang="ru-RU" sz="1600" dirty="0">
                <a:solidFill>
                  <a:srgbClr val="7030A0"/>
                </a:solidFill>
                <a:effectLst/>
              </a:rPr>
              <a:t> </a:t>
            </a:r>
            <a:r>
              <a:rPr lang="ru-RU" sz="1600" dirty="0" err="1">
                <a:solidFill>
                  <a:srgbClr val="7030A0"/>
                </a:solidFill>
                <a:effectLst/>
              </a:rPr>
              <a:t>ғалымы</a:t>
            </a:r>
            <a:r>
              <a:rPr lang="ru-RU" sz="1600" dirty="0">
                <a:solidFill>
                  <a:srgbClr val="7030A0"/>
                </a:solidFill>
                <a:effectLst/>
              </a:rPr>
              <a:t> Д. И. Ивановский </a:t>
            </a:r>
            <a:r>
              <a:rPr lang="ru-RU" sz="1600" dirty="0" err="1">
                <a:solidFill>
                  <a:srgbClr val="7030A0"/>
                </a:solidFill>
                <a:effectLst/>
              </a:rPr>
              <a:t>ашқан</a:t>
            </a:r>
            <a:r>
              <a:rPr lang="ru-RU" sz="1600" dirty="0">
                <a:solidFill>
                  <a:srgbClr val="7030A0"/>
                </a:solidFill>
                <a:effectLst/>
              </a:rPr>
              <a:t> </a:t>
            </a:r>
            <a:r>
              <a:rPr lang="ru-RU" sz="1600" dirty="0" err="1">
                <a:solidFill>
                  <a:srgbClr val="7030A0"/>
                </a:solidFill>
                <a:effectLst/>
              </a:rPr>
              <a:t>болатын.Ол</a:t>
            </a:r>
            <a:r>
              <a:rPr lang="ru-RU" sz="1600" dirty="0">
                <a:solidFill>
                  <a:srgbClr val="7030A0"/>
                </a:solidFill>
                <a:effectLst/>
              </a:rPr>
              <a:t> </a:t>
            </a:r>
            <a:r>
              <a:rPr lang="ru-RU" sz="1600" dirty="0" err="1">
                <a:solidFill>
                  <a:srgbClr val="7030A0"/>
                </a:solidFill>
                <a:effectLst/>
              </a:rPr>
              <a:t>зақымдалған</a:t>
            </a:r>
            <a:r>
              <a:rPr lang="ru-RU" sz="1600" dirty="0">
                <a:solidFill>
                  <a:srgbClr val="7030A0"/>
                </a:solidFill>
                <a:effectLst/>
              </a:rPr>
              <a:t> </a:t>
            </a:r>
            <a:r>
              <a:rPr lang="ru-RU" sz="1600" dirty="0" err="1">
                <a:solidFill>
                  <a:srgbClr val="7030A0"/>
                </a:solidFill>
                <a:effectLst/>
              </a:rPr>
              <a:t>темекінің</a:t>
            </a:r>
            <a:r>
              <a:rPr lang="ru-RU" sz="1600" dirty="0">
                <a:solidFill>
                  <a:srgbClr val="7030A0"/>
                </a:solidFill>
                <a:effectLst/>
              </a:rPr>
              <a:t> </a:t>
            </a:r>
            <a:r>
              <a:rPr lang="ru-RU" sz="1600" dirty="0" err="1">
                <a:solidFill>
                  <a:srgbClr val="7030A0"/>
                </a:solidFill>
                <a:effectLst/>
              </a:rPr>
              <a:t>жапырақтарын</a:t>
            </a:r>
            <a:r>
              <a:rPr lang="ru-RU" sz="1600" dirty="0">
                <a:solidFill>
                  <a:srgbClr val="7030A0"/>
                </a:solidFill>
                <a:effectLst/>
              </a:rPr>
              <a:t> </a:t>
            </a:r>
            <a:r>
              <a:rPr lang="ru-RU" sz="1600" dirty="0" err="1">
                <a:solidFill>
                  <a:srgbClr val="7030A0"/>
                </a:solidFill>
                <a:effectLst/>
              </a:rPr>
              <a:t>әбден</a:t>
            </a:r>
            <a:r>
              <a:rPr lang="ru-RU" sz="1600" dirty="0">
                <a:solidFill>
                  <a:srgbClr val="7030A0"/>
                </a:solidFill>
                <a:effectLst/>
              </a:rPr>
              <a:t> </a:t>
            </a:r>
            <a:r>
              <a:rPr lang="ru-RU" sz="1600" dirty="0" err="1">
                <a:solidFill>
                  <a:srgbClr val="7030A0"/>
                </a:solidFill>
                <a:effectLst/>
              </a:rPr>
              <a:t>езіп</a:t>
            </a:r>
            <a:r>
              <a:rPr lang="ru-RU" sz="1600" dirty="0">
                <a:solidFill>
                  <a:srgbClr val="7030A0"/>
                </a:solidFill>
                <a:effectLst/>
              </a:rPr>
              <a:t>, </a:t>
            </a:r>
            <a:r>
              <a:rPr lang="ru-RU" sz="1600" dirty="0" err="1">
                <a:solidFill>
                  <a:srgbClr val="7030A0"/>
                </a:solidFill>
                <a:effectLst/>
              </a:rPr>
              <a:t>әдеттегі</a:t>
            </a:r>
            <a:r>
              <a:rPr lang="ru-RU" sz="1600" dirty="0">
                <a:solidFill>
                  <a:srgbClr val="7030A0"/>
                </a:solidFill>
                <a:effectLst/>
              </a:rPr>
              <a:t> </a:t>
            </a:r>
            <a:r>
              <a:rPr lang="ru-RU" sz="1600" dirty="0" err="1">
                <a:solidFill>
                  <a:srgbClr val="7030A0"/>
                </a:solidFill>
                <a:effectLst/>
              </a:rPr>
              <a:t>бактериялар</a:t>
            </a:r>
            <a:r>
              <a:rPr lang="ru-RU" sz="1600" dirty="0">
                <a:solidFill>
                  <a:srgbClr val="7030A0"/>
                </a:solidFill>
                <a:effectLst/>
              </a:rPr>
              <a:t> </a:t>
            </a:r>
            <a:r>
              <a:rPr lang="ru-RU" sz="1600" dirty="0" err="1">
                <a:solidFill>
                  <a:srgbClr val="7030A0"/>
                </a:solidFill>
                <a:effectLst/>
              </a:rPr>
              <a:t>өтпейтін</a:t>
            </a:r>
            <a:r>
              <a:rPr lang="ru-RU" sz="1600" dirty="0">
                <a:solidFill>
                  <a:srgbClr val="7030A0"/>
                </a:solidFill>
                <a:effectLst/>
              </a:rPr>
              <a:t> </a:t>
            </a:r>
            <a:r>
              <a:rPr lang="ru-RU" sz="1600" dirty="0" err="1">
                <a:solidFill>
                  <a:srgbClr val="7030A0"/>
                </a:solidFill>
                <a:effectLst/>
              </a:rPr>
              <a:t>сүзгіден</a:t>
            </a:r>
            <a:r>
              <a:rPr lang="ru-RU" sz="1600" dirty="0">
                <a:solidFill>
                  <a:srgbClr val="7030A0"/>
                </a:solidFill>
                <a:effectLst/>
              </a:rPr>
              <a:t> </a:t>
            </a:r>
            <a:r>
              <a:rPr lang="ru-RU" sz="1600" dirty="0" err="1">
                <a:solidFill>
                  <a:srgbClr val="7030A0"/>
                </a:solidFill>
                <a:effectLst/>
              </a:rPr>
              <a:t>өткізгенде</a:t>
            </a:r>
            <a:r>
              <a:rPr lang="ru-RU" sz="1600" dirty="0">
                <a:solidFill>
                  <a:srgbClr val="7030A0"/>
                </a:solidFill>
                <a:effectLst/>
              </a:rPr>
              <a:t> </a:t>
            </a:r>
            <a:r>
              <a:rPr lang="ru-RU" sz="1600" dirty="0" err="1">
                <a:solidFill>
                  <a:srgbClr val="7030A0"/>
                </a:solidFill>
                <a:effectLst/>
              </a:rPr>
              <a:t>оның</a:t>
            </a:r>
            <a:r>
              <a:rPr lang="ru-RU" sz="1600" dirty="0">
                <a:solidFill>
                  <a:srgbClr val="7030A0"/>
                </a:solidFill>
                <a:effectLst/>
              </a:rPr>
              <a:t> </a:t>
            </a:r>
            <a:r>
              <a:rPr lang="ru-RU" sz="1600" dirty="0" err="1">
                <a:solidFill>
                  <a:srgbClr val="7030A0"/>
                </a:solidFill>
                <a:effectLst/>
              </a:rPr>
              <a:t>сүзіндімен</a:t>
            </a:r>
            <a:r>
              <a:rPr lang="ru-RU" sz="1600" dirty="0">
                <a:solidFill>
                  <a:srgbClr val="7030A0"/>
                </a:solidFill>
                <a:effectLst/>
              </a:rPr>
              <a:t> </a:t>
            </a:r>
            <a:r>
              <a:rPr lang="ru-RU" sz="1600" dirty="0" err="1">
                <a:solidFill>
                  <a:srgbClr val="7030A0"/>
                </a:solidFill>
                <a:effectLst/>
              </a:rPr>
              <a:t>бірге</a:t>
            </a:r>
            <a:r>
              <a:rPr lang="ru-RU" sz="1600" dirty="0">
                <a:solidFill>
                  <a:srgbClr val="7030A0"/>
                </a:solidFill>
                <a:effectLst/>
              </a:rPr>
              <a:t> </a:t>
            </a:r>
            <a:r>
              <a:rPr lang="ru-RU" sz="1600" dirty="0" err="1">
                <a:solidFill>
                  <a:srgbClr val="7030A0"/>
                </a:solidFill>
                <a:effectLst/>
              </a:rPr>
              <a:t>кететінін</a:t>
            </a:r>
            <a:r>
              <a:rPr lang="ru-RU" sz="1600" dirty="0">
                <a:solidFill>
                  <a:srgbClr val="7030A0"/>
                </a:solidFill>
                <a:effectLst/>
              </a:rPr>
              <a:t> </a:t>
            </a:r>
            <a:r>
              <a:rPr lang="ru-RU" sz="1600" dirty="0" err="1">
                <a:solidFill>
                  <a:srgbClr val="7030A0"/>
                </a:solidFill>
                <a:effectLst/>
              </a:rPr>
              <a:t>байқады</a:t>
            </a:r>
            <a:r>
              <a:rPr lang="ru-RU" sz="1600" dirty="0">
                <a:solidFill>
                  <a:srgbClr val="7030A0"/>
                </a:solidFill>
                <a:effectLst/>
              </a:rPr>
              <a:t>. Осы </a:t>
            </a:r>
            <a:r>
              <a:rPr lang="ru-RU" sz="1600" dirty="0" err="1">
                <a:solidFill>
                  <a:srgbClr val="7030A0"/>
                </a:solidFill>
                <a:effectLst/>
              </a:rPr>
              <a:t>сүзіндіні</a:t>
            </a:r>
            <a:r>
              <a:rPr lang="ru-RU" sz="1600" dirty="0">
                <a:solidFill>
                  <a:srgbClr val="7030A0"/>
                </a:solidFill>
                <a:effectLst/>
              </a:rPr>
              <a:t> </a:t>
            </a:r>
            <a:r>
              <a:rPr lang="ru-RU" sz="1600" dirty="0" err="1">
                <a:solidFill>
                  <a:srgbClr val="7030A0"/>
                </a:solidFill>
                <a:effectLst/>
              </a:rPr>
              <a:t>сау</a:t>
            </a:r>
            <a:r>
              <a:rPr lang="ru-RU" sz="1600" dirty="0">
                <a:solidFill>
                  <a:srgbClr val="7030A0"/>
                </a:solidFill>
                <a:effectLst/>
              </a:rPr>
              <a:t> </a:t>
            </a:r>
            <a:r>
              <a:rPr lang="ru-RU" sz="1600" dirty="0" err="1">
                <a:solidFill>
                  <a:srgbClr val="7030A0"/>
                </a:solidFill>
                <a:effectLst/>
              </a:rPr>
              <a:t>темекіге</a:t>
            </a:r>
            <a:r>
              <a:rPr lang="ru-RU" sz="1600" dirty="0">
                <a:solidFill>
                  <a:srgbClr val="7030A0"/>
                </a:solidFill>
                <a:effectLst/>
              </a:rPr>
              <a:t> </a:t>
            </a:r>
            <a:r>
              <a:rPr lang="ru-RU" sz="1600" dirty="0" err="1">
                <a:solidFill>
                  <a:srgbClr val="7030A0"/>
                </a:solidFill>
                <a:effectLst/>
              </a:rPr>
              <a:t>жұқтырса</a:t>
            </a:r>
            <a:r>
              <a:rPr lang="ru-RU" sz="1600" dirty="0">
                <a:solidFill>
                  <a:srgbClr val="7030A0"/>
                </a:solidFill>
                <a:effectLst/>
              </a:rPr>
              <a:t>, </a:t>
            </a:r>
            <a:r>
              <a:rPr lang="ru-RU" sz="1600" dirty="0" err="1">
                <a:solidFill>
                  <a:srgbClr val="7030A0"/>
                </a:solidFill>
                <a:effectLst/>
              </a:rPr>
              <a:t>қайтадан</a:t>
            </a:r>
            <a:r>
              <a:rPr lang="ru-RU" sz="1600" dirty="0">
                <a:solidFill>
                  <a:srgbClr val="7030A0"/>
                </a:solidFill>
                <a:effectLst/>
              </a:rPr>
              <a:t> </a:t>
            </a:r>
            <a:r>
              <a:rPr lang="ru-RU" sz="1600" dirty="0" err="1">
                <a:solidFill>
                  <a:srgbClr val="7030A0"/>
                </a:solidFill>
                <a:effectLst/>
              </a:rPr>
              <a:t>ауруға</a:t>
            </a:r>
            <a:r>
              <a:rPr lang="ru-RU" sz="1600" dirty="0">
                <a:solidFill>
                  <a:srgbClr val="7030A0"/>
                </a:solidFill>
                <a:effectLst/>
              </a:rPr>
              <a:t> </a:t>
            </a:r>
            <a:r>
              <a:rPr lang="ru-RU" sz="1600" dirty="0" err="1">
                <a:solidFill>
                  <a:srgbClr val="7030A0"/>
                </a:solidFill>
                <a:effectLst/>
              </a:rPr>
              <a:t>шалдығатыны</a:t>
            </a:r>
            <a:r>
              <a:rPr lang="ru-RU" sz="1600" dirty="0">
                <a:solidFill>
                  <a:srgbClr val="7030A0"/>
                </a:solidFill>
                <a:effectLst/>
              </a:rPr>
              <a:t> </a:t>
            </a:r>
            <a:r>
              <a:rPr lang="ru-RU" sz="1600" dirty="0" err="1">
                <a:solidFill>
                  <a:srgbClr val="7030A0"/>
                </a:solidFill>
                <a:effectLst/>
              </a:rPr>
              <a:t>анықталды</a:t>
            </a:r>
            <a:r>
              <a:rPr lang="ru-RU" sz="1600" dirty="0">
                <a:solidFill>
                  <a:srgbClr val="7030A0"/>
                </a:solidFill>
                <a:effectLst/>
              </a:rPr>
              <a:t>. </a:t>
            </a:r>
            <a:r>
              <a:rPr lang="ru-RU" sz="1600" dirty="0" err="1">
                <a:solidFill>
                  <a:srgbClr val="7030A0"/>
                </a:solidFill>
                <a:effectLst/>
              </a:rPr>
              <a:t>Бұл</a:t>
            </a:r>
            <a:r>
              <a:rPr lang="ru-RU" sz="1600" dirty="0">
                <a:solidFill>
                  <a:srgbClr val="7030A0"/>
                </a:solidFill>
                <a:effectLst/>
              </a:rPr>
              <a:t> </a:t>
            </a:r>
            <a:r>
              <a:rPr lang="ru-RU" sz="1600" dirty="0" err="1">
                <a:solidFill>
                  <a:srgbClr val="7030A0"/>
                </a:solidFill>
                <a:effectLst/>
              </a:rPr>
              <a:t>организмдерді</a:t>
            </a:r>
            <a:r>
              <a:rPr lang="ru-RU" sz="1600" dirty="0">
                <a:solidFill>
                  <a:srgbClr val="7030A0"/>
                </a:solidFill>
                <a:effectLst/>
              </a:rPr>
              <a:t> Д. И. Ивановский  «у» </a:t>
            </a:r>
            <a:r>
              <a:rPr lang="ru-RU" sz="1600" dirty="0" err="1">
                <a:solidFill>
                  <a:srgbClr val="7030A0"/>
                </a:solidFill>
                <a:effectLst/>
              </a:rPr>
              <a:t>деп</a:t>
            </a:r>
            <a:r>
              <a:rPr lang="ru-RU" sz="1600" dirty="0">
                <a:solidFill>
                  <a:srgbClr val="7030A0"/>
                </a:solidFill>
                <a:effectLst/>
              </a:rPr>
              <a:t> </a:t>
            </a:r>
            <a:r>
              <a:rPr lang="ru-RU" sz="1600" dirty="0" err="1">
                <a:solidFill>
                  <a:srgbClr val="7030A0"/>
                </a:solidFill>
                <a:effectLst/>
              </a:rPr>
              <a:t>атады</a:t>
            </a:r>
            <a:r>
              <a:rPr lang="ru-RU" sz="1600" dirty="0">
                <a:solidFill>
                  <a:srgbClr val="7030A0"/>
                </a:solidFill>
                <a:effectLst/>
              </a:rPr>
              <a:t>. Вирус </a:t>
            </a:r>
            <a:r>
              <a:rPr lang="ru-RU" sz="1600" dirty="0" err="1">
                <a:solidFill>
                  <a:srgbClr val="7030A0"/>
                </a:solidFill>
                <a:effectLst/>
              </a:rPr>
              <a:t>ұғымын</a:t>
            </a:r>
            <a:r>
              <a:rPr lang="ru-RU" sz="1600" dirty="0">
                <a:solidFill>
                  <a:srgbClr val="7030A0"/>
                </a:solidFill>
                <a:effectLst/>
              </a:rPr>
              <a:t> 1899 </a:t>
            </a:r>
            <a:r>
              <a:rPr lang="ru-RU" sz="1600" dirty="0" err="1">
                <a:solidFill>
                  <a:srgbClr val="7030A0"/>
                </a:solidFill>
                <a:effectLst/>
              </a:rPr>
              <a:t>жылы</a:t>
            </a:r>
            <a:r>
              <a:rPr lang="ru-RU" sz="1600" dirty="0">
                <a:solidFill>
                  <a:srgbClr val="7030A0"/>
                </a:solidFill>
                <a:effectLst/>
              </a:rPr>
              <a:t> </a:t>
            </a:r>
            <a:r>
              <a:rPr lang="ru-RU" sz="1600" dirty="0" err="1">
                <a:solidFill>
                  <a:srgbClr val="7030A0"/>
                </a:solidFill>
                <a:effectLst/>
              </a:rPr>
              <a:t>ғылымға</a:t>
            </a:r>
            <a:r>
              <a:rPr lang="ru-RU" sz="1600" dirty="0">
                <a:solidFill>
                  <a:srgbClr val="7030A0"/>
                </a:solidFill>
                <a:effectLst/>
              </a:rPr>
              <a:t> </a:t>
            </a:r>
            <a:r>
              <a:rPr lang="ru-RU" sz="1600" dirty="0" err="1">
                <a:solidFill>
                  <a:srgbClr val="7030A0"/>
                </a:solidFill>
                <a:effectLst/>
              </a:rPr>
              <a:t>алғаш</a:t>
            </a:r>
            <a:r>
              <a:rPr lang="ru-RU" sz="1600" dirty="0">
                <a:solidFill>
                  <a:srgbClr val="7030A0"/>
                </a:solidFill>
                <a:effectLst/>
              </a:rPr>
              <a:t> </a:t>
            </a:r>
            <a:r>
              <a:rPr lang="ru-RU" sz="1600" dirty="0" err="1">
                <a:solidFill>
                  <a:srgbClr val="7030A0"/>
                </a:solidFill>
                <a:effectLst/>
              </a:rPr>
              <a:t>рет</a:t>
            </a:r>
            <a:r>
              <a:rPr lang="ru-RU" sz="1600" dirty="0">
                <a:solidFill>
                  <a:srgbClr val="7030A0"/>
                </a:solidFill>
                <a:effectLst/>
              </a:rPr>
              <a:t> </a:t>
            </a:r>
            <a:r>
              <a:rPr lang="ru-RU" sz="1600" dirty="0" err="1">
                <a:solidFill>
                  <a:srgbClr val="7030A0"/>
                </a:solidFill>
                <a:effectLst/>
              </a:rPr>
              <a:t>голландиялық</a:t>
            </a:r>
            <a:r>
              <a:rPr lang="ru-RU" sz="1600" dirty="0">
                <a:solidFill>
                  <a:srgbClr val="7030A0"/>
                </a:solidFill>
                <a:effectLst/>
              </a:rPr>
              <a:t> </a:t>
            </a:r>
            <a:r>
              <a:rPr lang="ru-RU" sz="1600" dirty="0" err="1">
                <a:solidFill>
                  <a:srgbClr val="7030A0"/>
                </a:solidFill>
                <a:effectLst/>
              </a:rPr>
              <a:t>ғалым</a:t>
            </a:r>
            <a:r>
              <a:rPr lang="ru-RU" sz="1600" dirty="0">
                <a:solidFill>
                  <a:srgbClr val="7030A0"/>
                </a:solidFill>
                <a:effectLst/>
              </a:rPr>
              <a:t> Мартин </a:t>
            </a:r>
            <a:r>
              <a:rPr lang="ru-RU" sz="1600" dirty="0" err="1">
                <a:solidFill>
                  <a:srgbClr val="7030A0"/>
                </a:solidFill>
                <a:effectLst/>
              </a:rPr>
              <a:t>Бейеринк</a:t>
            </a:r>
            <a:r>
              <a:rPr lang="ru-RU" sz="1600" dirty="0">
                <a:solidFill>
                  <a:srgbClr val="7030A0"/>
                </a:solidFill>
                <a:effectLst/>
              </a:rPr>
              <a:t> </a:t>
            </a:r>
            <a:r>
              <a:rPr lang="ru-RU" sz="1600" dirty="0" err="1">
                <a:solidFill>
                  <a:srgbClr val="7030A0"/>
                </a:solidFill>
                <a:effectLst/>
              </a:rPr>
              <a:t>енгізді</a:t>
            </a:r>
            <a:r>
              <a:rPr lang="ru-RU" sz="1600" dirty="0">
                <a:solidFill>
                  <a:srgbClr val="7030A0"/>
                </a:solidFill>
                <a:effectLst/>
              </a:rPr>
              <a:t>. </a:t>
            </a:r>
            <a:r>
              <a:rPr lang="ru-RU" sz="1600" dirty="0" err="1">
                <a:solidFill>
                  <a:srgbClr val="7030A0"/>
                </a:solidFill>
                <a:effectLst/>
              </a:rPr>
              <a:t>Қазір</a:t>
            </a:r>
            <a:r>
              <a:rPr lang="ru-RU" sz="1600" dirty="0">
                <a:solidFill>
                  <a:srgbClr val="7030A0"/>
                </a:solidFill>
                <a:effectLst/>
              </a:rPr>
              <a:t> </a:t>
            </a:r>
            <a:r>
              <a:rPr lang="ru-RU" sz="1600" dirty="0" err="1">
                <a:solidFill>
                  <a:srgbClr val="7030A0"/>
                </a:solidFill>
                <a:effectLst/>
              </a:rPr>
              <a:t>бірнеше</a:t>
            </a:r>
            <a:r>
              <a:rPr lang="ru-RU" sz="1600" dirty="0">
                <a:solidFill>
                  <a:srgbClr val="7030A0"/>
                </a:solidFill>
                <a:effectLst/>
              </a:rPr>
              <a:t> </a:t>
            </a:r>
            <a:r>
              <a:rPr lang="ru-RU" sz="1600" dirty="0" err="1">
                <a:solidFill>
                  <a:srgbClr val="7030A0"/>
                </a:solidFill>
                <a:effectLst/>
              </a:rPr>
              <a:t>мың</a:t>
            </a:r>
            <a:r>
              <a:rPr lang="ru-RU" sz="1600" dirty="0">
                <a:solidFill>
                  <a:srgbClr val="7030A0"/>
                </a:solidFill>
                <a:effectLst/>
              </a:rPr>
              <a:t> </a:t>
            </a:r>
            <a:r>
              <a:rPr lang="ru-RU" sz="1600" dirty="0" err="1">
                <a:solidFill>
                  <a:srgbClr val="7030A0"/>
                </a:solidFill>
                <a:effectLst/>
              </a:rPr>
              <a:t>есе</a:t>
            </a:r>
            <a:r>
              <a:rPr lang="ru-RU" sz="1600" dirty="0">
                <a:solidFill>
                  <a:srgbClr val="7030A0"/>
                </a:solidFill>
                <a:effectLst/>
              </a:rPr>
              <a:t> </a:t>
            </a:r>
            <a:r>
              <a:rPr lang="ru-RU" sz="1600" dirty="0" err="1">
                <a:solidFill>
                  <a:srgbClr val="7030A0"/>
                </a:solidFill>
                <a:effectLst/>
              </a:rPr>
              <a:t>ұлғайтып</a:t>
            </a:r>
            <a:r>
              <a:rPr lang="ru-RU" sz="1600" dirty="0">
                <a:solidFill>
                  <a:srgbClr val="7030A0"/>
                </a:solidFill>
                <a:effectLst/>
              </a:rPr>
              <a:t> </a:t>
            </a:r>
            <a:r>
              <a:rPr lang="ru-RU" sz="1600" dirty="0" err="1">
                <a:solidFill>
                  <a:srgbClr val="7030A0"/>
                </a:solidFill>
                <a:effectLst/>
              </a:rPr>
              <a:t>көрсететін</a:t>
            </a:r>
            <a:r>
              <a:rPr lang="ru-RU" sz="1600" dirty="0">
                <a:solidFill>
                  <a:srgbClr val="7030A0"/>
                </a:solidFill>
                <a:effectLst/>
              </a:rPr>
              <a:t> </a:t>
            </a:r>
            <a:r>
              <a:rPr lang="ru-RU" sz="1600" dirty="0" err="1">
                <a:solidFill>
                  <a:srgbClr val="7030A0"/>
                </a:solidFill>
                <a:effectLst/>
              </a:rPr>
              <a:t>микроскоптардың</a:t>
            </a:r>
            <a:r>
              <a:rPr lang="ru-RU" sz="1600" dirty="0">
                <a:solidFill>
                  <a:srgbClr val="7030A0"/>
                </a:solidFill>
                <a:effectLst/>
              </a:rPr>
              <a:t> </a:t>
            </a:r>
            <a:r>
              <a:rPr lang="ru-RU" sz="1600" dirty="0" err="1">
                <a:solidFill>
                  <a:srgbClr val="7030A0"/>
                </a:solidFill>
                <a:effectLst/>
              </a:rPr>
              <a:t>құрастырылуы</a:t>
            </a:r>
            <a:r>
              <a:rPr lang="ru-RU" sz="1600" dirty="0">
                <a:solidFill>
                  <a:srgbClr val="7030A0"/>
                </a:solidFill>
                <a:effectLst/>
              </a:rPr>
              <a:t> </a:t>
            </a:r>
            <a:r>
              <a:rPr lang="ru-RU" sz="1600" dirty="0" err="1">
                <a:solidFill>
                  <a:srgbClr val="7030A0"/>
                </a:solidFill>
                <a:effectLst/>
              </a:rPr>
              <a:t>вирустарды</a:t>
            </a:r>
            <a:r>
              <a:rPr lang="ru-RU" sz="1600" dirty="0">
                <a:solidFill>
                  <a:srgbClr val="7030A0"/>
                </a:solidFill>
                <a:effectLst/>
              </a:rPr>
              <a:t> жете </a:t>
            </a:r>
            <a:r>
              <a:rPr lang="ru-RU" sz="1600" dirty="0" err="1">
                <a:solidFill>
                  <a:srgbClr val="7030A0"/>
                </a:solidFill>
                <a:effectLst/>
              </a:rPr>
              <a:t>зерттеуге</a:t>
            </a:r>
            <a:r>
              <a:rPr lang="ru-RU" sz="1600" dirty="0">
                <a:solidFill>
                  <a:srgbClr val="7030A0"/>
                </a:solidFill>
                <a:effectLst/>
              </a:rPr>
              <a:t> </a:t>
            </a:r>
            <a:r>
              <a:rPr lang="ru-RU" sz="1600" dirty="0" err="1">
                <a:solidFill>
                  <a:srgbClr val="7030A0"/>
                </a:solidFill>
                <a:effectLst/>
              </a:rPr>
              <a:t>мүмкіндік</a:t>
            </a:r>
            <a:r>
              <a:rPr lang="ru-RU" sz="1600" dirty="0">
                <a:solidFill>
                  <a:srgbClr val="7030A0"/>
                </a:solidFill>
                <a:effectLst/>
              </a:rPr>
              <a:t> </a:t>
            </a:r>
            <a:r>
              <a:rPr lang="ru-RU" sz="1600" dirty="0" err="1">
                <a:solidFill>
                  <a:srgbClr val="7030A0"/>
                </a:solidFill>
                <a:effectLst/>
              </a:rPr>
              <a:t>туды</a:t>
            </a:r>
            <a:r>
              <a:rPr lang="ru-RU" sz="1600" dirty="0">
                <a:solidFill>
                  <a:srgbClr val="7030A0"/>
                </a:solidFill>
                <a:effectLst/>
              </a:rPr>
              <a:t>. </a:t>
            </a:r>
            <a:r>
              <a:rPr lang="ru-RU" sz="1600" dirty="0" err="1">
                <a:solidFill>
                  <a:srgbClr val="7030A0"/>
                </a:solidFill>
                <a:effectLst/>
              </a:rPr>
              <a:t>Олардың</a:t>
            </a:r>
            <a:r>
              <a:rPr lang="ru-RU" sz="1600" dirty="0">
                <a:solidFill>
                  <a:srgbClr val="7030A0"/>
                </a:solidFill>
                <a:effectLst/>
              </a:rPr>
              <a:t> 200-ден </a:t>
            </a:r>
            <a:r>
              <a:rPr lang="ru-RU" sz="1600" dirty="0" err="1">
                <a:solidFill>
                  <a:srgbClr val="7030A0"/>
                </a:solidFill>
                <a:effectLst/>
              </a:rPr>
              <a:t>астам</a:t>
            </a:r>
            <a:r>
              <a:rPr lang="ru-RU" sz="1600" dirty="0">
                <a:solidFill>
                  <a:srgbClr val="7030A0"/>
                </a:solidFill>
                <a:effectLst/>
              </a:rPr>
              <a:t> </a:t>
            </a:r>
            <a:r>
              <a:rPr lang="ru-RU" sz="1600" dirty="0" err="1">
                <a:solidFill>
                  <a:srgbClr val="7030A0"/>
                </a:solidFill>
                <a:effectLst/>
              </a:rPr>
              <a:t>түрлері</a:t>
            </a:r>
            <a:r>
              <a:rPr lang="ru-RU" sz="1600" dirty="0">
                <a:solidFill>
                  <a:srgbClr val="7030A0"/>
                </a:solidFill>
                <a:effectLst/>
              </a:rPr>
              <a:t> </a:t>
            </a:r>
            <a:r>
              <a:rPr lang="ru-RU" sz="1600" dirty="0" err="1">
                <a:solidFill>
                  <a:srgbClr val="7030A0"/>
                </a:solidFill>
                <a:effectLst/>
              </a:rPr>
              <a:t>анықталды.Сондықтан</a:t>
            </a:r>
            <a:r>
              <a:rPr lang="ru-RU" sz="1600" dirty="0">
                <a:solidFill>
                  <a:srgbClr val="7030A0"/>
                </a:solidFill>
                <a:effectLst/>
              </a:rPr>
              <a:t> </a:t>
            </a:r>
            <a:r>
              <a:rPr lang="ru-RU" sz="1600" dirty="0" err="1">
                <a:solidFill>
                  <a:srgbClr val="7030A0"/>
                </a:solidFill>
                <a:effectLst/>
              </a:rPr>
              <a:t>вирустар</a:t>
            </a:r>
            <a:r>
              <a:rPr lang="ru-RU" sz="1600" dirty="0">
                <a:solidFill>
                  <a:srgbClr val="7030A0"/>
                </a:solidFill>
                <a:effectLst/>
              </a:rPr>
              <a:t> </a:t>
            </a:r>
            <a:r>
              <a:rPr lang="ru-RU" sz="1600" dirty="0" err="1">
                <a:solidFill>
                  <a:srgbClr val="7030A0"/>
                </a:solidFill>
                <a:effectLst/>
              </a:rPr>
              <a:t>жеке</a:t>
            </a:r>
            <a:r>
              <a:rPr lang="ru-RU" sz="1600" dirty="0">
                <a:solidFill>
                  <a:srgbClr val="7030A0"/>
                </a:solidFill>
                <a:effectLst/>
              </a:rPr>
              <a:t> класс </a:t>
            </a:r>
            <a:r>
              <a:rPr lang="ru-RU" sz="1600" dirty="0" err="1">
                <a:solidFill>
                  <a:srgbClr val="7030A0"/>
                </a:solidFill>
                <a:effectLst/>
              </a:rPr>
              <a:t>ретінде</a:t>
            </a:r>
            <a:r>
              <a:rPr lang="ru-RU" sz="1600" dirty="0">
                <a:solidFill>
                  <a:srgbClr val="7030A0"/>
                </a:solidFill>
                <a:effectLst/>
              </a:rPr>
              <a:t> </a:t>
            </a:r>
            <a:r>
              <a:rPr lang="ru-RU" sz="1600" dirty="0" err="1">
                <a:solidFill>
                  <a:srgbClr val="7030A0"/>
                </a:solidFill>
                <a:effectLst/>
              </a:rPr>
              <a:t>қарастырылады</a:t>
            </a:r>
            <a:r>
              <a:rPr lang="ru-RU" sz="1600" dirty="0">
                <a:solidFill>
                  <a:srgbClr val="7030A0"/>
                </a:solidFill>
                <a:effectLst/>
              </a:rPr>
              <a:t>, </a:t>
            </a:r>
            <a:r>
              <a:rPr lang="ru-RU" sz="1600" dirty="0" err="1">
                <a:solidFill>
                  <a:srgbClr val="7030A0"/>
                </a:solidFill>
                <a:effectLst/>
              </a:rPr>
              <a:t>оларды</a:t>
            </a:r>
            <a:r>
              <a:rPr lang="ru-RU" sz="1600" dirty="0">
                <a:solidFill>
                  <a:srgbClr val="7030A0"/>
                </a:solidFill>
                <a:effectLst/>
              </a:rPr>
              <a:t> вирусология </a:t>
            </a:r>
            <a:r>
              <a:rPr lang="ru-RU" sz="1600" dirty="0" err="1">
                <a:solidFill>
                  <a:srgbClr val="7030A0"/>
                </a:solidFill>
                <a:effectLst/>
              </a:rPr>
              <a:t>ғылымы</a:t>
            </a:r>
            <a:r>
              <a:rPr lang="ru-RU" sz="1600" dirty="0">
                <a:solidFill>
                  <a:srgbClr val="7030A0"/>
                </a:solidFill>
                <a:effectLst/>
              </a:rPr>
              <a:t> </a:t>
            </a:r>
            <a:r>
              <a:rPr lang="ru-RU" sz="1600" dirty="0" err="1">
                <a:solidFill>
                  <a:srgbClr val="7030A0"/>
                </a:solidFill>
                <a:effectLst/>
              </a:rPr>
              <a:t>зерттейді</a:t>
            </a:r>
            <a:r>
              <a:rPr lang="ru-RU" sz="1600" dirty="0">
                <a:solidFill>
                  <a:srgbClr val="7030A0"/>
                </a:solidFill>
                <a:effectLst/>
              </a:rPr>
              <a:t>.</a:t>
            </a:r>
            <a:br>
              <a:rPr lang="ru-RU" sz="1600" dirty="0">
                <a:solidFill>
                  <a:srgbClr val="7030A0"/>
                </a:solidFill>
                <a:effectLst/>
              </a:rPr>
            </a:br>
            <a:r>
              <a:rPr lang="ru-RU" sz="1600" dirty="0">
                <a:solidFill>
                  <a:srgbClr val="7030A0"/>
                </a:solidFill>
                <a:effectLst/>
              </a:rPr>
              <a:t>XX </a:t>
            </a:r>
            <a:r>
              <a:rPr lang="ru-RU" sz="1600" dirty="0" err="1">
                <a:solidFill>
                  <a:srgbClr val="7030A0"/>
                </a:solidFill>
                <a:effectLst/>
              </a:rPr>
              <a:t>ғасырдың</a:t>
            </a:r>
            <a:r>
              <a:rPr lang="ru-RU" sz="1600" dirty="0">
                <a:solidFill>
                  <a:srgbClr val="7030A0"/>
                </a:solidFill>
                <a:effectLst/>
              </a:rPr>
              <a:t> </a:t>
            </a:r>
            <a:r>
              <a:rPr lang="ru-RU" sz="1600" dirty="0" err="1">
                <a:solidFill>
                  <a:srgbClr val="7030A0"/>
                </a:solidFill>
                <a:effectLst/>
              </a:rPr>
              <a:t>басында</a:t>
            </a:r>
            <a:r>
              <a:rPr lang="ru-RU" sz="1600" dirty="0">
                <a:solidFill>
                  <a:srgbClr val="7030A0"/>
                </a:solidFill>
                <a:effectLst/>
              </a:rPr>
              <a:t> </a:t>
            </a:r>
            <a:r>
              <a:rPr lang="ru-RU" sz="1600" dirty="0" err="1">
                <a:solidFill>
                  <a:srgbClr val="7030A0"/>
                </a:solidFill>
                <a:effectLst/>
              </a:rPr>
              <a:t>негізгі</a:t>
            </a:r>
            <a:r>
              <a:rPr lang="ru-RU" sz="1600" dirty="0">
                <a:solidFill>
                  <a:srgbClr val="7030A0"/>
                </a:solidFill>
                <a:effectLst/>
              </a:rPr>
              <a:t> 3 </a:t>
            </a:r>
            <a:r>
              <a:rPr lang="ru-RU" sz="1600" dirty="0" err="1">
                <a:solidFill>
                  <a:srgbClr val="7030A0"/>
                </a:solidFill>
                <a:effectLst/>
              </a:rPr>
              <a:t>түрлі</a:t>
            </a:r>
            <a:r>
              <a:rPr lang="ru-RU" sz="1600" dirty="0">
                <a:solidFill>
                  <a:srgbClr val="7030A0"/>
                </a:solidFill>
                <a:effectLst/>
              </a:rPr>
              <a:t> вирус </a:t>
            </a:r>
            <a:r>
              <a:rPr lang="ru-RU" sz="1600" dirty="0" err="1">
                <a:solidFill>
                  <a:srgbClr val="7030A0"/>
                </a:solidFill>
                <a:effectLst/>
              </a:rPr>
              <a:t>белгілі</a:t>
            </a:r>
            <a:r>
              <a:rPr lang="ru-RU" sz="1600" dirty="0">
                <a:solidFill>
                  <a:srgbClr val="7030A0"/>
                </a:solidFill>
                <a:effectLst/>
              </a:rPr>
              <a:t> </a:t>
            </a:r>
            <a:r>
              <a:rPr lang="ru-RU" sz="1600" dirty="0" err="1">
                <a:solidFill>
                  <a:srgbClr val="7030A0"/>
                </a:solidFill>
                <a:effectLst/>
              </a:rPr>
              <a:t>болды</a:t>
            </a:r>
            <a:r>
              <a:rPr lang="ru-RU" sz="1600" dirty="0">
                <a:solidFill>
                  <a:srgbClr val="7030A0"/>
                </a:solidFill>
                <a:effectLst/>
              </a:rPr>
              <a:t>. </a:t>
            </a:r>
            <a:r>
              <a:rPr lang="ru-RU" sz="1600" dirty="0" err="1">
                <a:solidFill>
                  <a:srgbClr val="7030A0"/>
                </a:solidFill>
                <a:effectLst/>
              </a:rPr>
              <a:t>Олар</a:t>
            </a:r>
            <a:r>
              <a:rPr lang="ru-RU" sz="1600" dirty="0">
                <a:solidFill>
                  <a:srgbClr val="7030A0"/>
                </a:solidFill>
                <a:effectLst/>
              </a:rPr>
              <a:t> бактерия, </a:t>
            </a:r>
            <a:r>
              <a:rPr lang="ru-RU" sz="1600" dirty="0" err="1">
                <a:solidFill>
                  <a:srgbClr val="7030A0"/>
                </a:solidFill>
                <a:effectLst/>
              </a:rPr>
              <a:t>өсімдіктер</a:t>
            </a:r>
            <a:r>
              <a:rPr lang="ru-RU" sz="1600" dirty="0">
                <a:solidFill>
                  <a:srgbClr val="7030A0"/>
                </a:solidFill>
                <a:effectLst/>
              </a:rPr>
              <a:t> </a:t>
            </a:r>
            <a:r>
              <a:rPr lang="ru-RU" sz="1600" dirty="0" err="1">
                <a:solidFill>
                  <a:srgbClr val="7030A0"/>
                </a:solidFill>
                <a:effectLst/>
              </a:rPr>
              <a:t>және</a:t>
            </a:r>
            <a:r>
              <a:rPr lang="ru-RU" sz="1600" dirty="0">
                <a:solidFill>
                  <a:srgbClr val="7030A0"/>
                </a:solidFill>
                <a:effectLst/>
              </a:rPr>
              <a:t> </a:t>
            </a:r>
            <a:r>
              <a:rPr lang="ru-RU" sz="1600" dirty="0" err="1">
                <a:solidFill>
                  <a:srgbClr val="7030A0"/>
                </a:solidFill>
                <a:effectLst/>
              </a:rPr>
              <a:t>жануарлар</a:t>
            </a:r>
            <a:r>
              <a:rPr lang="ru-RU" sz="1600" dirty="0">
                <a:solidFill>
                  <a:srgbClr val="7030A0"/>
                </a:solidFill>
                <a:effectLst/>
              </a:rPr>
              <a:t> </a:t>
            </a:r>
            <a:r>
              <a:rPr lang="ru-RU" sz="1600" dirty="0" err="1">
                <a:solidFill>
                  <a:srgbClr val="7030A0"/>
                </a:solidFill>
                <a:effectLst/>
              </a:rPr>
              <a:t>ауруының</a:t>
            </a:r>
            <a:r>
              <a:rPr lang="ru-RU" sz="1600" dirty="0">
                <a:solidFill>
                  <a:srgbClr val="7030A0"/>
                </a:solidFill>
                <a:effectLst/>
              </a:rPr>
              <a:t> </a:t>
            </a:r>
            <a:r>
              <a:rPr lang="ru-RU" sz="1600" dirty="0" err="1">
                <a:solidFill>
                  <a:srgbClr val="7030A0"/>
                </a:solidFill>
                <a:effectLst/>
              </a:rPr>
              <a:t>вирустары</a:t>
            </a:r>
            <a:r>
              <a:rPr lang="ru-RU" sz="1600" dirty="0">
                <a:solidFill>
                  <a:srgbClr val="7030A0"/>
                </a:solidFill>
                <a:effectLst/>
              </a:rPr>
              <a:t> </a:t>
            </a:r>
            <a:r>
              <a:rPr lang="ru-RU" sz="1600" dirty="0" err="1">
                <a:solidFill>
                  <a:srgbClr val="7030A0"/>
                </a:solidFill>
                <a:effectLst/>
              </a:rPr>
              <a:t>еді</a:t>
            </a:r>
            <a:r>
              <a:rPr lang="ru-RU" sz="1600" dirty="0">
                <a:solidFill>
                  <a:srgbClr val="7030A0"/>
                </a:solidFill>
                <a:effectLst/>
              </a:rPr>
              <a:t>. </a:t>
            </a:r>
            <a:r>
              <a:rPr lang="ru-RU" sz="1600" dirty="0" err="1">
                <a:solidFill>
                  <a:srgbClr val="7030A0"/>
                </a:solidFill>
                <a:effectLst/>
              </a:rPr>
              <a:t>Содан</a:t>
            </a:r>
            <a:r>
              <a:rPr lang="ru-RU" sz="1600" dirty="0">
                <a:solidFill>
                  <a:srgbClr val="7030A0"/>
                </a:solidFill>
                <a:effectLst/>
              </a:rPr>
              <a:t> </a:t>
            </a:r>
            <a:r>
              <a:rPr lang="ru-RU" sz="1600" dirty="0" err="1">
                <a:solidFill>
                  <a:srgbClr val="7030A0"/>
                </a:solidFill>
                <a:effectLst/>
              </a:rPr>
              <a:t>кейінгі</a:t>
            </a:r>
            <a:r>
              <a:rPr lang="ru-RU" sz="1600" dirty="0">
                <a:solidFill>
                  <a:srgbClr val="7030A0"/>
                </a:solidFill>
                <a:effectLst/>
              </a:rPr>
              <a:t> </a:t>
            </a:r>
            <a:r>
              <a:rPr lang="ru-RU" sz="1600" dirty="0" err="1">
                <a:solidFill>
                  <a:srgbClr val="7030A0"/>
                </a:solidFill>
                <a:effectLst/>
              </a:rPr>
              <a:t>жылдар</a:t>
            </a:r>
            <a:r>
              <a:rPr lang="ru-RU" sz="1600" dirty="0">
                <a:solidFill>
                  <a:srgbClr val="7030A0"/>
                </a:solidFill>
                <a:effectLst/>
              </a:rPr>
              <a:t> тап </a:t>
            </a:r>
            <a:r>
              <a:rPr lang="ru-RU" sz="1600" dirty="0" err="1">
                <a:solidFill>
                  <a:srgbClr val="7030A0"/>
                </a:solidFill>
                <a:effectLst/>
              </a:rPr>
              <a:t>бүгінге</a:t>
            </a:r>
            <a:r>
              <a:rPr lang="ru-RU" sz="1600" dirty="0">
                <a:solidFill>
                  <a:srgbClr val="7030A0"/>
                </a:solidFill>
                <a:effectLst/>
              </a:rPr>
              <a:t> </a:t>
            </a:r>
            <a:r>
              <a:rPr lang="ru-RU" sz="1600" dirty="0" err="1">
                <a:solidFill>
                  <a:srgbClr val="7030A0"/>
                </a:solidFill>
                <a:effectLst/>
              </a:rPr>
              <a:t>дейін</a:t>
            </a:r>
            <a:r>
              <a:rPr lang="ru-RU" sz="1600" dirty="0">
                <a:solidFill>
                  <a:srgbClr val="7030A0"/>
                </a:solidFill>
                <a:effectLst/>
              </a:rPr>
              <a:t> вирусология </a:t>
            </a:r>
            <a:r>
              <a:rPr lang="ru-RU" sz="1600" dirty="0" err="1">
                <a:solidFill>
                  <a:srgbClr val="7030A0"/>
                </a:solidFill>
                <a:effectLst/>
              </a:rPr>
              <a:t>ғылымының</a:t>
            </a:r>
            <a:r>
              <a:rPr lang="ru-RU" sz="1600" dirty="0">
                <a:solidFill>
                  <a:srgbClr val="7030A0"/>
                </a:solidFill>
                <a:effectLst/>
              </a:rPr>
              <a:t> </a:t>
            </a:r>
            <a:r>
              <a:rPr lang="ru-RU" sz="1600" dirty="0" err="1">
                <a:solidFill>
                  <a:srgbClr val="7030A0"/>
                </a:solidFill>
                <a:effectLst/>
              </a:rPr>
              <a:t>өте</a:t>
            </a:r>
            <a:r>
              <a:rPr lang="ru-RU" sz="1600" dirty="0">
                <a:solidFill>
                  <a:srgbClr val="7030A0"/>
                </a:solidFill>
                <a:effectLst/>
              </a:rPr>
              <a:t> </a:t>
            </a:r>
            <a:r>
              <a:rPr lang="ru-RU" sz="1600" dirty="0" err="1">
                <a:solidFill>
                  <a:srgbClr val="7030A0"/>
                </a:solidFill>
                <a:effectLst/>
              </a:rPr>
              <a:t>терең</a:t>
            </a:r>
            <a:r>
              <a:rPr lang="ru-RU" sz="1600" dirty="0">
                <a:solidFill>
                  <a:srgbClr val="7030A0"/>
                </a:solidFill>
                <a:effectLst/>
              </a:rPr>
              <a:t> </a:t>
            </a:r>
            <a:r>
              <a:rPr lang="ru-RU" sz="1600" dirty="0" err="1">
                <a:solidFill>
                  <a:srgbClr val="7030A0"/>
                </a:solidFill>
                <a:effectLst/>
              </a:rPr>
              <a:t>жаңалықтары</a:t>
            </a:r>
            <a:r>
              <a:rPr lang="ru-RU" sz="1600" dirty="0">
                <a:solidFill>
                  <a:srgbClr val="7030A0"/>
                </a:solidFill>
                <a:effectLst/>
              </a:rPr>
              <a:t> </a:t>
            </a:r>
            <a:r>
              <a:rPr lang="ru-RU" sz="1600" dirty="0" err="1">
                <a:solidFill>
                  <a:srgbClr val="7030A0"/>
                </a:solidFill>
                <a:effectLst/>
              </a:rPr>
              <a:t>ашылған</a:t>
            </a:r>
            <a:r>
              <a:rPr lang="ru-RU" sz="1600" dirty="0">
                <a:solidFill>
                  <a:srgbClr val="7030A0"/>
                </a:solidFill>
                <a:effectLst/>
              </a:rPr>
              <a:t> </a:t>
            </a:r>
            <a:r>
              <a:rPr lang="ru-RU" sz="1600" dirty="0" err="1">
                <a:solidFill>
                  <a:srgbClr val="7030A0"/>
                </a:solidFill>
                <a:effectLst/>
              </a:rPr>
              <a:t>жылдар</a:t>
            </a:r>
            <a:r>
              <a:rPr lang="ru-RU" sz="1600" dirty="0">
                <a:solidFill>
                  <a:srgbClr val="7030A0"/>
                </a:solidFill>
                <a:effectLst/>
              </a:rPr>
              <a:t> </a:t>
            </a:r>
            <a:r>
              <a:rPr lang="ru-RU" sz="1600" dirty="0" err="1">
                <a:solidFill>
                  <a:srgbClr val="7030A0"/>
                </a:solidFill>
                <a:effectLst/>
              </a:rPr>
              <a:t>болды</a:t>
            </a:r>
            <a:r>
              <a:rPr lang="ru-RU" sz="1600" dirty="0">
                <a:solidFill>
                  <a:srgbClr val="7030A0"/>
                </a:solidFill>
                <a:effectLst/>
              </a:rPr>
              <a:t>. Вирусология </a:t>
            </a:r>
            <a:r>
              <a:rPr lang="ru-RU" sz="1600" dirty="0" err="1">
                <a:solidFill>
                  <a:srgbClr val="7030A0"/>
                </a:solidFill>
                <a:effectLst/>
              </a:rPr>
              <a:t>ғылымы</a:t>
            </a:r>
            <a:r>
              <a:rPr lang="ru-RU" sz="1600" dirty="0">
                <a:solidFill>
                  <a:srgbClr val="7030A0"/>
                </a:solidFill>
                <a:effectLst/>
              </a:rPr>
              <a:t> </a:t>
            </a:r>
            <a:r>
              <a:rPr lang="ru-RU" sz="1600" dirty="0" err="1">
                <a:solidFill>
                  <a:srgbClr val="7030A0"/>
                </a:solidFill>
                <a:effectLst/>
              </a:rPr>
              <a:t>вирустардың</a:t>
            </a:r>
            <a:r>
              <a:rPr lang="ru-RU" sz="1600" dirty="0">
                <a:solidFill>
                  <a:srgbClr val="7030A0"/>
                </a:solidFill>
                <a:effectLst/>
              </a:rPr>
              <a:t> </a:t>
            </a:r>
            <a:r>
              <a:rPr lang="ru-RU" sz="1600" dirty="0" err="1">
                <a:solidFill>
                  <a:srgbClr val="7030A0"/>
                </a:solidFill>
                <a:effectLst/>
              </a:rPr>
              <a:t>табиғатын</a:t>
            </a:r>
            <a:r>
              <a:rPr lang="ru-RU" sz="1600" dirty="0">
                <a:solidFill>
                  <a:srgbClr val="7030A0"/>
                </a:solidFill>
                <a:effectLst/>
              </a:rPr>
              <a:t>, </a:t>
            </a:r>
            <a:r>
              <a:rPr lang="ru-RU" sz="1600" dirty="0" err="1">
                <a:solidFill>
                  <a:srgbClr val="7030A0"/>
                </a:solidFill>
                <a:effectLst/>
              </a:rPr>
              <a:t>шығу</a:t>
            </a:r>
            <a:r>
              <a:rPr lang="ru-RU" sz="1600" dirty="0">
                <a:solidFill>
                  <a:srgbClr val="7030A0"/>
                </a:solidFill>
                <a:effectLst/>
              </a:rPr>
              <a:t> </a:t>
            </a:r>
            <a:r>
              <a:rPr lang="ru-RU" sz="1600" dirty="0" err="1">
                <a:solidFill>
                  <a:srgbClr val="7030A0"/>
                </a:solidFill>
                <a:effectLst/>
              </a:rPr>
              <a:t>тегін</a:t>
            </a:r>
            <a:r>
              <a:rPr lang="ru-RU" sz="1600" dirty="0">
                <a:solidFill>
                  <a:srgbClr val="7030A0"/>
                </a:solidFill>
                <a:effectLst/>
              </a:rPr>
              <a:t>, </a:t>
            </a:r>
            <a:r>
              <a:rPr lang="ru-RU" sz="1600" dirty="0" err="1">
                <a:solidFill>
                  <a:srgbClr val="7030A0"/>
                </a:solidFill>
                <a:effectLst/>
              </a:rPr>
              <a:t>химиялық</a:t>
            </a:r>
            <a:r>
              <a:rPr lang="ru-RU" sz="1600" dirty="0">
                <a:solidFill>
                  <a:srgbClr val="7030A0"/>
                </a:solidFill>
                <a:effectLst/>
              </a:rPr>
              <a:t> </a:t>
            </a:r>
            <a:r>
              <a:rPr lang="ru-RU" sz="1600" dirty="0" err="1">
                <a:solidFill>
                  <a:srgbClr val="7030A0"/>
                </a:solidFill>
                <a:effectLst/>
              </a:rPr>
              <a:t>құрамын</a:t>
            </a:r>
            <a:r>
              <a:rPr lang="ru-RU" sz="1600" dirty="0">
                <a:solidFill>
                  <a:srgbClr val="7030A0"/>
                </a:solidFill>
                <a:effectLst/>
              </a:rPr>
              <a:t>, </a:t>
            </a:r>
            <a:r>
              <a:rPr lang="ru-RU" sz="1600" dirty="0" err="1">
                <a:solidFill>
                  <a:srgbClr val="7030A0"/>
                </a:solidFill>
                <a:effectLst/>
              </a:rPr>
              <a:t>өсіп-жетілуін</a:t>
            </a:r>
            <a:r>
              <a:rPr lang="ru-RU" sz="1600" dirty="0">
                <a:solidFill>
                  <a:srgbClr val="7030A0"/>
                </a:solidFill>
                <a:effectLst/>
              </a:rPr>
              <a:t>, </a:t>
            </a:r>
            <a:r>
              <a:rPr lang="ru-RU" sz="1600" dirty="0" err="1">
                <a:solidFill>
                  <a:srgbClr val="7030A0"/>
                </a:solidFill>
                <a:effectLst/>
              </a:rPr>
              <a:t>қасиеттерін</a:t>
            </a:r>
            <a:r>
              <a:rPr lang="ru-RU" sz="1600" dirty="0">
                <a:solidFill>
                  <a:srgbClr val="7030A0"/>
                </a:solidFill>
                <a:effectLst/>
              </a:rPr>
              <a:t> </a:t>
            </a:r>
            <a:r>
              <a:rPr lang="ru-RU" sz="1600" dirty="0" err="1">
                <a:solidFill>
                  <a:srgbClr val="7030A0"/>
                </a:solidFill>
                <a:effectLst/>
              </a:rPr>
              <a:t>зерттейді</a:t>
            </a:r>
            <a:r>
              <a:rPr lang="ru-RU" sz="1600" dirty="0">
                <a:solidFill>
                  <a:srgbClr val="7030A0"/>
                </a:solidFill>
                <a:effectLst/>
              </a:rPr>
              <a:t> </a:t>
            </a:r>
            <a:r>
              <a:rPr lang="ru-RU" sz="1600" dirty="0" err="1">
                <a:solidFill>
                  <a:srgbClr val="7030A0"/>
                </a:solidFill>
                <a:effectLst/>
              </a:rPr>
              <a:t>және</a:t>
            </a:r>
            <a:r>
              <a:rPr lang="ru-RU" sz="1600" dirty="0">
                <a:solidFill>
                  <a:srgbClr val="7030A0"/>
                </a:solidFill>
                <a:effectLst/>
              </a:rPr>
              <a:t> </a:t>
            </a:r>
            <a:r>
              <a:rPr lang="ru-RU" sz="1600" dirty="0" err="1">
                <a:solidFill>
                  <a:srgbClr val="7030A0"/>
                </a:solidFill>
                <a:effectLst/>
              </a:rPr>
              <a:t>вирустардың</a:t>
            </a:r>
            <a:r>
              <a:rPr lang="ru-RU" sz="1600" dirty="0">
                <a:solidFill>
                  <a:srgbClr val="7030A0"/>
                </a:solidFill>
                <a:effectLst/>
              </a:rPr>
              <a:t> </a:t>
            </a:r>
            <a:r>
              <a:rPr lang="ru-RU" sz="1600" dirty="0" err="1">
                <a:solidFill>
                  <a:srgbClr val="7030A0"/>
                </a:solidFill>
                <a:effectLst/>
              </a:rPr>
              <a:t>жасушалармен</a:t>
            </a:r>
            <a:r>
              <a:rPr lang="ru-RU" sz="1600" dirty="0">
                <a:solidFill>
                  <a:srgbClr val="7030A0"/>
                </a:solidFill>
                <a:effectLst/>
              </a:rPr>
              <a:t> </a:t>
            </a:r>
            <a:r>
              <a:rPr lang="ru-RU" sz="1600" dirty="0" err="1">
                <a:solidFill>
                  <a:srgbClr val="7030A0"/>
                </a:solidFill>
                <a:effectLst/>
              </a:rPr>
              <a:t>өзара</a:t>
            </a:r>
            <a:r>
              <a:rPr lang="ru-RU" sz="1600" dirty="0">
                <a:solidFill>
                  <a:srgbClr val="7030A0"/>
                </a:solidFill>
                <a:effectLst/>
              </a:rPr>
              <a:t> </a:t>
            </a:r>
            <a:r>
              <a:rPr lang="ru-RU" sz="1600" dirty="0" err="1">
                <a:solidFill>
                  <a:srgbClr val="7030A0"/>
                </a:solidFill>
                <a:effectLst/>
              </a:rPr>
              <a:t>байланыстарын</a:t>
            </a:r>
            <a:r>
              <a:rPr lang="ru-RU" sz="1600" dirty="0">
                <a:solidFill>
                  <a:srgbClr val="7030A0"/>
                </a:solidFill>
                <a:effectLst/>
              </a:rPr>
              <a:t>, </a:t>
            </a:r>
            <a:r>
              <a:rPr lang="ru-RU" sz="1600" dirty="0" err="1">
                <a:solidFill>
                  <a:srgbClr val="7030A0"/>
                </a:solidFill>
                <a:effectLst/>
              </a:rPr>
              <a:t>вирусқа</a:t>
            </a:r>
            <a:r>
              <a:rPr lang="ru-RU" sz="1600" dirty="0">
                <a:solidFill>
                  <a:srgbClr val="7030A0"/>
                </a:solidFill>
                <a:effectLst/>
              </a:rPr>
              <a:t> </a:t>
            </a:r>
            <a:r>
              <a:rPr lang="ru-RU" sz="1600" dirty="0" err="1">
                <a:solidFill>
                  <a:srgbClr val="7030A0"/>
                </a:solidFill>
                <a:effectLst/>
              </a:rPr>
              <a:t>қарсы</a:t>
            </a:r>
            <a:r>
              <a:rPr lang="ru-RU" sz="1600" dirty="0">
                <a:solidFill>
                  <a:srgbClr val="7030A0"/>
                </a:solidFill>
                <a:effectLst/>
              </a:rPr>
              <a:t> </a:t>
            </a:r>
            <a:r>
              <a:rPr lang="ru-RU" sz="1600" dirty="0" err="1">
                <a:solidFill>
                  <a:srgbClr val="7030A0"/>
                </a:solidFill>
                <a:effectLst/>
              </a:rPr>
              <a:t>иммунитетті</a:t>
            </a:r>
            <a:r>
              <a:rPr lang="ru-RU" sz="1600" dirty="0">
                <a:solidFill>
                  <a:srgbClr val="7030A0"/>
                </a:solidFill>
                <a:effectLst/>
              </a:rPr>
              <a:t>, вирус </a:t>
            </a:r>
            <a:r>
              <a:rPr lang="ru-RU" sz="1600" dirty="0" err="1">
                <a:solidFill>
                  <a:srgbClr val="7030A0"/>
                </a:solidFill>
                <a:effectLst/>
              </a:rPr>
              <a:t>ауруларын</a:t>
            </a:r>
            <a:r>
              <a:rPr lang="ru-RU" sz="1600" dirty="0">
                <a:solidFill>
                  <a:srgbClr val="7030A0"/>
                </a:solidFill>
                <a:effectLst/>
              </a:rPr>
              <a:t> </a:t>
            </a:r>
            <a:r>
              <a:rPr lang="ru-RU" sz="1600" dirty="0" err="1">
                <a:solidFill>
                  <a:srgbClr val="7030A0"/>
                </a:solidFill>
                <a:effectLst/>
              </a:rPr>
              <a:t>зертханалық</a:t>
            </a:r>
            <a:r>
              <a:rPr lang="ru-RU" sz="1600" dirty="0">
                <a:solidFill>
                  <a:srgbClr val="7030A0"/>
                </a:solidFill>
                <a:effectLst/>
              </a:rPr>
              <a:t> </a:t>
            </a:r>
            <a:r>
              <a:rPr lang="ru-RU" sz="1600" dirty="0" err="1">
                <a:solidFill>
                  <a:srgbClr val="7030A0"/>
                </a:solidFill>
                <a:effectLst/>
              </a:rPr>
              <a:t>тәсілдер</a:t>
            </a:r>
            <a:r>
              <a:rPr lang="ru-RU" sz="1600" dirty="0">
                <a:solidFill>
                  <a:srgbClr val="7030A0"/>
                </a:solidFill>
                <a:effectLst/>
              </a:rPr>
              <a:t> </a:t>
            </a:r>
            <a:r>
              <a:rPr lang="ru-RU" sz="1600" dirty="0" err="1">
                <a:solidFill>
                  <a:srgbClr val="7030A0"/>
                </a:solidFill>
                <a:effectLst/>
              </a:rPr>
              <a:t>арқылы</a:t>
            </a:r>
            <a:r>
              <a:rPr lang="ru-RU" sz="1600" dirty="0">
                <a:solidFill>
                  <a:srgbClr val="7030A0"/>
                </a:solidFill>
                <a:effectLst/>
              </a:rPr>
              <a:t> </a:t>
            </a:r>
            <a:r>
              <a:rPr lang="ru-RU" sz="1600" dirty="0" err="1">
                <a:solidFill>
                  <a:srgbClr val="7030A0"/>
                </a:solidFill>
                <a:effectLst/>
              </a:rPr>
              <a:t>зерітеумен</a:t>
            </a:r>
            <a:r>
              <a:rPr lang="ru-RU" sz="1600" dirty="0">
                <a:solidFill>
                  <a:srgbClr val="7030A0"/>
                </a:solidFill>
                <a:effectLst/>
              </a:rPr>
              <a:t> </a:t>
            </a:r>
            <a:r>
              <a:rPr lang="ru-RU" sz="1600" dirty="0" err="1">
                <a:solidFill>
                  <a:srgbClr val="7030A0"/>
                </a:solidFill>
                <a:effectLst/>
              </a:rPr>
              <a:t>айналысады</a:t>
            </a:r>
            <a:r>
              <a:rPr lang="ru-RU" sz="1600" dirty="0">
                <a:solidFill>
                  <a:srgbClr val="7030A0"/>
                </a:solidFill>
                <a:effectLst/>
              </a:rPr>
              <a:t>.</a:t>
            </a:r>
            <a:br>
              <a:rPr lang="ru-RU" sz="1600" dirty="0">
                <a:solidFill>
                  <a:srgbClr val="7030A0"/>
                </a:solidFill>
                <a:effectLst/>
              </a:rPr>
            </a:br>
            <a:endParaRPr lang="ru-RU" sz="1600" dirty="0">
              <a:solidFill>
                <a:srgbClr val="7030A0"/>
              </a:solidFill>
            </a:endParaRPr>
          </a:p>
        </p:txBody>
      </p:sp>
    </p:spTree>
    <p:extLst>
      <p:ext uri="{BB962C8B-B14F-4D97-AF65-F5344CB8AC3E}">
        <p14:creationId xmlns:p14="http://schemas.microsoft.com/office/powerpoint/2010/main" val="14055020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568951" cy="6048672"/>
          </a:xfrm>
        </p:spPr>
        <p:txBody>
          <a:bodyPr/>
          <a:lstStyle/>
          <a:p>
            <a:pPr algn="l"/>
            <a:r>
              <a:rPr lang="ru-RU" sz="2000" dirty="0">
                <a:solidFill>
                  <a:srgbClr val="FF0000"/>
                </a:solidFill>
                <a:effectLst/>
              </a:rPr>
              <a:t>2-топ</a:t>
            </a:r>
            <a:br>
              <a:rPr lang="ru-RU" sz="2000" dirty="0">
                <a:solidFill>
                  <a:srgbClr val="FF0000"/>
                </a:solidFill>
                <a:effectLst/>
              </a:rPr>
            </a:br>
            <a:r>
              <a:rPr lang="ru-RU" sz="1800" dirty="0" err="1">
                <a:solidFill>
                  <a:srgbClr val="7030A0"/>
                </a:solidFill>
                <a:effectLst/>
              </a:rPr>
              <a:t>Вирустардың</a:t>
            </a:r>
            <a:r>
              <a:rPr lang="ru-RU" sz="1800" dirty="0">
                <a:solidFill>
                  <a:srgbClr val="7030A0"/>
                </a:solidFill>
                <a:effectLst/>
              </a:rPr>
              <a:t> </a:t>
            </a:r>
            <a:r>
              <a:rPr lang="ru-RU" sz="1800" dirty="0" err="1">
                <a:solidFill>
                  <a:srgbClr val="7030A0"/>
                </a:solidFill>
                <a:effectLst/>
              </a:rPr>
              <a:t>құрылысы</a:t>
            </a:r>
            <a:r>
              <a:rPr lang="ru-RU" sz="1800" dirty="0">
                <a:solidFill>
                  <a:srgbClr val="7030A0"/>
                </a:solidFill>
                <a:effectLst/>
              </a:rPr>
              <a:t>. </a:t>
            </a:r>
            <a:r>
              <a:rPr lang="ru-RU" sz="1800" dirty="0" err="1">
                <a:solidFill>
                  <a:srgbClr val="7030A0"/>
                </a:solidFill>
                <a:effectLst/>
              </a:rPr>
              <a:t>Вирустар</a:t>
            </a:r>
            <a:r>
              <a:rPr lang="ru-RU" sz="1800" dirty="0">
                <a:solidFill>
                  <a:srgbClr val="7030A0"/>
                </a:solidFill>
                <a:effectLst/>
              </a:rPr>
              <a:t> — </a:t>
            </a:r>
            <a:r>
              <a:rPr lang="ru-RU" sz="1800" dirty="0" err="1">
                <a:solidFill>
                  <a:srgbClr val="7030A0"/>
                </a:solidFill>
                <a:effectLst/>
              </a:rPr>
              <a:t>жасушаға</a:t>
            </a:r>
            <a:r>
              <a:rPr lang="ru-RU" sz="1800" dirty="0">
                <a:solidFill>
                  <a:srgbClr val="7030A0"/>
                </a:solidFill>
                <a:effectLst/>
              </a:rPr>
              <a:t> </a:t>
            </a:r>
            <a:r>
              <a:rPr lang="ru-RU" sz="1800" dirty="0" err="1">
                <a:solidFill>
                  <a:srgbClr val="7030A0"/>
                </a:solidFill>
                <a:effectLst/>
              </a:rPr>
              <a:t>дейін</a:t>
            </a:r>
            <a:r>
              <a:rPr lang="ru-RU" sz="1800" dirty="0">
                <a:solidFill>
                  <a:srgbClr val="7030A0"/>
                </a:solidFill>
                <a:effectLst/>
              </a:rPr>
              <a:t> </a:t>
            </a:r>
            <a:r>
              <a:rPr lang="ru-RU" sz="1800" dirty="0" err="1">
                <a:solidFill>
                  <a:srgbClr val="7030A0"/>
                </a:solidFill>
                <a:effectLst/>
              </a:rPr>
              <a:t>пайда</a:t>
            </a:r>
            <a:r>
              <a:rPr lang="ru-RU" sz="1800" dirty="0">
                <a:solidFill>
                  <a:srgbClr val="7030A0"/>
                </a:solidFill>
                <a:effectLst/>
              </a:rPr>
              <a:t> </a:t>
            </a:r>
            <a:r>
              <a:rPr lang="ru-RU" sz="1800" dirty="0" err="1">
                <a:solidFill>
                  <a:srgbClr val="7030A0"/>
                </a:solidFill>
                <a:effectLst/>
              </a:rPr>
              <a:t>болған</a:t>
            </a:r>
            <a:r>
              <a:rPr lang="ru-RU" sz="1800" dirty="0">
                <a:solidFill>
                  <a:srgbClr val="7030A0"/>
                </a:solidFill>
                <a:effectLst/>
              </a:rPr>
              <a:t> </a:t>
            </a:r>
            <a:r>
              <a:rPr lang="ru-RU" sz="1800" dirty="0" err="1">
                <a:solidFill>
                  <a:srgbClr val="7030A0"/>
                </a:solidFill>
                <a:effectLst/>
              </a:rPr>
              <a:t>түзіліс</a:t>
            </a:r>
            <a:r>
              <a:rPr lang="ru-RU" sz="1800" dirty="0">
                <a:solidFill>
                  <a:srgbClr val="7030A0"/>
                </a:solidFill>
                <a:effectLst/>
              </a:rPr>
              <a:t>. </a:t>
            </a:r>
            <a:r>
              <a:rPr lang="ru-RU" sz="1800" dirty="0" err="1">
                <a:solidFill>
                  <a:srgbClr val="7030A0"/>
                </a:solidFill>
                <a:effectLst/>
              </a:rPr>
              <a:t>Оларды</a:t>
            </a:r>
            <a:r>
              <a:rPr lang="ru-RU" sz="1800" dirty="0">
                <a:solidFill>
                  <a:srgbClr val="7030A0"/>
                </a:solidFill>
                <a:effectLst/>
              </a:rPr>
              <a:t> </a:t>
            </a:r>
            <a:r>
              <a:rPr lang="ru-RU" sz="1800" dirty="0" err="1">
                <a:solidFill>
                  <a:srgbClr val="7030A0"/>
                </a:solidFill>
                <a:effectLst/>
              </a:rPr>
              <a:t>ағза</a:t>
            </a:r>
            <a:r>
              <a:rPr lang="ru-RU" sz="1800" dirty="0">
                <a:solidFill>
                  <a:srgbClr val="7030A0"/>
                </a:solidFill>
                <a:effectLst/>
              </a:rPr>
              <a:t> </a:t>
            </a:r>
            <a:r>
              <a:rPr lang="ru-RU" sz="1800" dirty="0" err="1">
                <a:solidFill>
                  <a:srgbClr val="7030A0"/>
                </a:solidFill>
                <a:effectLst/>
              </a:rPr>
              <a:t>ретінде</a:t>
            </a:r>
            <a:r>
              <a:rPr lang="ru-RU" sz="1800" dirty="0">
                <a:solidFill>
                  <a:srgbClr val="7030A0"/>
                </a:solidFill>
                <a:effectLst/>
              </a:rPr>
              <a:t>  </a:t>
            </a:r>
            <a:r>
              <a:rPr lang="ru-RU" sz="1800" dirty="0" err="1">
                <a:solidFill>
                  <a:srgbClr val="7030A0"/>
                </a:solidFill>
                <a:effectLst/>
              </a:rPr>
              <a:t>қарауға</a:t>
            </a:r>
            <a:r>
              <a:rPr lang="ru-RU" sz="1800" dirty="0">
                <a:solidFill>
                  <a:srgbClr val="7030A0"/>
                </a:solidFill>
                <a:effectLst/>
              </a:rPr>
              <a:t> </a:t>
            </a:r>
            <a:r>
              <a:rPr lang="ru-RU" sz="1800" dirty="0" err="1">
                <a:solidFill>
                  <a:srgbClr val="7030A0"/>
                </a:solidFill>
                <a:effectLst/>
              </a:rPr>
              <a:t>болмайды</a:t>
            </a:r>
            <a:r>
              <a:rPr lang="ru-RU" sz="1800" dirty="0">
                <a:solidFill>
                  <a:srgbClr val="7030A0"/>
                </a:solidFill>
                <a:effectLst/>
              </a:rPr>
              <a:t>. </a:t>
            </a:r>
            <a:r>
              <a:rPr lang="ru-RU" sz="1800" dirty="0" err="1">
                <a:solidFill>
                  <a:srgbClr val="7030A0"/>
                </a:solidFill>
                <a:effectLst/>
              </a:rPr>
              <a:t>Себебі</a:t>
            </a:r>
            <a:r>
              <a:rPr lang="ru-RU" sz="1800" dirty="0">
                <a:solidFill>
                  <a:srgbClr val="7030A0"/>
                </a:solidFill>
                <a:effectLst/>
              </a:rPr>
              <a:t> </a:t>
            </a:r>
            <a:r>
              <a:rPr lang="ru-RU" sz="1800" dirty="0" err="1">
                <a:solidFill>
                  <a:srgbClr val="7030A0"/>
                </a:solidFill>
                <a:effectLst/>
              </a:rPr>
              <a:t>ағза</a:t>
            </a:r>
            <a:r>
              <a:rPr lang="ru-RU" sz="1800" dirty="0">
                <a:solidFill>
                  <a:srgbClr val="7030A0"/>
                </a:solidFill>
                <a:effectLst/>
              </a:rPr>
              <a:t> </a:t>
            </a:r>
            <a:r>
              <a:rPr lang="ru-RU" sz="1800" dirty="0" err="1">
                <a:solidFill>
                  <a:srgbClr val="7030A0"/>
                </a:solidFill>
                <a:effectLst/>
              </a:rPr>
              <a:t>дегеніміз-өзімен-өзі</a:t>
            </a:r>
            <a:r>
              <a:rPr lang="ru-RU" sz="1800" dirty="0">
                <a:solidFill>
                  <a:srgbClr val="7030A0"/>
                </a:solidFill>
                <a:effectLst/>
              </a:rPr>
              <a:t> </a:t>
            </a:r>
            <a:r>
              <a:rPr lang="ru-RU" sz="1800" dirty="0" err="1">
                <a:solidFill>
                  <a:srgbClr val="7030A0"/>
                </a:solidFill>
                <a:effectLst/>
              </a:rPr>
              <a:t>байланысып</a:t>
            </a:r>
            <a:r>
              <a:rPr lang="ru-RU" sz="1800" dirty="0">
                <a:solidFill>
                  <a:srgbClr val="7030A0"/>
                </a:solidFill>
                <a:effectLst/>
              </a:rPr>
              <a:t> </a:t>
            </a:r>
            <a:r>
              <a:rPr lang="ru-RU" sz="1800" dirty="0" err="1">
                <a:solidFill>
                  <a:srgbClr val="7030A0"/>
                </a:solidFill>
                <a:effectLst/>
              </a:rPr>
              <a:t>жатқан</a:t>
            </a:r>
            <a:r>
              <a:rPr lang="ru-RU" sz="1800" dirty="0">
                <a:solidFill>
                  <a:srgbClr val="7030A0"/>
                </a:solidFill>
                <a:effectLst/>
              </a:rPr>
              <a:t> </a:t>
            </a:r>
            <a:r>
              <a:rPr lang="ru-RU" sz="1800" dirty="0" err="1">
                <a:solidFill>
                  <a:srgbClr val="7030A0"/>
                </a:solidFill>
                <a:effectLst/>
              </a:rPr>
              <a:t>кейбір</a:t>
            </a:r>
            <a:r>
              <a:rPr lang="ru-RU" sz="1800" dirty="0">
                <a:solidFill>
                  <a:srgbClr val="7030A0"/>
                </a:solidFill>
                <a:effectLst/>
              </a:rPr>
              <a:t> </a:t>
            </a:r>
            <a:r>
              <a:rPr lang="ru-RU" sz="1800" dirty="0" err="1">
                <a:solidFill>
                  <a:srgbClr val="7030A0"/>
                </a:solidFill>
                <a:effectLst/>
              </a:rPr>
              <a:t>ерекше</a:t>
            </a:r>
            <a:r>
              <a:rPr lang="ru-RU" sz="1800" dirty="0">
                <a:solidFill>
                  <a:srgbClr val="7030A0"/>
                </a:solidFill>
                <a:effectLst/>
              </a:rPr>
              <a:t> </a:t>
            </a:r>
            <a:r>
              <a:rPr lang="ru-RU" sz="1800" dirty="0" err="1">
                <a:solidFill>
                  <a:srgbClr val="7030A0"/>
                </a:solidFill>
                <a:effectLst/>
              </a:rPr>
              <a:t>құрамдар</a:t>
            </a:r>
            <a:r>
              <a:rPr lang="ru-RU" sz="1800" dirty="0">
                <a:solidFill>
                  <a:srgbClr val="7030A0"/>
                </a:solidFill>
                <a:effectLst/>
              </a:rPr>
              <a:t> мен </a:t>
            </a:r>
            <a:r>
              <a:rPr lang="ru-RU" sz="1800" dirty="0" err="1">
                <a:solidFill>
                  <a:srgbClr val="7030A0"/>
                </a:solidFill>
                <a:effectLst/>
              </a:rPr>
              <a:t>қозғалыстар</a:t>
            </a:r>
            <a:r>
              <a:rPr lang="ru-RU" sz="1800" dirty="0">
                <a:solidFill>
                  <a:srgbClr val="7030A0"/>
                </a:solidFill>
                <a:effectLst/>
              </a:rPr>
              <a:t>. </a:t>
            </a:r>
            <a:r>
              <a:rPr lang="ru-RU" sz="1800" dirty="0" err="1">
                <a:solidFill>
                  <a:srgbClr val="7030A0"/>
                </a:solidFill>
                <a:effectLst/>
              </a:rPr>
              <a:t>Мысалы</a:t>
            </a:r>
            <a:r>
              <a:rPr lang="ru-RU" sz="1800" dirty="0">
                <a:solidFill>
                  <a:srgbClr val="7030A0"/>
                </a:solidFill>
                <a:effectLst/>
              </a:rPr>
              <a:t>, </a:t>
            </a:r>
            <a:r>
              <a:rPr lang="ru-RU" sz="1800" dirty="0" err="1">
                <a:solidFill>
                  <a:srgbClr val="7030A0"/>
                </a:solidFill>
                <a:effectLst/>
              </a:rPr>
              <a:t>ит</a:t>
            </a:r>
            <a:r>
              <a:rPr lang="ru-RU" sz="1800" dirty="0">
                <a:solidFill>
                  <a:srgbClr val="7030A0"/>
                </a:solidFill>
                <a:effectLst/>
              </a:rPr>
              <a:t> — </a:t>
            </a:r>
            <a:r>
              <a:rPr lang="ru-RU" sz="1800" dirty="0" err="1">
                <a:solidFill>
                  <a:srgbClr val="7030A0"/>
                </a:solidFill>
                <a:effectLst/>
              </a:rPr>
              <a:t>жүгіреді</a:t>
            </a:r>
            <a:r>
              <a:rPr lang="ru-RU" sz="1800" dirty="0">
                <a:solidFill>
                  <a:srgbClr val="7030A0"/>
                </a:solidFill>
                <a:effectLst/>
              </a:rPr>
              <a:t>, </a:t>
            </a:r>
            <a:r>
              <a:rPr lang="ru-RU" sz="1800" dirty="0" err="1">
                <a:solidFill>
                  <a:srgbClr val="7030A0"/>
                </a:solidFill>
                <a:effectLst/>
              </a:rPr>
              <a:t>үреді</a:t>
            </a:r>
            <a:r>
              <a:rPr lang="ru-RU" sz="1800" dirty="0">
                <a:solidFill>
                  <a:srgbClr val="7030A0"/>
                </a:solidFill>
                <a:effectLst/>
              </a:rPr>
              <a:t>, </a:t>
            </a:r>
            <a:r>
              <a:rPr lang="ru-RU" sz="1800" dirty="0" err="1">
                <a:solidFill>
                  <a:srgbClr val="7030A0"/>
                </a:solidFill>
                <a:effectLst/>
              </a:rPr>
              <a:t>тірі</a:t>
            </a:r>
            <a:r>
              <a:rPr lang="ru-RU" sz="1800" dirty="0">
                <a:solidFill>
                  <a:srgbClr val="7030A0"/>
                </a:solidFill>
                <a:effectLst/>
              </a:rPr>
              <a:t>; </a:t>
            </a:r>
            <a:r>
              <a:rPr lang="ru-RU" sz="1800" dirty="0" err="1">
                <a:solidFill>
                  <a:srgbClr val="7030A0"/>
                </a:solidFill>
                <a:effectLst/>
              </a:rPr>
              <a:t>құрбақа</a:t>
            </a:r>
            <a:r>
              <a:rPr lang="ru-RU" sz="1800" dirty="0">
                <a:solidFill>
                  <a:srgbClr val="7030A0"/>
                </a:solidFill>
                <a:effectLst/>
              </a:rPr>
              <a:t> — </a:t>
            </a:r>
            <a:r>
              <a:rPr lang="ru-RU" sz="1800" dirty="0" err="1">
                <a:solidFill>
                  <a:srgbClr val="7030A0"/>
                </a:solidFill>
                <a:effectLst/>
              </a:rPr>
              <a:t>секіреді</a:t>
            </a:r>
            <a:r>
              <a:rPr lang="ru-RU" sz="1800" dirty="0">
                <a:solidFill>
                  <a:srgbClr val="7030A0"/>
                </a:solidFill>
                <a:effectLst/>
              </a:rPr>
              <a:t>, </a:t>
            </a:r>
            <a:r>
              <a:rPr lang="ru-RU" sz="1800" dirty="0" err="1">
                <a:solidFill>
                  <a:srgbClr val="7030A0"/>
                </a:solidFill>
                <a:effectLst/>
              </a:rPr>
              <a:t>құрылдайды</a:t>
            </a:r>
            <a:r>
              <a:rPr lang="ru-RU" sz="1800" dirty="0">
                <a:solidFill>
                  <a:srgbClr val="7030A0"/>
                </a:solidFill>
                <a:effectLst/>
              </a:rPr>
              <a:t>, </a:t>
            </a:r>
            <a:r>
              <a:rPr lang="ru-RU" sz="1800" dirty="0" err="1">
                <a:solidFill>
                  <a:srgbClr val="7030A0"/>
                </a:solidFill>
                <a:effectLst/>
              </a:rPr>
              <a:t>тірі</a:t>
            </a:r>
            <a:r>
              <a:rPr lang="ru-RU" sz="1800" dirty="0">
                <a:solidFill>
                  <a:srgbClr val="7030A0"/>
                </a:solidFill>
                <a:effectLst/>
              </a:rPr>
              <a:t>. </a:t>
            </a:r>
            <a:r>
              <a:rPr lang="ru-RU" sz="1800" dirty="0" err="1">
                <a:solidFill>
                  <a:srgbClr val="7030A0"/>
                </a:solidFill>
                <a:effectLst/>
              </a:rPr>
              <a:t>Олардың</a:t>
            </a:r>
            <a:r>
              <a:rPr lang="ru-RU" sz="1800" dirty="0">
                <a:solidFill>
                  <a:srgbClr val="7030A0"/>
                </a:solidFill>
                <a:effectLst/>
              </a:rPr>
              <a:t> </a:t>
            </a:r>
            <a:r>
              <a:rPr lang="ru-RU" sz="1800" dirty="0" err="1">
                <a:solidFill>
                  <a:srgbClr val="7030A0"/>
                </a:solidFill>
                <a:effectLst/>
              </a:rPr>
              <a:t>денесі</a:t>
            </a:r>
            <a:r>
              <a:rPr lang="ru-RU" sz="1800" dirty="0">
                <a:solidFill>
                  <a:srgbClr val="7030A0"/>
                </a:solidFill>
                <a:effectLst/>
              </a:rPr>
              <a:t> </a:t>
            </a:r>
            <a:r>
              <a:rPr lang="ru-RU" sz="1800" dirty="0" err="1">
                <a:solidFill>
                  <a:srgbClr val="7030A0"/>
                </a:solidFill>
                <a:effectLst/>
              </a:rPr>
              <a:t>өзара</a:t>
            </a:r>
            <a:r>
              <a:rPr lang="ru-RU" sz="1800" dirty="0">
                <a:solidFill>
                  <a:srgbClr val="7030A0"/>
                </a:solidFill>
                <a:effectLst/>
              </a:rPr>
              <a:t> </a:t>
            </a:r>
            <a:r>
              <a:rPr lang="ru-RU" sz="1800" dirty="0" err="1">
                <a:solidFill>
                  <a:srgbClr val="7030A0"/>
                </a:solidFill>
                <a:effectLst/>
              </a:rPr>
              <a:t>байланысқан</a:t>
            </a:r>
            <a:r>
              <a:rPr lang="ru-RU" sz="1800" dirty="0">
                <a:solidFill>
                  <a:srgbClr val="7030A0"/>
                </a:solidFill>
                <a:effectLst/>
              </a:rPr>
              <a:t> </a:t>
            </a:r>
            <a:r>
              <a:rPr lang="ru-RU" sz="1800" dirty="0" err="1">
                <a:solidFill>
                  <a:srgbClr val="7030A0"/>
                </a:solidFill>
                <a:effectLst/>
              </a:rPr>
              <a:t>құрама</a:t>
            </a:r>
            <a:r>
              <a:rPr lang="ru-RU" sz="1800" dirty="0">
                <a:solidFill>
                  <a:srgbClr val="7030A0"/>
                </a:solidFill>
                <a:effectLst/>
              </a:rPr>
              <a:t> </a:t>
            </a:r>
            <a:r>
              <a:rPr lang="ru-RU" sz="1800" dirty="0" err="1">
                <a:solidFill>
                  <a:srgbClr val="7030A0"/>
                </a:solidFill>
                <a:effectLst/>
              </a:rPr>
              <a:t>қозғалыстардан</a:t>
            </a:r>
            <a:r>
              <a:rPr lang="ru-RU" sz="1800" dirty="0">
                <a:solidFill>
                  <a:srgbClr val="7030A0"/>
                </a:solidFill>
                <a:effectLst/>
              </a:rPr>
              <a:t> </a:t>
            </a:r>
            <a:r>
              <a:rPr lang="ru-RU" sz="1800" dirty="0" err="1">
                <a:solidFill>
                  <a:srgbClr val="7030A0"/>
                </a:solidFill>
                <a:effectLst/>
              </a:rPr>
              <a:t>тұрады</a:t>
            </a:r>
            <a:r>
              <a:rPr lang="ru-RU" sz="1800" dirty="0" smtClean="0">
                <a:solidFill>
                  <a:srgbClr val="7030A0"/>
                </a:solidFill>
                <a:effectLst/>
              </a:rPr>
              <a:t>.</a:t>
            </a:r>
            <a:br>
              <a:rPr lang="ru-RU" sz="1800" dirty="0" smtClean="0">
                <a:solidFill>
                  <a:srgbClr val="7030A0"/>
                </a:solidFill>
                <a:effectLst/>
              </a:rPr>
            </a:br>
            <a:r>
              <a:rPr lang="ru-RU" sz="1800" dirty="0">
                <a:solidFill>
                  <a:srgbClr val="7030A0"/>
                </a:solidFill>
                <a:effectLst/>
              </a:rPr>
              <a:t>Бактерия </a:t>
            </a:r>
            <a:r>
              <a:rPr lang="ru-RU" sz="1800" dirty="0" err="1">
                <a:solidFill>
                  <a:srgbClr val="7030A0"/>
                </a:solidFill>
                <a:effectLst/>
              </a:rPr>
              <a:t>жасушасына</a:t>
            </a:r>
            <a:r>
              <a:rPr lang="ru-RU" sz="1800" dirty="0">
                <a:solidFill>
                  <a:srgbClr val="7030A0"/>
                </a:solidFill>
                <a:effectLst/>
              </a:rPr>
              <a:t> </a:t>
            </a:r>
            <a:r>
              <a:rPr lang="ru-RU" sz="1800" dirty="0" err="1">
                <a:solidFill>
                  <a:srgbClr val="7030A0"/>
                </a:solidFill>
                <a:effectLst/>
              </a:rPr>
              <a:t>енетін</a:t>
            </a:r>
            <a:r>
              <a:rPr lang="ru-RU" sz="1800" dirty="0">
                <a:solidFill>
                  <a:srgbClr val="7030A0"/>
                </a:solidFill>
                <a:effectLst/>
              </a:rPr>
              <a:t> вирус фаг </a:t>
            </a:r>
            <a:r>
              <a:rPr lang="ru-RU" sz="1800" dirty="0" err="1">
                <a:solidFill>
                  <a:srgbClr val="7030A0"/>
                </a:solidFill>
                <a:effectLst/>
              </a:rPr>
              <a:t>немесе</a:t>
            </a:r>
            <a:r>
              <a:rPr lang="ru-RU" sz="1800" dirty="0">
                <a:solidFill>
                  <a:srgbClr val="7030A0"/>
                </a:solidFill>
                <a:effectLst/>
              </a:rPr>
              <a:t> бактериофаг </a:t>
            </a:r>
            <a:r>
              <a:rPr lang="ru-RU" sz="1800" dirty="0" err="1">
                <a:solidFill>
                  <a:srgbClr val="7030A0"/>
                </a:solidFill>
                <a:effectLst/>
              </a:rPr>
              <a:t>деп</a:t>
            </a:r>
            <a:r>
              <a:rPr lang="ru-RU" sz="1800" dirty="0">
                <a:solidFill>
                  <a:srgbClr val="7030A0"/>
                </a:solidFill>
                <a:effectLst/>
              </a:rPr>
              <a:t> </a:t>
            </a:r>
            <a:r>
              <a:rPr lang="ru-RU" sz="1800" dirty="0" err="1">
                <a:solidFill>
                  <a:srgbClr val="7030A0"/>
                </a:solidFill>
                <a:effectLst/>
              </a:rPr>
              <a:t>аталады</a:t>
            </a:r>
            <a:r>
              <a:rPr lang="ru-RU" sz="1800" dirty="0">
                <a:solidFill>
                  <a:srgbClr val="7030A0"/>
                </a:solidFill>
                <a:effectLst/>
              </a:rPr>
              <a:t>. Грек  </a:t>
            </a:r>
            <a:r>
              <a:rPr lang="ru-RU" sz="1800" dirty="0" err="1">
                <a:solidFill>
                  <a:srgbClr val="7030A0"/>
                </a:solidFill>
                <a:effectLst/>
              </a:rPr>
              <a:t>тілінен</a:t>
            </a:r>
            <a:r>
              <a:rPr lang="ru-RU" sz="1800" dirty="0">
                <a:solidFill>
                  <a:srgbClr val="7030A0"/>
                </a:solidFill>
                <a:effectLst/>
              </a:rPr>
              <a:t> </a:t>
            </a:r>
            <a:r>
              <a:rPr lang="ru-RU" sz="1800" dirty="0" err="1">
                <a:solidFill>
                  <a:srgbClr val="7030A0"/>
                </a:solidFill>
                <a:effectLst/>
              </a:rPr>
              <a:t>аударғанда</a:t>
            </a:r>
            <a:r>
              <a:rPr lang="ru-RU" sz="1800" dirty="0">
                <a:solidFill>
                  <a:srgbClr val="7030A0"/>
                </a:solidFill>
                <a:effectLst/>
              </a:rPr>
              <a:t> «</a:t>
            </a:r>
            <a:r>
              <a:rPr lang="ru-RU" sz="1800" dirty="0" err="1">
                <a:solidFill>
                  <a:srgbClr val="7030A0"/>
                </a:solidFill>
                <a:effectLst/>
              </a:rPr>
              <a:t>бактерион</a:t>
            </a:r>
            <a:r>
              <a:rPr lang="ru-RU" sz="1800" dirty="0">
                <a:solidFill>
                  <a:srgbClr val="7030A0"/>
                </a:solidFill>
                <a:effectLst/>
              </a:rPr>
              <a:t>»-</a:t>
            </a:r>
            <a:r>
              <a:rPr lang="ru-RU" sz="1800" dirty="0" err="1">
                <a:solidFill>
                  <a:srgbClr val="7030A0"/>
                </a:solidFill>
                <a:effectLst/>
              </a:rPr>
              <a:t>тақша</a:t>
            </a:r>
            <a:r>
              <a:rPr lang="ru-RU" sz="1800" dirty="0">
                <a:solidFill>
                  <a:srgbClr val="7030A0"/>
                </a:solidFill>
                <a:effectLst/>
              </a:rPr>
              <a:t>, «</a:t>
            </a:r>
            <a:r>
              <a:rPr lang="ru-RU" sz="1800" dirty="0" err="1">
                <a:solidFill>
                  <a:srgbClr val="7030A0"/>
                </a:solidFill>
                <a:effectLst/>
              </a:rPr>
              <a:t>фагейн»жеп</a:t>
            </a:r>
            <a:r>
              <a:rPr lang="ru-RU" sz="1800" dirty="0">
                <a:solidFill>
                  <a:srgbClr val="7030A0"/>
                </a:solidFill>
                <a:effectLst/>
              </a:rPr>
              <a:t> </a:t>
            </a:r>
            <a:r>
              <a:rPr lang="ru-RU" sz="1800" dirty="0" err="1">
                <a:solidFill>
                  <a:srgbClr val="7030A0"/>
                </a:solidFill>
                <a:effectLst/>
              </a:rPr>
              <a:t>қою</a:t>
            </a:r>
            <a:r>
              <a:rPr lang="ru-RU" sz="1800" dirty="0">
                <a:solidFill>
                  <a:srgbClr val="7030A0"/>
                </a:solidFill>
                <a:effectLst/>
              </a:rPr>
              <a:t>, </a:t>
            </a:r>
            <a:r>
              <a:rPr lang="ru-RU" sz="1800" dirty="0" err="1">
                <a:solidFill>
                  <a:srgbClr val="7030A0"/>
                </a:solidFill>
                <a:effectLst/>
              </a:rPr>
              <a:t>жою</a:t>
            </a:r>
            <a:r>
              <a:rPr lang="ru-RU" sz="1800" dirty="0">
                <a:solidFill>
                  <a:srgbClr val="7030A0"/>
                </a:solidFill>
                <a:effectLst/>
              </a:rPr>
              <a:t> </a:t>
            </a:r>
            <a:r>
              <a:rPr lang="ru-RU" sz="1800" dirty="0" err="1">
                <a:solidFill>
                  <a:srgbClr val="7030A0"/>
                </a:solidFill>
                <a:effectLst/>
              </a:rPr>
              <a:t>деген</a:t>
            </a:r>
            <a:r>
              <a:rPr lang="ru-RU" sz="1800" dirty="0">
                <a:solidFill>
                  <a:srgbClr val="7030A0"/>
                </a:solidFill>
                <a:effectLst/>
              </a:rPr>
              <a:t> </a:t>
            </a:r>
            <a:r>
              <a:rPr lang="ru-RU" sz="1800" dirty="0" err="1">
                <a:solidFill>
                  <a:srgbClr val="7030A0"/>
                </a:solidFill>
                <a:effectLst/>
              </a:rPr>
              <a:t>мағынаны</a:t>
            </a:r>
            <a:r>
              <a:rPr lang="ru-RU" sz="1800" dirty="0">
                <a:solidFill>
                  <a:srgbClr val="7030A0"/>
                </a:solidFill>
                <a:effectLst/>
              </a:rPr>
              <a:t> </a:t>
            </a:r>
            <a:r>
              <a:rPr lang="ru-RU" sz="1800" dirty="0" err="1">
                <a:solidFill>
                  <a:srgbClr val="7030A0"/>
                </a:solidFill>
                <a:effectLst/>
              </a:rPr>
              <a:t>береді</a:t>
            </a:r>
            <a:r>
              <a:rPr lang="ru-RU" sz="1800" dirty="0">
                <a:solidFill>
                  <a:srgbClr val="7030A0"/>
                </a:solidFill>
                <a:effectLst/>
              </a:rPr>
              <a:t>. </a:t>
            </a:r>
            <a:r>
              <a:rPr lang="ru-RU" sz="1800" dirty="0" err="1">
                <a:solidFill>
                  <a:srgbClr val="7030A0"/>
                </a:solidFill>
                <a:effectLst/>
              </a:rPr>
              <a:t>Бактериофагтар</a:t>
            </a:r>
            <a:r>
              <a:rPr lang="ru-RU" sz="1800" dirty="0">
                <a:solidFill>
                  <a:srgbClr val="7030A0"/>
                </a:solidFill>
                <a:effectLst/>
              </a:rPr>
              <a:t> (</a:t>
            </a:r>
            <a:r>
              <a:rPr lang="ru-RU" sz="1800" dirty="0" err="1">
                <a:solidFill>
                  <a:srgbClr val="7030A0"/>
                </a:solidFill>
                <a:effectLst/>
              </a:rPr>
              <a:t>фагтар</a:t>
            </a:r>
            <a:r>
              <a:rPr lang="ru-RU" sz="1800" dirty="0">
                <a:solidFill>
                  <a:srgbClr val="7030A0"/>
                </a:solidFill>
                <a:effectLst/>
              </a:rPr>
              <a:t>) – бактерия </a:t>
            </a:r>
            <a:r>
              <a:rPr lang="ru-RU" sz="1800" dirty="0" err="1">
                <a:solidFill>
                  <a:srgbClr val="7030A0"/>
                </a:solidFill>
                <a:effectLst/>
              </a:rPr>
              <a:t>вирустарының</a:t>
            </a:r>
            <a:r>
              <a:rPr lang="ru-RU" sz="1800" dirty="0">
                <a:solidFill>
                  <a:srgbClr val="7030A0"/>
                </a:solidFill>
                <a:effectLst/>
              </a:rPr>
              <a:t> </a:t>
            </a:r>
            <a:r>
              <a:rPr lang="ru-RU" sz="1800" dirty="0" err="1">
                <a:solidFill>
                  <a:srgbClr val="7030A0"/>
                </a:solidFill>
                <a:effectLst/>
              </a:rPr>
              <a:t>ерекше</a:t>
            </a:r>
            <a:r>
              <a:rPr lang="ru-RU" sz="1800" dirty="0">
                <a:solidFill>
                  <a:srgbClr val="7030A0"/>
                </a:solidFill>
                <a:effectLst/>
              </a:rPr>
              <a:t> </a:t>
            </a:r>
            <a:r>
              <a:rPr lang="ru-RU" sz="1800" dirty="0" err="1">
                <a:solidFill>
                  <a:srgbClr val="7030A0"/>
                </a:solidFill>
                <a:effectLst/>
              </a:rPr>
              <a:t>тобы</a:t>
            </a:r>
            <a:r>
              <a:rPr lang="ru-RU" sz="1800" dirty="0">
                <a:solidFill>
                  <a:srgbClr val="7030A0"/>
                </a:solidFill>
                <a:effectLst/>
              </a:rPr>
              <a:t>. </a:t>
            </a:r>
            <a:r>
              <a:rPr lang="ru-RU" sz="1800" dirty="0" err="1">
                <a:solidFill>
                  <a:srgbClr val="7030A0"/>
                </a:solidFill>
                <a:effectLst/>
              </a:rPr>
              <a:t>Фагтар</a:t>
            </a:r>
            <a:r>
              <a:rPr lang="ru-RU" sz="1800" dirty="0">
                <a:solidFill>
                  <a:srgbClr val="7030A0"/>
                </a:solidFill>
                <a:effectLst/>
              </a:rPr>
              <a:t> бактерия </a:t>
            </a:r>
            <a:r>
              <a:rPr lang="ru-RU" sz="1800" dirty="0" err="1">
                <a:solidFill>
                  <a:srgbClr val="7030A0"/>
                </a:solidFill>
                <a:effectLst/>
              </a:rPr>
              <a:t>жасушасына</a:t>
            </a:r>
            <a:r>
              <a:rPr lang="ru-RU" sz="1800" dirty="0">
                <a:solidFill>
                  <a:srgbClr val="7030A0"/>
                </a:solidFill>
                <a:effectLst/>
              </a:rPr>
              <a:t> </a:t>
            </a:r>
            <a:r>
              <a:rPr lang="ru-RU" sz="1800" dirty="0" err="1">
                <a:solidFill>
                  <a:srgbClr val="7030A0"/>
                </a:solidFill>
                <a:effectLst/>
              </a:rPr>
              <a:t>енiп</a:t>
            </a:r>
            <a:r>
              <a:rPr lang="ru-RU" sz="1800" dirty="0">
                <a:solidFill>
                  <a:srgbClr val="7030A0"/>
                </a:solidFill>
                <a:effectLst/>
              </a:rPr>
              <a:t>, оны </a:t>
            </a:r>
            <a:r>
              <a:rPr lang="ru-RU" sz="1800" dirty="0" err="1">
                <a:solidFill>
                  <a:srgbClr val="7030A0"/>
                </a:solidFill>
                <a:effectLst/>
              </a:rPr>
              <a:t>жоя</a:t>
            </a:r>
            <a:r>
              <a:rPr lang="ru-RU" sz="1800" dirty="0">
                <a:solidFill>
                  <a:srgbClr val="7030A0"/>
                </a:solidFill>
                <a:effectLst/>
              </a:rPr>
              <a:t> </a:t>
            </a:r>
            <a:r>
              <a:rPr lang="ru-RU" sz="1800" dirty="0" err="1">
                <a:solidFill>
                  <a:srgbClr val="7030A0"/>
                </a:solidFill>
                <a:effectLst/>
              </a:rPr>
              <a:t>алады</a:t>
            </a:r>
            <a:r>
              <a:rPr lang="ru-RU" sz="1800" dirty="0">
                <a:solidFill>
                  <a:srgbClr val="7030A0"/>
                </a:solidFill>
                <a:effectLst/>
              </a:rPr>
              <a:t>. </a:t>
            </a:r>
            <a:r>
              <a:rPr lang="ru-RU" sz="1800" dirty="0" err="1">
                <a:solidFill>
                  <a:srgbClr val="7030A0"/>
                </a:solidFill>
                <a:effectLst/>
              </a:rPr>
              <a:t>Iшек</a:t>
            </a:r>
            <a:r>
              <a:rPr lang="ru-RU" sz="1800" dirty="0">
                <a:solidFill>
                  <a:srgbClr val="7030A0"/>
                </a:solidFill>
                <a:effectLst/>
              </a:rPr>
              <a:t> </a:t>
            </a:r>
            <a:r>
              <a:rPr lang="ru-RU" sz="1800" dirty="0" err="1">
                <a:solidFill>
                  <a:srgbClr val="7030A0"/>
                </a:solidFill>
                <a:effectLst/>
              </a:rPr>
              <a:t>таяқша</a:t>
            </a:r>
            <a:r>
              <a:rPr lang="ru-RU" sz="1800" dirty="0">
                <a:solidFill>
                  <a:srgbClr val="7030A0"/>
                </a:solidFill>
                <a:effectLst/>
              </a:rPr>
              <a:t> </a:t>
            </a:r>
            <a:r>
              <a:rPr lang="ru-RU" sz="1800" dirty="0" err="1">
                <a:solidFill>
                  <a:srgbClr val="7030A0"/>
                </a:solidFill>
                <a:effectLst/>
              </a:rPr>
              <a:t>фагының</a:t>
            </a:r>
            <a:r>
              <a:rPr lang="ru-RU" sz="1800" dirty="0">
                <a:solidFill>
                  <a:srgbClr val="7030A0"/>
                </a:solidFill>
                <a:effectLst/>
              </a:rPr>
              <a:t> </a:t>
            </a:r>
            <a:r>
              <a:rPr lang="ru-RU" sz="1800" dirty="0" err="1">
                <a:solidFill>
                  <a:srgbClr val="7030A0"/>
                </a:solidFill>
                <a:effectLst/>
              </a:rPr>
              <a:t>денесi</a:t>
            </a:r>
            <a:r>
              <a:rPr lang="ru-RU" sz="1800" dirty="0">
                <a:solidFill>
                  <a:srgbClr val="7030A0"/>
                </a:solidFill>
                <a:effectLst/>
              </a:rPr>
              <a:t> бас </a:t>
            </a:r>
            <a:r>
              <a:rPr lang="ru-RU" sz="1800" dirty="0" err="1">
                <a:solidFill>
                  <a:srgbClr val="7030A0"/>
                </a:solidFill>
                <a:effectLst/>
              </a:rPr>
              <a:t>бөлiмнен</a:t>
            </a:r>
            <a:r>
              <a:rPr lang="ru-RU" sz="1800" dirty="0">
                <a:solidFill>
                  <a:srgbClr val="7030A0"/>
                </a:solidFill>
                <a:effectLst/>
              </a:rPr>
              <a:t> </a:t>
            </a:r>
            <a:r>
              <a:rPr lang="ru-RU" sz="1800" dirty="0" err="1">
                <a:solidFill>
                  <a:srgbClr val="7030A0"/>
                </a:solidFill>
                <a:effectLst/>
              </a:rPr>
              <a:t>және</a:t>
            </a:r>
            <a:r>
              <a:rPr lang="ru-RU" sz="1800" dirty="0">
                <a:solidFill>
                  <a:srgbClr val="7030A0"/>
                </a:solidFill>
                <a:effectLst/>
              </a:rPr>
              <a:t> </a:t>
            </a:r>
            <a:r>
              <a:rPr lang="ru-RU" sz="1800" dirty="0" err="1">
                <a:solidFill>
                  <a:srgbClr val="7030A0"/>
                </a:solidFill>
                <a:effectLst/>
              </a:rPr>
              <a:t>ақуызбен</a:t>
            </a:r>
            <a:r>
              <a:rPr lang="ru-RU" sz="1800" dirty="0">
                <a:solidFill>
                  <a:srgbClr val="7030A0"/>
                </a:solidFill>
                <a:effectLst/>
              </a:rPr>
              <a:t> </a:t>
            </a:r>
            <a:r>
              <a:rPr lang="ru-RU" sz="1800" dirty="0" err="1">
                <a:solidFill>
                  <a:srgbClr val="7030A0"/>
                </a:solidFill>
                <a:effectLst/>
              </a:rPr>
              <a:t>қапталған</a:t>
            </a:r>
            <a:r>
              <a:rPr lang="ru-RU" sz="1800" dirty="0">
                <a:solidFill>
                  <a:srgbClr val="7030A0"/>
                </a:solidFill>
                <a:effectLst/>
              </a:rPr>
              <a:t> </a:t>
            </a:r>
            <a:r>
              <a:rPr lang="ru-RU" sz="1800" dirty="0" err="1">
                <a:solidFill>
                  <a:srgbClr val="7030A0"/>
                </a:solidFill>
                <a:effectLst/>
              </a:rPr>
              <a:t>iшi</a:t>
            </a:r>
            <a:r>
              <a:rPr lang="ru-RU" sz="1800" dirty="0">
                <a:solidFill>
                  <a:srgbClr val="7030A0"/>
                </a:solidFill>
                <a:effectLst/>
              </a:rPr>
              <a:t> </a:t>
            </a:r>
            <a:r>
              <a:rPr lang="ru-RU" sz="1800" dirty="0" err="1">
                <a:solidFill>
                  <a:srgbClr val="7030A0"/>
                </a:solidFill>
                <a:effectLst/>
              </a:rPr>
              <a:t>қуыс</a:t>
            </a:r>
            <a:r>
              <a:rPr lang="ru-RU" sz="1800" dirty="0">
                <a:solidFill>
                  <a:srgbClr val="7030A0"/>
                </a:solidFill>
                <a:effectLst/>
              </a:rPr>
              <a:t> </a:t>
            </a:r>
            <a:r>
              <a:rPr lang="ru-RU" sz="1800" dirty="0" err="1">
                <a:solidFill>
                  <a:srgbClr val="7030A0"/>
                </a:solidFill>
                <a:effectLst/>
              </a:rPr>
              <a:t>таяқшадан</a:t>
            </a:r>
            <a:r>
              <a:rPr lang="ru-RU" sz="1800" dirty="0">
                <a:solidFill>
                  <a:srgbClr val="7030A0"/>
                </a:solidFill>
                <a:effectLst/>
              </a:rPr>
              <a:t> </a:t>
            </a:r>
            <a:r>
              <a:rPr lang="ru-RU" sz="1800" dirty="0" err="1">
                <a:solidFill>
                  <a:srgbClr val="7030A0"/>
                </a:solidFill>
                <a:effectLst/>
              </a:rPr>
              <a:t>тұрады</a:t>
            </a:r>
            <a:r>
              <a:rPr lang="ru-RU" sz="1800" dirty="0">
                <a:solidFill>
                  <a:srgbClr val="7030A0"/>
                </a:solidFill>
                <a:effectLst/>
              </a:rPr>
              <a:t>. </a:t>
            </a:r>
            <a:r>
              <a:rPr lang="ru-RU" sz="1800" dirty="0" err="1">
                <a:solidFill>
                  <a:srgbClr val="7030A0"/>
                </a:solidFill>
                <a:effectLst/>
              </a:rPr>
              <a:t>Таяқша</a:t>
            </a:r>
            <a:r>
              <a:rPr lang="ru-RU" sz="1800" dirty="0">
                <a:solidFill>
                  <a:srgbClr val="7030A0"/>
                </a:solidFill>
                <a:effectLst/>
              </a:rPr>
              <a:t> </a:t>
            </a:r>
            <a:r>
              <a:rPr lang="ru-RU" sz="1800" dirty="0" err="1">
                <a:solidFill>
                  <a:srgbClr val="7030A0"/>
                </a:solidFill>
                <a:effectLst/>
              </a:rPr>
              <a:t>алты</a:t>
            </a:r>
            <a:r>
              <a:rPr lang="ru-RU" sz="1800" dirty="0">
                <a:solidFill>
                  <a:srgbClr val="7030A0"/>
                </a:solidFill>
                <a:effectLst/>
              </a:rPr>
              <a:t> </a:t>
            </a:r>
            <a:r>
              <a:rPr lang="ru-RU" sz="1800" dirty="0" err="1">
                <a:solidFill>
                  <a:srgbClr val="7030A0"/>
                </a:solidFill>
                <a:effectLst/>
              </a:rPr>
              <a:t>жiпшеден</a:t>
            </a:r>
            <a:r>
              <a:rPr lang="ru-RU" sz="1800" dirty="0">
                <a:solidFill>
                  <a:srgbClr val="7030A0"/>
                </a:solidFill>
                <a:effectLst/>
              </a:rPr>
              <a:t> </a:t>
            </a:r>
            <a:r>
              <a:rPr lang="ru-RU" sz="1800" dirty="0" err="1">
                <a:solidFill>
                  <a:srgbClr val="7030A0"/>
                </a:solidFill>
                <a:effectLst/>
              </a:rPr>
              <a:t>тұратын</a:t>
            </a:r>
            <a:r>
              <a:rPr lang="ru-RU" sz="1800" dirty="0">
                <a:solidFill>
                  <a:srgbClr val="7030A0"/>
                </a:solidFill>
                <a:effectLst/>
              </a:rPr>
              <a:t> </a:t>
            </a:r>
            <a:r>
              <a:rPr lang="ru-RU" sz="1800" dirty="0" err="1">
                <a:solidFill>
                  <a:srgbClr val="7030A0"/>
                </a:solidFill>
                <a:effectLst/>
              </a:rPr>
              <a:t>тақташамен</a:t>
            </a:r>
            <a:r>
              <a:rPr lang="ru-RU" sz="1800" dirty="0">
                <a:solidFill>
                  <a:srgbClr val="7030A0"/>
                </a:solidFill>
                <a:effectLst/>
              </a:rPr>
              <a:t> </a:t>
            </a:r>
            <a:r>
              <a:rPr lang="ru-RU" sz="1800" dirty="0" err="1">
                <a:solidFill>
                  <a:srgbClr val="7030A0"/>
                </a:solidFill>
                <a:effectLst/>
              </a:rPr>
              <a:t>аяқталады</a:t>
            </a:r>
            <a:r>
              <a:rPr lang="ru-RU" sz="1800" dirty="0">
                <a:solidFill>
                  <a:srgbClr val="7030A0"/>
                </a:solidFill>
                <a:effectLst/>
              </a:rPr>
              <a:t>. Бас </a:t>
            </a:r>
            <a:r>
              <a:rPr lang="ru-RU" sz="1800" dirty="0" err="1">
                <a:solidFill>
                  <a:srgbClr val="7030A0"/>
                </a:solidFill>
                <a:effectLst/>
              </a:rPr>
              <a:t>бөлiмiнде</a:t>
            </a:r>
            <a:r>
              <a:rPr lang="ru-RU" sz="1800" dirty="0">
                <a:solidFill>
                  <a:srgbClr val="7030A0"/>
                </a:solidFill>
                <a:effectLst/>
              </a:rPr>
              <a:t> ДНҚ </a:t>
            </a:r>
            <a:r>
              <a:rPr lang="ru-RU" sz="1800" dirty="0" err="1">
                <a:solidFill>
                  <a:srgbClr val="7030A0"/>
                </a:solidFill>
                <a:effectLst/>
              </a:rPr>
              <a:t>орналасқан</a:t>
            </a:r>
            <a:r>
              <a:rPr lang="ru-RU" sz="1800" dirty="0">
                <a:solidFill>
                  <a:srgbClr val="7030A0"/>
                </a:solidFill>
                <a:effectLst/>
              </a:rPr>
              <a:t>. Бактериофаг </a:t>
            </a:r>
            <a:r>
              <a:rPr lang="ru-RU" sz="1800" dirty="0" err="1">
                <a:solidFill>
                  <a:srgbClr val="7030A0"/>
                </a:solidFill>
                <a:effectLst/>
              </a:rPr>
              <a:t>өсiндiлерi</a:t>
            </a:r>
            <a:r>
              <a:rPr lang="ru-RU" sz="1800" dirty="0">
                <a:solidFill>
                  <a:srgbClr val="7030A0"/>
                </a:solidFill>
                <a:effectLst/>
              </a:rPr>
              <a:t> </a:t>
            </a:r>
            <a:r>
              <a:rPr lang="ru-RU" sz="1800" dirty="0" err="1">
                <a:solidFill>
                  <a:srgbClr val="7030A0"/>
                </a:solidFill>
                <a:effectLst/>
              </a:rPr>
              <a:t>арқылы</a:t>
            </a:r>
            <a:r>
              <a:rPr lang="ru-RU" sz="1800" dirty="0">
                <a:solidFill>
                  <a:srgbClr val="7030A0"/>
                </a:solidFill>
                <a:effectLst/>
              </a:rPr>
              <a:t> </a:t>
            </a:r>
            <a:r>
              <a:rPr lang="ru-RU" sz="1800" dirty="0" err="1">
                <a:solidFill>
                  <a:srgbClr val="7030A0"/>
                </a:solidFill>
                <a:effectLst/>
              </a:rPr>
              <a:t>iшек</a:t>
            </a:r>
            <a:r>
              <a:rPr lang="ru-RU" sz="1800" dirty="0">
                <a:solidFill>
                  <a:srgbClr val="7030A0"/>
                </a:solidFill>
                <a:effectLst/>
              </a:rPr>
              <a:t> </a:t>
            </a:r>
            <a:r>
              <a:rPr lang="ru-RU" sz="1800" dirty="0" err="1">
                <a:solidFill>
                  <a:srgbClr val="7030A0"/>
                </a:solidFill>
                <a:effectLst/>
              </a:rPr>
              <a:t>таяқшасына</a:t>
            </a:r>
            <a:r>
              <a:rPr lang="ru-RU" sz="1800" dirty="0">
                <a:solidFill>
                  <a:srgbClr val="7030A0"/>
                </a:solidFill>
                <a:effectLst/>
              </a:rPr>
              <a:t> </a:t>
            </a:r>
            <a:r>
              <a:rPr lang="ru-RU" sz="1800" dirty="0" err="1">
                <a:solidFill>
                  <a:srgbClr val="7030A0"/>
                </a:solidFill>
                <a:effectLst/>
              </a:rPr>
              <a:t>бекiнедi</a:t>
            </a:r>
            <a:r>
              <a:rPr lang="ru-RU" sz="1800" dirty="0">
                <a:solidFill>
                  <a:srgbClr val="7030A0"/>
                </a:solidFill>
                <a:effectLst/>
              </a:rPr>
              <a:t>, </a:t>
            </a:r>
            <a:r>
              <a:rPr lang="ru-RU" sz="1800" dirty="0" err="1">
                <a:solidFill>
                  <a:srgbClr val="7030A0"/>
                </a:solidFill>
                <a:effectLst/>
              </a:rPr>
              <a:t>түйiскен</a:t>
            </a:r>
            <a:r>
              <a:rPr lang="ru-RU" sz="1800" dirty="0">
                <a:solidFill>
                  <a:srgbClr val="7030A0"/>
                </a:solidFill>
                <a:effectLst/>
              </a:rPr>
              <a:t> </a:t>
            </a:r>
            <a:r>
              <a:rPr lang="ru-RU" sz="1800" dirty="0" err="1">
                <a:solidFill>
                  <a:srgbClr val="7030A0"/>
                </a:solidFill>
                <a:effectLst/>
              </a:rPr>
              <a:t>жерінен</a:t>
            </a:r>
            <a:r>
              <a:rPr lang="ru-RU" sz="1800" dirty="0">
                <a:solidFill>
                  <a:srgbClr val="7030A0"/>
                </a:solidFill>
                <a:effectLst/>
              </a:rPr>
              <a:t> </a:t>
            </a:r>
            <a:r>
              <a:rPr lang="ru-RU" sz="1800" dirty="0" err="1">
                <a:solidFill>
                  <a:srgbClr val="7030A0"/>
                </a:solidFill>
                <a:effectLst/>
              </a:rPr>
              <a:t>жасушаға</a:t>
            </a:r>
            <a:r>
              <a:rPr lang="ru-RU" sz="1800" dirty="0">
                <a:solidFill>
                  <a:srgbClr val="7030A0"/>
                </a:solidFill>
                <a:effectLst/>
              </a:rPr>
              <a:t> </a:t>
            </a:r>
            <a:r>
              <a:rPr lang="ru-RU" sz="1800" dirty="0" err="1">
                <a:solidFill>
                  <a:srgbClr val="7030A0"/>
                </a:solidFill>
                <a:effectLst/>
              </a:rPr>
              <a:t>кiредi</a:t>
            </a:r>
            <a:r>
              <a:rPr lang="ru-RU" sz="1800" dirty="0">
                <a:solidFill>
                  <a:srgbClr val="7030A0"/>
                </a:solidFill>
                <a:effectLst/>
              </a:rPr>
              <a:t>. 10 – 15 </a:t>
            </a:r>
            <a:r>
              <a:rPr lang="ru-RU" sz="1800" dirty="0" err="1">
                <a:solidFill>
                  <a:srgbClr val="7030A0"/>
                </a:solidFill>
                <a:effectLst/>
              </a:rPr>
              <a:t>минуттан</a:t>
            </a:r>
            <a:r>
              <a:rPr lang="ru-RU" sz="1800" dirty="0">
                <a:solidFill>
                  <a:srgbClr val="7030A0"/>
                </a:solidFill>
                <a:effectLst/>
              </a:rPr>
              <a:t> </a:t>
            </a:r>
            <a:r>
              <a:rPr lang="ru-RU" sz="1800" dirty="0" err="1">
                <a:solidFill>
                  <a:srgbClr val="7030A0"/>
                </a:solidFill>
                <a:effectLst/>
              </a:rPr>
              <a:t>соң</a:t>
            </a:r>
            <a:r>
              <a:rPr lang="ru-RU" sz="1800" dirty="0">
                <a:solidFill>
                  <a:srgbClr val="7030A0"/>
                </a:solidFill>
                <a:effectLst/>
              </a:rPr>
              <a:t>, осы ДНҚ </a:t>
            </a:r>
            <a:r>
              <a:rPr lang="ru-RU" sz="1800" dirty="0" err="1">
                <a:solidFill>
                  <a:srgbClr val="7030A0"/>
                </a:solidFill>
                <a:effectLst/>
              </a:rPr>
              <a:t>әсерiнен</a:t>
            </a:r>
            <a:r>
              <a:rPr lang="ru-RU" sz="1800" dirty="0">
                <a:solidFill>
                  <a:srgbClr val="7030A0"/>
                </a:solidFill>
                <a:effectLst/>
              </a:rPr>
              <a:t> бактерия </a:t>
            </a:r>
            <a:r>
              <a:rPr lang="ru-RU" sz="1800" dirty="0" err="1">
                <a:solidFill>
                  <a:srgbClr val="7030A0"/>
                </a:solidFill>
                <a:effectLst/>
              </a:rPr>
              <a:t>жасушасы</a:t>
            </a:r>
            <a:r>
              <a:rPr lang="ru-RU" sz="1800" dirty="0">
                <a:solidFill>
                  <a:srgbClr val="7030A0"/>
                </a:solidFill>
                <a:effectLst/>
              </a:rPr>
              <a:t>  </a:t>
            </a:r>
            <a:r>
              <a:rPr lang="ru-RU" sz="1800" dirty="0" err="1">
                <a:solidFill>
                  <a:srgbClr val="7030A0"/>
                </a:solidFill>
                <a:effectLst/>
              </a:rPr>
              <a:t>түгел</a:t>
            </a:r>
            <a:r>
              <a:rPr lang="ru-RU" sz="1800" dirty="0">
                <a:solidFill>
                  <a:srgbClr val="7030A0"/>
                </a:solidFill>
                <a:effectLst/>
              </a:rPr>
              <a:t> </a:t>
            </a:r>
            <a:r>
              <a:rPr lang="ru-RU" sz="1800" dirty="0" err="1">
                <a:solidFill>
                  <a:srgbClr val="7030A0"/>
                </a:solidFill>
                <a:effectLst/>
              </a:rPr>
              <a:t>өзгерiп</a:t>
            </a:r>
            <a:r>
              <a:rPr lang="ru-RU" sz="1800" dirty="0">
                <a:solidFill>
                  <a:srgbClr val="7030A0"/>
                </a:solidFill>
                <a:effectLst/>
              </a:rPr>
              <a:t>, </a:t>
            </a:r>
            <a:r>
              <a:rPr lang="ru-RU" sz="1800" dirty="0" err="1">
                <a:solidFill>
                  <a:srgbClr val="7030A0"/>
                </a:solidFill>
                <a:effectLst/>
              </a:rPr>
              <a:t>ол</a:t>
            </a:r>
            <a:r>
              <a:rPr lang="ru-RU" sz="1800" dirty="0">
                <a:solidFill>
                  <a:srgbClr val="7030A0"/>
                </a:solidFill>
                <a:effectLst/>
              </a:rPr>
              <a:t> </a:t>
            </a:r>
            <a:r>
              <a:rPr lang="ru-RU" sz="1800" dirty="0" err="1">
                <a:solidFill>
                  <a:srgbClr val="7030A0"/>
                </a:solidFill>
                <a:effectLst/>
              </a:rPr>
              <a:t>өзiнiң</a:t>
            </a:r>
            <a:r>
              <a:rPr lang="ru-RU" sz="1800" dirty="0">
                <a:solidFill>
                  <a:srgbClr val="7030A0"/>
                </a:solidFill>
                <a:effectLst/>
              </a:rPr>
              <a:t> </a:t>
            </a:r>
            <a:r>
              <a:rPr lang="ru-RU" sz="1800" dirty="0" err="1">
                <a:solidFill>
                  <a:srgbClr val="7030A0"/>
                </a:solidFill>
                <a:effectLst/>
              </a:rPr>
              <a:t>емес</a:t>
            </a:r>
            <a:r>
              <a:rPr lang="ru-RU" sz="1800" dirty="0">
                <a:solidFill>
                  <a:srgbClr val="7030A0"/>
                </a:solidFill>
                <a:effectLst/>
              </a:rPr>
              <a:t>, </a:t>
            </a:r>
            <a:r>
              <a:rPr lang="ru-RU" sz="1800" dirty="0" err="1">
                <a:solidFill>
                  <a:srgbClr val="7030A0"/>
                </a:solidFill>
                <a:effectLst/>
              </a:rPr>
              <a:t>бактериофагтың</a:t>
            </a:r>
            <a:r>
              <a:rPr lang="ru-RU" sz="1800" dirty="0">
                <a:solidFill>
                  <a:srgbClr val="7030A0"/>
                </a:solidFill>
                <a:effectLst/>
              </a:rPr>
              <a:t> ДНҚ </a:t>
            </a:r>
            <a:r>
              <a:rPr lang="ru-RU" sz="1800" dirty="0" err="1">
                <a:solidFill>
                  <a:srgbClr val="7030A0"/>
                </a:solidFill>
                <a:effectLst/>
              </a:rPr>
              <a:t>синтездеудi</a:t>
            </a:r>
            <a:r>
              <a:rPr lang="ru-RU" sz="1800" dirty="0">
                <a:solidFill>
                  <a:srgbClr val="7030A0"/>
                </a:solidFill>
                <a:effectLst/>
              </a:rPr>
              <a:t> </a:t>
            </a:r>
            <a:r>
              <a:rPr lang="ru-RU" sz="1800" dirty="0" err="1">
                <a:solidFill>
                  <a:srgbClr val="7030A0"/>
                </a:solidFill>
                <a:effectLst/>
              </a:rPr>
              <a:t>бастайды</a:t>
            </a:r>
            <a:r>
              <a:rPr lang="ru-RU" sz="1800" dirty="0">
                <a:solidFill>
                  <a:srgbClr val="7030A0"/>
                </a:solidFill>
                <a:effectLst/>
              </a:rPr>
              <a:t>. </a:t>
            </a:r>
            <a:r>
              <a:rPr lang="ru-RU" sz="1800" dirty="0" err="1">
                <a:solidFill>
                  <a:srgbClr val="7030A0"/>
                </a:solidFill>
                <a:effectLst/>
              </a:rPr>
              <a:t>Бұл</a:t>
            </a:r>
            <a:r>
              <a:rPr lang="ru-RU" sz="1800" dirty="0">
                <a:solidFill>
                  <a:srgbClr val="7030A0"/>
                </a:solidFill>
                <a:effectLst/>
              </a:rPr>
              <a:t> процесс 200 – 1000 </a:t>
            </a:r>
            <a:r>
              <a:rPr lang="ru-RU" sz="1800" dirty="0" err="1">
                <a:solidFill>
                  <a:srgbClr val="7030A0"/>
                </a:solidFill>
                <a:effectLst/>
              </a:rPr>
              <a:t>жаңа</a:t>
            </a:r>
            <a:r>
              <a:rPr lang="ru-RU" sz="1800" dirty="0">
                <a:solidFill>
                  <a:srgbClr val="7030A0"/>
                </a:solidFill>
                <a:effectLst/>
              </a:rPr>
              <a:t> </a:t>
            </a:r>
            <a:r>
              <a:rPr lang="ru-RU" sz="1800" dirty="0" err="1">
                <a:solidFill>
                  <a:srgbClr val="7030A0"/>
                </a:solidFill>
                <a:effectLst/>
              </a:rPr>
              <a:t>бактериофагтың</a:t>
            </a:r>
            <a:r>
              <a:rPr lang="ru-RU" sz="1800" dirty="0">
                <a:solidFill>
                  <a:srgbClr val="7030A0"/>
                </a:solidFill>
                <a:effectLst/>
              </a:rPr>
              <a:t> </a:t>
            </a:r>
            <a:r>
              <a:rPr lang="ru-RU" sz="1800" dirty="0" err="1">
                <a:solidFill>
                  <a:srgbClr val="7030A0"/>
                </a:solidFill>
                <a:effectLst/>
              </a:rPr>
              <a:t>пайда</a:t>
            </a:r>
            <a:r>
              <a:rPr lang="ru-RU" sz="1800" dirty="0">
                <a:solidFill>
                  <a:srgbClr val="7030A0"/>
                </a:solidFill>
                <a:effectLst/>
              </a:rPr>
              <a:t> </a:t>
            </a:r>
            <a:r>
              <a:rPr lang="ru-RU" sz="1800" dirty="0" err="1">
                <a:solidFill>
                  <a:srgbClr val="7030A0"/>
                </a:solidFill>
                <a:effectLst/>
              </a:rPr>
              <a:t>болуымен</a:t>
            </a:r>
            <a:r>
              <a:rPr lang="ru-RU" sz="1800" dirty="0">
                <a:solidFill>
                  <a:srgbClr val="7030A0"/>
                </a:solidFill>
                <a:effectLst/>
              </a:rPr>
              <a:t> </a:t>
            </a:r>
            <a:r>
              <a:rPr lang="ru-RU" sz="1800" dirty="0" err="1">
                <a:solidFill>
                  <a:srgbClr val="7030A0"/>
                </a:solidFill>
                <a:effectLst/>
              </a:rPr>
              <a:t>және</a:t>
            </a:r>
            <a:r>
              <a:rPr lang="ru-RU" sz="1800" dirty="0">
                <a:solidFill>
                  <a:srgbClr val="7030A0"/>
                </a:solidFill>
                <a:effectLst/>
              </a:rPr>
              <a:t> </a:t>
            </a:r>
            <a:r>
              <a:rPr lang="ru-RU" sz="1800" dirty="0" err="1">
                <a:solidFill>
                  <a:srgbClr val="7030A0"/>
                </a:solidFill>
                <a:effectLst/>
              </a:rPr>
              <a:t>жасушаның</a:t>
            </a:r>
            <a:r>
              <a:rPr lang="ru-RU" sz="1800" dirty="0">
                <a:solidFill>
                  <a:srgbClr val="7030A0"/>
                </a:solidFill>
                <a:effectLst/>
              </a:rPr>
              <a:t> </a:t>
            </a:r>
            <a:r>
              <a:rPr lang="ru-RU" sz="1800" dirty="0" err="1">
                <a:solidFill>
                  <a:srgbClr val="7030A0"/>
                </a:solidFill>
                <a:effectLst/>
              </a:rPr>
              <a:t>жойылуымен</a:t>
            </a:r>
            <a:r>
              <a:rPr lang="ru-RU" sz="1800" dirty="0">
                <a:solidFill>
                  <a:srgbClr val="7030A0"/>
                </a:solidFill>
                <a:effectLst/>
              </a:rPr>
              <a:t> </a:t>
            </a:r>
            <a:r>
              <a:rPr lang="ru-RU" sz="1800" dirty="0" err="1">
                <a:solidFill>
                  <a:srgbClr val="7030A0"/>
                </a:solidFill>
                <a:effectLst/>
              </a:rPr>
              <a:t>аяқталады</a:t>
            </a:r>
            <a:r>
              <a:rPr lang="ru-RU" sz="1800" dirty="0">
                <a:solidFill>
                  <a:srgbClr val="7030A0"/>
                </a:solidFill>
                <a:effectLst/>
              </a:rPr>
              <a:t>.</a:t>
            </a:r>
            <a:br>
              <a:rPr lang="ru-RU" sz="1800" dirty="0">
                <a:solidFill>
                  <a:srgbClr val="7030A0"/>
                </a:solidFill>
                <a:effectLst/>
              </a:rPr>
            </a:br>
            <a:endParaRPr lang="ru-RU" sz="1800" dirty="0">
              <a:solidFill>
                <a:srgbClr val="7030A0"/>
              </a:solidFill>
            </a:endParaRPr>
          </a:p>
        </p:txBody>
      </p:sp>
    </p:spTree>
    <p:extLst>
      <p:ext uri="{BB962C8B-B14F-4D97-AF65-F5344CB8AC3E}">
        <p14:creationId xmlns:p14="http://schemas.microsoft.com/office/powerpoint/2010/main" val="14954770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712967" cy="6552728"/>
          </a:xfrm>
        </p:spPr>
        <p:txBody>
          <a:bodyPr/>
          <a:lstStyle/>
          <a:p>
            <a:pPr algn="ctr"/>
            <a:r>
              <a:rPr lang="kk-KZ" sz="3600" dirty="0">
                <a:solidFill>
                  <a:srgbClr val="FF0000"/>
                </a:solidFill>
              </a:rPr>
              <a:t>Вирустың </a:t>
            </a:r>
            <a:r>
              <a:rPr lang="kk-KZ" sz="3600" dirty="0" smtClean="0">
                <a:solidFill>
                  <a:srgbClr val="FF0000"/>
                </a:solidFill>
              </a:rPr>
              <a:t>құрылысы</a:t>
            </a:r>
            <a:br>
              <a:rPr lang="kk-KZ" sz="3600" dirty="0" smtClean="0">
                <a:solidFill>
                  <a:srgbClr val="FF0000"/>
                </a:solidFill>
              </a:rPr>
            </a:br>
            <a:endParaRPr lang="ru-RU" sz="3600" dirty="0">
              <a:solidFill>
                <a:srgbClr val="FF0000"/>
              </a:solidFill>
            </a:endParaRPr>
          </a:p>
        </p:txBody>
      </p:sp>
      <p:sp>
        <p:nvSpPr>
          <p:cNvPr id="4" name="Rectangle 3"/>
          <p:cNvSpPr txBox="1">
            <a:spLocks noChangeArrowheads="1"/>
          </p:cNvSpPr>
          <p:nvPr/>
        </p:nvSpPr>
        <p:spPr>
          <a:xfrm>
            <a:off x="468313" y="980729"/>
            <a:ext cx="8229600" cy="5178772"/>
          </a:xfrm>
          <a:prstGeom prst="rect">
            <a:avLst/>
          </a:prstGeom>
        </p:spPr>
        <p:txBody>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a:defRPr/>
            </a:pPr>
            <a:r>
              <a:rPr lang="kk-KZ" sz="1800" dirty="0" smtClean="0">
                <a:solidFill>
                  <a:schemeClr val="hlink"/>
                </a:solidFill>
                <a:effectLst>
                  <a:outerShdw blurRad="38100" dist="38100" dir="2700000" algn="tl">
                    <a:srgbClr val="000000"/>
                  </a:outerShdw>
                </a:effectLst>
              </a:rPr>
              <a:t>Вирус екі түрлі </a:t>
            </a:r>
            <a:r>
              <a:rPr lang="kk-KZ" sz="1800" dirty="0" smtClean="0">
                <a:solidFill>
                  <a:srgbClr val="0000FF"/>
                </a:solidFill>
                <a:effectLst>
                  <a:outerShdw blurRad="38100" dist="38100" dir="2700000" algn="tl">
                    <a:srgbClr val="000000"/>
                  </a:outerShdw>
                </a:effectLst>
              </a:rPr>
              <a:t>нуклеин қышқылынан</a:t>
            </a:r>
            <a:r>
              <a:rPr lang="kk-KZ" sz="1800" dirty="0" smtClean="0">
                <a:solidFill>
                  <a:schemeClr val="hlink"/>
                </a:solidFill>
                <a:effectLst>
                  <a:outerShdw blurRad="38100" dist="38100" dir="2700000" algn="tl">
                    <a:srgbClr val="000000"/>
                  </a:outerShdw>
                </a:effectLst>
              </a:rPr>
              <a:t>, сыртында </a:t>
            </a:r>
            <a:r>
              <a:rPr lang="kk-KZ" sz="1800" dirty="0" smtClean="0">
                <a:solidFill>
                  <a:srgbClr val="0000FF"/>
                </a:solidFill>
                <a:effectLst>
                  <a:outerShdw blurRad="38100" dist="38100" dir="2700000" algn="tl">
                    <a:srgbClr val="000000"/>
                  </a:outerShdw>
                </a:effectLst>
              </a:rPr>
              <a:t>нәруызды қабығы</a:t>
            </a:r>
            <a:r>
              <a:rPr lang="kk-KZ" sz="1800" dirty="0" smtClean="0">
                <a:solidFill>
                  <a:schemeClr val="hlink"/>
                </a:solidFill>
                <a:effectLst>
                  <a:outerShdw blurRad="38100" dist="38100" dir="2700000" algn="tl">
                    <a:srgbClr val="000000"/>
                  </a:outerShdw>
                </a:effectLst>
              </a:rPr>
              <a:t> бар заттардан құралады</a:t>
            </a:r>
          </a:p>
          <a:p>
            <a:pPr>
              <a:defRPr/>
            </a:pPr>
            <a:endParaRPr lang="kk-KZ" sz="1600" dirty="0" smtClean="0">
              <a:solidFill>
                <a:schemeClr val="hlink"/>
              </a:solidFill>
              <a:effectLst>
                <a:outerShdw blurRad="38100" dist="38100" dir="2700000" algn="tl">
                  <a:srgbClr val="000000"/>
                </a:outerShdw>
              </a:effectLst>
            </a:endParaRPr>
          </a:p>
          <a:p>
            <a:pPr>
              <a:defRPr/>
            </a:pPr>
            <a:endParaRPr lang="kk-KZ" sz="1600" dirty="0" smtClean="0">
              <a:solidFill>
                <a:schemeClr val="hlink"/>
              </a:solidFill>
              <a:effectLst>
                <a:outerShdw blurRad="38100" dist="38100" dir="2700000" algn="tl">
                  <a:srgbClr val="000000"/>
                </a:outerShdw>
              </a:effectLst>
            </a:endParaRPr>
          </a:p>
          <a:p>
            <a:pPr>
              <a:buFont typeface="Wingdings" pitchFamily="2" charset="2"/>
              <a:buNone/>
              <a:defRPr/>
            </a:pPr>
            <a:endParaRPr lang="ru-RU" sz="1400" dirty="0" smtClean="0"/>
          </a:p>
        </p:txBody>
      </p:sp>
      <p:sp>
        <p:nvSpPr>
          <p:cNvPr id="6" name="Rectangle 5"/>
          <p:cNvSpPr>
            <a:spLocks noChangeArrowheads="1"/>
          </p:cNvSpPr>
          <p:nvPr/>
        </p:nvSpPr>
        <p:spPr bwMode="auto">
          <a:xfrm>
            <a:off x="3276600" y="2060575"/>
            <a:ext cx="2016125" cy="576263"/>
          </a:xfrm>
          <a:prstGeom prst="rect">
            <a:avLst/>
          </a:prstGeom>
          <a:solidFill>
            <a:schemeClr val="accent1"/>
          </a:solidFill>
          <a:ln w="9525">
            <a:solidFill>
              <a:schemeClr val="tx1"/>
            </a:solidFill>
            <a:miter lim="800000"/>
            <a:headEnd/>
            <a:tailEnd/>
          </a:ln>
          <a:effectLst/>
        </p:spPr>
        <p:txBody>
          <a:bodyPr wrap="none" anchor="ctr"/>
          <a:lstStyle/>
          <a:p>
            <a:pPr algn="ctr">
              <a:spcBef>
                <a:spcPct val="20000"/>
              </a:spcBef>
              <a:buClr>
                <a:schemeClr val="hlink"/>
              </a:buClr>
              <a:buSzPct val="60000"/>
              <a:buFont typeface="Wingdings" pitchFamily="2" charset="2"/>
              <a:buChar char="n"/>
              <a:defRPr/>
            </a:pPr>
            <a:r>
              <a:rPr lang="kk-KZ" dirty="0">
                <a:solidFill>
                  <a:srgbClr val="FF0000"/>
                </a:solidFill>
                <a:effectLst>
                  <a:outerShdw blurRad="38100" dist="38100" dir="2700000" algn="tl">
                    <a:srgbClr val="FFFFFF"/>
                  </a:outerShdw>
                </a:effectLst>
              </a:rPr>
              <a:t>Вирустар</a:t>
            </a:r>
            <a:endParaRPr lang="ru-RU" dirty="0">
              <a:solidFill>
                <a:srgbClr val="FF0000"/>
              </a:solidFill>
            </a:endParaRPr>
          </a:p>
        </p:txBody>
      </p:sp>
      <p:sp>
        <p:nvSpPr>
          <p:cNvPr id="7" name="Rectangle 7"/>
          <p:cNvSpPr>
            <a:spLocks noChangeArrowheads="1"/>
          </p:cNvSpPr>
          <p:nvPr/>
        </p:nvSpPr>
        <p:spPr bwMode="auto">
          <a:xfrm>
            <a:off x="979488" y="3076575"/>
            <a:ext cx="2016125" cy="576263"/>
          </a:xfrm>
          <a:prstGeom prst="rect">
            <a:avLst/>
          </a:prstGeom>
          <a:solidFill>
            <a:schemeClr val="accent1"/>
          </a:solidFill>
          <a:ln w="9525">
            <a:solidFill>
              <a:schemeClr val="tx1"/>
            </a:solidFill>
            <a:miter lim="800000"/>
            <a:headEnd/>
            <a:tailEnd/>
          </a:ln>
        </p:spPr>
        <p:txBody>
          <a:bodyPr wrap="none" anchor="ctr"/>
          <a:lstStyle/>
          <a:p>
            <a:pPr algn="ctr">
              <a:spcBef>
                <a:spcPct val="20000"/>
              </a:spcBef>
              <a:buClr>
                <a:schemeClr val="hlink"/>
              </a:buClr>
              <a:buSzPct val="60000"/>
              <a:buFont typeface="Wingdings" pitchFamily="2" charset="2"/>
              <a:buNone/>
            </a:pPr>
            <a:r>
              <a:rPr lang="kk-KZ" altLang="ru-RU" dirty="0">
                <a:solidFill>
                  <a:srgbClr val="FF0000"/>
                </a:solidFill>
              </a:rPr>
              <a:t>ДНҚ-құрылымды</a:t>
            </a:r>
            <a:endParaRPr lang="ru-RU" altLang="ru-RU" dirty="0">
              <a:solidFill>
                <a:srgbClr val="FF0000"/>
              </a:solidFill>
            </a:endParaRPr>
          </a:p>
        </p:txBody>
      </p:sp>
      <p:sp>
        <p:nvSpPr>
          <p:cNvPr id="8" name="Rectangle 8"/>
          <p:cNvSpPr>
            <a:spLocks noChangeArrowheads="1"/>
          </p:cNvSpPr>
          <p:nvPr/>
        </p:nvSpPr>
        <p:spPr bwMode="auto">
          <a:xfrm>
            <a:off x="5867400" y="3076575"/>
            <a:ext cx="2016125" cy="576263"/>
          </a:xfrm>
          <a:prstGeom prst="rect">
            <a:avLst/>
          </a:prstGeom>
          <a:solidFill>
            <a:schemeClr val="accent1"/>
          </a:solidFill>
          <a:ln w="9525">
            <a:solidFill>
              <a:schemeClr val="tx1"/>
            </a:solidFill>
            <a:miter lim="800000"/>
            <a:headEnd/>
            <a:tailEnd/>
          </a:ln>
        </p:spPr>
        <p:txBody>
          <a:bodyPr wrap="none" anchor="ctr"/>
          <a:lstStyle/>
          <a:p>
            <a:pPr algn="ctr">
              <a:spcBef>
                <a:spcPct val="20000"/>
              </a:spcBef>
              <a:buClr>
                <a:schemeClr val="hlink"/>
              </a:buClr>
              <a:buSzPct val="60000"/>
              <a:buFont typeface="Wingdings" pitchFamily="2" charset="2"/>
              <a:buNone/>
            </a:pPr>
            <a:r>
              <a:rPr lang="kk-KZ" altLang="ru-RU" dirty="0">
                <a:solidFill>
                  <a:srgbClr val="FF0000"/>
                </a:solidFill>
              </a:rPr>
              <a:t>РНҚ-құрылымды</a:t>
            </a:r>
            <a:endParaRPr lang="ru-RU" altLang="ru-RU" dirty="0">
              <a:solidFill>
                <a:srgbClr val="FF0000"/>
              </a:solidFill>
            </a:endParaRPr>
          </a:p>
        </p:txBody>
      </p:sp>
      <p:sp>
        <p:nvSpPr>
          <p:cNvPr id="9" name="Line 11"/>
          <p:cNvSpPr>
            <a:spLocks noChangeShapeType="1"/>
          </p:cNvSpPr>
          <p:nvPr/>
        </p:nvSpPr>
        <p:spPr bwMode="auto">
          <a:xfrm flipH="1">
            <a:off x="2916238" y="2708275"/>
            <a:ext cx="360362"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0" name="Line 10"/>
          <p:cNvSpPr>
            <a:spLocks noChangeShapeType="1"/>
          </p:cNvSpPr>
          <p:nvPr/>
        </p:nvSpPr>
        <p:spPr bwMode="auto">
          <a:xfrm>
            <a:off x="5435600" y="2708275"/>
            <a:ext cx="360363" cy="1444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pic>
        <p:nvPicPr>
          <p:cNvPr id="11" name="Picture 13" descr="Image2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3716338"/>
            <a:ext cx="2159000"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14"/>
          <p:cNvSpPr>
            <a:spLocks noChangeShapeType="1"/>
          </p:cNvSpPr>
          <p:nvPr/>
        </p:nvSpPr>
        <p:spPr bwMode="auto">
          <a:xfrm flipV="1">
            <a:off x="4787900" y="4149725"/>
            <a:ext cx="1081088" cy="1444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3" name="Line 15"/>
          <p:cNvSpPr>
            <a:spLocks noChangeShapeType="1"/>
          </p:cNvSpPr>
          <p:nvPr/>
        </p:nvSpPr>
        <p:spPr bwMode="auto">
          <a:xfrm flipH="1">
            <a:off x="2700338" y="5516563"/>
            <a:ext cx="1295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4" name="Rectangle 16"/>
          <p:cNvSpPr>
            <a:spLocks noChangeArrowheads="1"/>
          </p:cNvSpPr>
          <p:nvPr/>
        </p:nvSpPr>
        <p:spPr bwMode="auto">
          <a:xfrm>
            <a:off x="6011863" y="4005263"/>
            <a:ext cx="6381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kk-KZ" altLang="ru-RU"/>
              <a:t>ДНҚ</a:t>
            </a:r>
            <a:endParaRPr lang="ru-RU" altLang="ru-RU"/>
          </a:p>
        </p:txBody>
      </p:sp>
      <p:sp>
        <p:nvSpPr>
          <p:cNvPr id="16" name="Rectangle 19"/>
          <p:cNvSpPr>
            <a:spLocks noChangeArrowheads="1"/>
          </p:cNvSpPr>
          <p:nvPr/>
        </p:nvSpPr>
        <p:spPr bwMode="auto">
          <a:xfrm>
            <a:off x="1619250" y="5157788"/>
            <a:ext cx="949325" cy="366712"/>
          </a:xfrm>
          <a:prstGeom prst="rect">
            <a:avLst/>
          </a:prstGeom>
          <a:noFill/>
          <a:ln w="9525">
            <a:noFill/>
            <a:miter lim="800000"/>
            <a:headEnd/>
            <a:tailEnd/>
          </a:ln>
          <a:effectLst/>
        </p:spPr>
        <p:txBody>
          <a:bodyPr wrap="none">
            <a:spAutoFit/>
          </a:bodyPr>
          <a:lstStyle/>
          <a:p>
            <a:pPr>
              <a:defRPr/>
            </a:pPr>
            <a:r>
              <a:rPr lang="kk-KZ">
                <a:solidFill>
                  <a:srgbClr val="0000FF"/>
                </a:solidFill>
                <a:effectLst>
                  <a:outerShdw blurRad="38100" dist="38100" dir="2700000" algn="tl">
                    <a:srgbClr val="000000"/>
                  </a:outerShdw>
                </a:effectLst>
              </a:rPr>
              <a:t>нәруыз</a:t>
            </a:r>
            <a:endParaRPr lang="ru-RU">
              <a:solidFill>
                <a:srgbClr val="0000FF"/>
              </a:solidFill>
              <a:effectLst>
                <a:outerShdw blurRad="38100" dist="38100" dir="2700000" algn="tl">
                  <a:srgbClr val="000000"/>
                </a:outerShdw>
              </a:effectLst>
            </a:endParaRPr>
          </a:p>
        </p:txBody>
      </p:sp>
      <p:sp>
        <p:nvSpPr>
          <p:cNvPr id="17" name="Rectangle 17"/>
          <p:cNvSpPr>
            <a:spLocks noChangeArrowheads="1"/>
          </p:cNvSpPr>
          <p:nvPr/>
        </p:nvSpPr>
        <p:spPr bwMode="auto">
          <a:xfrm>
            <a:off x="7748588" y="4518025"/>
            <a:ext cx="635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kk-KZ" altLang="ru-RU" dirty="0"/>
              <a:t>РНҚ</a:t>
            </a:r>
            <a:endParaRPr lang="ru-RU" altLang="ru-RU" dirty="0"/>
          </a:p>
        </p:txBody>
      </p:sp>
    </p:spTree>
    <p:extLst>
      <p:ext uri="{BB962C8B-B14F-4D97-AF65-F5344CB8AC3E}">
        <p14:creationId xmlns:p14="http://schemas.microsoft.com/office/powerpoint/2010/main" val="201714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568951" cy="6336704"/>
          </a:xfrm>
        </p:spPr>
        <p:txBody>
          <a:bodyPr/>
          <a:lstStyle/>
          <a:p>
            <a:pPr algn="ctr">
              <a:defRPr/>
            </a:pPr>
            <a:r>
              <a:rPr lang="kk-KZ" sz="1800" dirty="0">
                <a:solidFill>
                  <a:srgbClr val="FFFF00"/>
                </a:solidFill>
                <a:effectLst>
                  <a:outerShdw blurRad="38100" dist="38100" dir="2700000" algn="tl">
                    <a:srgbClr val="000000"/>
                  </a:outerShdw>
                </a:effectLst>
              </a:rPr>
              <a:t>Өсімдік клеткасында кездесетін випустар РНҚ-геномды болып келеді.</a:t>
            </a:r>
            <a:r>
              <a:rPr lang="kk-KZ" sz="1800" dirty="0">
                <a:solidFill>
                  <a:srgbClr val="FFFF00"/>
                </a:solidFill>
              </a:rPr>
              <a:t> </a:t>
            </a:r>
            <a:r>
              <a:rPr lang="kk-KZ" sz="1800" dirty="0">
                <a:solidFill>
                  <a:srgbClr val="FFFF00"/>
                </a:solidFill>
                <a:effectLst>
                  <a:outerShdw blurRad="38100" dist="38100" dir="2700000" algn="tl">
                    <a:srgbClr val="000000"/>
                  </a:outerShdw>
                </a:effectLst>
              </a:rPr>
              <a:t>Ал жануарлар мен адамдардың клеткаларында РНҚ-геномды немесе ДНҚ-геномды вирустар кездеседі. </a:t>
            </a:r>
            <a:br>
              <a:rPr lang="kk-KZ" sz="1800" dirty="0">
                <a:solidFill>
                  <a:srgbClr val="FFFF00"/>
                </a:solidFill>
                <a:effectLst>
                  <a:outerShdw blurRad="38100" dist="38100" dir="2700000" algn="tl">
                    <a:srgbClr val="000000"/>
                  </a:outerShdw>
                </a:effectLst>
              </a:rPr>
            </a:br>
            <a:r>
              <a:rPr lang="kk-KZ" sz="1800" dirty="0">
                <a:solidFill>
                  <a:srgbClr val="C00000"/>
                </a:solidFill>
                <a:cs typeface="Times New Roman" pitchFamily="18" charset="0"/>
              </a:rPr>
              <a:t>     Қарапайым құрылысы бар вирустар </a:t>
            </a:r>
            <a:r>
              <a:rPr lang="kk-KZ" sz="1800" dirty="0">
                <a:solidFill>
                  <a:srgbClr val="C00000"/>
                </a:solidFill>
                <a:effectLst>
                  <a:outerShdw blurRad="38100" dist="38100" dir="2700000" algn="tl">
                    <a:srgbClr val="000000"/>
                  </a:outerShdw>
                </a:effectLst>
                <a:cs typeface="Times New Roman" pitchFamily="18" charset="0"/>
              </a:rPr>
              <a:t>нуклеопротеиндер</a:t>
            </a:r>
            <a:r>
              <a:rPr lang="kk-KZ" sz="1800" dirty="0">
                <a:solidFill>
                  <a:srgbClr val="C00000"/>
                </a:solidFill>
                <a:cs typeface="Times New Roman" pitchFamily="18" charset="0"/>
              </a:rPr>
              <a:t>, яғни бұл вирустар нуклеин қышқылынан (ДНҚ немесе РНҚ) және нуклеин қышқылының айналасында қабықша түзетін бірнеше нәруыздан тұрады. Нәруызды қабықша капсид (латын сөзімен сар</a:t>
            </a:r>
            <a:r>
              <a:rPr lang="en-US" sz="1800" dirty="0">
                <a:solidFill>
                  <a:srgbClr val="C00000"/>
                </a:solidFill>
                <a:cs typeface="Times New Roman" pitchFamily="18" charset="0"/>
              </a:rPr>
              <a:t>S</a:t>
            </a:r>
            <a:r>
              <a:rPr lang="kk-KZ" sz="1800" dirty="0">
                <a:solidFill>
                  <a:srgbClr val="C00000"/>
                </a:solidFill>
                <a:cs typeface="Times New Roman" pitchFamily="18" charset="0"/>
              </a:rPr>
              <a:t>а-сиятын ыдыс) деп аталады.</a:t>
            </a:r>
            <a:br>
              <a:rPr lang="kk-KZ" sz="1800" dirty="0">
                <a:solidFill>
                  <a:srgbClr val="C00000"/>
                </a:solidFill>
                <a:cs typeface="Times New Roman" pitchFamily="18" charset="0"/>
              </a:rPr>
            </a:br>
            <a:r>
              <a:rPr lang="kk-KZ" sz="1800" dirty="0">
                <a:solidFill>
                  <a:srgbClr val="C00000"/>
                </a:solidFill>
                <a:cs typeface="Times New Roman" pitchFamily="18" charset="0"/>
              </a:rPr>
              <a:t>     күрделі вирустың нәруызды немесе </a:t>
            </a:r>
            <a:r>
              <a:rPr lang="kk-KZ" sz="1800" dirty="0">
                <a:solidFill>
                  <a:srgbClr val="C00000"/>
                </a:solidFill>
                <a:effectLst>
                  <a:outerShdw blurRad="38100" dist="38100" dir="2700000" algn="tl">
                    <a:srgbClr val="000000"/>
                  </a:outerShdw>
                </a:effectLst>
                <a:cs typeface="Times New Roman" pitchFamily="18" charset="0"/>
              </a:rPr>
              <a:t>липопротеинді</a:t>
            </a:r>
            <a:r>
              <a:rPr lang="kk-KZ" sz="1800" dirty="0">
                <a:solidFill>
                  <a:srgbClr val="C00000"/>
                </a:solidFill>
                <a:cs typeface="Times New Roman" pitchFamily="18" charset="0"/>
              </a:rPr>
              <a:t> қосымша қабықшасы болады және көмірсулар мен ферменттер кездеседі</a:t>
            </a:r>
            <a:r>
              <a:rPr lang="kk-KZ" sz="1800" dirty="0" smtClean="0">
                <a:solidFill>
                  <a:srgbClr val="C00000"/>
                </a:solidFill>
                <a:cs typeface="Times New Roman" pitchFamily="18" charset="0"/>
              </a:rPr>
              <a:t>.</a:t>
            </a:r>
            <a:br>
              <a:rPr lang="kk-KZ" sz="1800" dirty="0" smtClean="0">
                <a:solidFill>
                  <a:srgbClr val="C00000"/>
                </a:solidFill>
                <a:cs typeface="Times New Roman" pitchFamily="18" charset="0"/>
              </a:rPr>
            </a:br>
            <a:r>
              <a:rPr lang="kk-KZ" sz="2800" dirty="0" smtClean="0">
                <a:solidFill>
                  <a:srgbClr val="FF0000"/>
                </a:solidFill>
                <a:effectLst>
                  <a:outerShdw blurRad="38100" dist="38100" dir="2700000" algn="tl">
                    <a:srgbClr val="000000"/>
                  </a:outerShdw>
                </a:effectLst>
              </a:rPr>
              <a:t>Вирустар</a:t>
            </a:r>
            <a:br>
              <a:rPr lang="kk-KZ" sz="2800" dirty="0" smtClean="0">
                <a:solidFill>
                  <a:srgbClr val="FF0000"/>
                </a:solidFill>
                <a:effectLst>
                  <a:outerShdw blurRad="38100" dist="38100" dir="2700000" algn="tl">
                    <a:srgbClr val="000000"/>
                  </a:outerShdw>
                </a:effectLst>
              </a:rPr>
            </a:br>
            <a:endParaRPr lang="ru-RU" sz="2800" dirty="0">
              <a:solidFill>
                <a:srgbClr val="FF0000"/>
              </a:solidFill>
            </a:endParaRPr>
          </a:p>
        </p:txBody>
      </p:sp>
      <p:sp>
        <p:nvSpPr>
          <p:cNvPr id="4" name="Rectangle 5"/>
          <p:cNvSpPr>
            <a:spLocks noChangeArrowheads="1"/>
          </p:cNvSpPr>
          <p:nvPr/>
        </p:nvSpPr>
        <p:spPr bwMode="auto">
          <a:xfrm>
            <a:off x="1042988" y="3789363"/>
            <a:ext cx="2809875" cy="576262"/>
          </a:xfrm>
          <a:prstGeom prst="rect">
            <a:avLst/>
          </a:prstGeom>
          <a:solidFill>
            <a:srgbClr val="008000"/>
          </a:solidFill>
          <a:ln w="9525">
            <a:solidFill>
              <a:schemeClr val="tx1"/>
            </a:solidFill>
            <a:miter lim="800000"/>
            <a:headEnd/>
            <a:tailEnd/>
          </a:ln>
        </p:spPr>
        <p:txBody>
          <a:bodyPr wrap="none" anchor="ctr"/>
          <a:lstStyle/>
          <a:p>
            <a:pPr algn="ctr">
              <a:spcBef>
                <a:spcPct val="20000"/>
              </a:spcBef>
              <a:buClr>
                <a:schemeClr val="hlink"/>
              </a:buClr>
              <a:buSzPct val="60000"/>
              <a:buFont typeface="Wingdings" pitchFamily="2" charset="2"/>
              <a:buNone/>
            </a:pPr>
            <a:r>
              <a:rPr lang="kk-KZ" altLang="ru-RU" dirty="0"/>
              <a:t>Қарапайым құрылысты</a:t>
            </a:r>
            <a:endParaRPr lang="ru-RU" altLang="ru-RU" dirty="0"/>
          </a:p>
        </p:txBody>
      </p:sp>
      <p:sp>
        <p:nvSpPr>
          <p:cNvPr id="5" name="Rectangle 6"/>
          <p:cNvSpPr>
            <a:spLocks noChangeArrowheads="1"/>
          </p:cNvSpPr>
          <p:nvPr/>
        </p:nvSpPr>
        <p:spPr bwMode="auto">
          <a:xfrm>
            <a:off x="5652120" y="3789363"/>
            <a:ext cx="2808312" cy="576262"/>
          </a:xfrm>
          <a:prstGeom prst="rect">
            <a:avLst/>
          </a:prstGeom>
          <a:solidFill>
            <a:srgbClr val="008000"/>
          </a:solidFill>
          <a:ln w="9525">
            <a:solidFill>
              <a:schemeClr val="tx1"/>
            </a:solidFill>
            <a:miter lim="800000"/>
            <a:headEnd/>
            <a:tailEnd/>
          </a:ln>
        </p:spPr>
        <p:txBody>
          <a:bodyPr wrap="none" anchor="ctr"/>
          <a:lstStyle/>
          <a:p>
            <a:pPr algn="ctr">
              <a:spcBef>
                <a:spcPct val="20000"/>
              </a:spcBef>
              <a:buClr>
                <a:schemeClr val="hlink"/>
              </a:buClr>
              <a:buSzPct val="60000"/>
              <a:buFont typeface="Wingdings" pitchFamily="2" charset="2"/>
              <a:buNone/>
            </a:pPr>
            <a:r>
              <a:rPr lang="kk-KZ" altLang="ru-RU" dirty="0"/>
              <a:t>Күрделі құрылысты</a:t>
            </a:r>
            <a:endParaRPr lang="ru-RU" altLang="ru-RU" dirty="0"/>
          </a:p>
        </p:txBody>
      </p:sp>
      <p:sp>
        <p:nvSpPr>
          <p:cNvPr id="6" name="Rectangle 10"/>
          <p:cNvSpPr>
            <a:spLocks noChangeArrowheads="1"/>
          </p:cNvSpPr>
          <p:nvPr/>
        </p:nvSpPr>
        <p:spPr bwMode="auto">
          <a:xfrm>
            <a:off x="1042988" y="4797425"/>
            <a:ext cx="7849492" cy="936625"/>
          </a:xfrm>
          <a:prstGeom prst="rect">
            <a:avLst/>
          </a:prstGeom>
          <a:solidFill>
            <a:srgbClr val="66FFCC"/>
          </a:solidFill>
          <a:ln w="9525">
            <a:solidFill>
              <a:schemeClr val="tx1"/>
            </a:solidFill>
            <a:miter lim="800000"/>
            <a:headEnd/>
            <a:tailEnd/>
          </a:ln>
          <a:effectLst/>
        </p:spPr>
        <p:txBody>
          <a:bodyPr wrap="none" anchor="ctr"/>
          <a:lstStyle/>
          <a:p>
            <a:pPr algn="ctr">
              <a:defRPr/>
            </a:pPr>
            <a:r>
              <a:rPr lang="kk-KZ" sz="1400" b="1" dirty="0">
                <a:solidFill>
                  <a:schemeClr val="hlink"/>
                </a:solidFill>
                <a:effectLst>
                  <a:outerShdw blurRad="38100" dist="38100" dir="2700000" algn="tl">
                    <a:srgbClr val="000000"/>
                  </a:outerShdw>
                </a:effectLst>
              </a:rPr>
              <a:t>                      </a:t>
            </a:r>
            <a:r>
              <a:rPr lang="kk-KZ" sz="1400" b="1" dirty="0">
                <a:effectLst>
                  <a:outerShdw blurRad="38100" dist="38100" dir="2700000" algn="tl">
                    <a:srgbClr val="FFFFFF"/>
                  </a:outerShdw>
                </a:effectLst>
              </a:rPr>
              <a:t>  1. Жасушасыз тіршілік иесі</a:t>
            </a:r>
          </a:p>
          <a:p>
            <a:pPr algn="ctr">
              <a:defRPr/>
            </a:pPr>
            <a:r>
              <a:rPr lang="kk-KZ" sz="1400" b="1" dirty="0">
                <a:effectLst>
                  <a:outerShdw blurRad="38100" dist="38100" dir="2700000" algn="tl">
                    <a:srgbClr val="FFFFFF"/>
                  </a:outerShdw>
                </a:effectLst>
              </a:rPr>
              <a:t>                                                         </a:t>
            </a:r>
            <a:r>
              <a:rPr lang="kk-KZ" sz="1400" b="1" dirty="0" smtClean="0">
                <a:effectLst>
                  <a:outerShdw blurRad="38100" dist="38100" dir="2700000" algn="tl">
                    <a:srgbClr val="FFFFFF"/>
                  </a:outerShdw>
                </a:effectLst>
              </a:rPr>
              <a:t>2</a:t>
            </a:r>
            <a:r>
              <a:rPr lang="kk-KZ" sz="1400" b="1" dirty="0">
                <a:effectLst>
                  <a:outerShdw blurRad="38100" dist="38100" dir="2700000" algn="tl">
                    <a:srgbClr val="FFFFFF"/>
                  </a:outerShdw>
                </a:effectLst>
              </a:rPr>
              <a:t>. Нәруыз қабықшасы, РНҚ немесе ДНҚ-сы бар</a:t>
            </a:r>
          </a:p>
          <a:p>
            <a:pPr algn="ctr">
              <a:defRPr/>
            </a:pPr>
            <a:r>
              <a:rPr lang="kk-KZ" sz="1400" b="1" dirty="0">
                <a:effectLst>
                  <a:outerShdw blurRad="38100" dist="38100" dir="2700000" algn="tl">
                    <a:srgbClr val="FFFFFF"/>
                  </a:outerShdw>
                </a:effectLst>
              </a:rPr>
              <a:t>                                              </a:t>
            </a:r>
            <a:r>
              <a:rPr lang="kk-KZ" sz="1400" b="1" dirty="0" smtClean="0">
                <a:effectLst>
                  <a:outerShdw blurRad="38100" dist="38100" dir="2700000" algn="tl">
                    <a:srgbClr val="FFFFFF"/>
                  </a:outerShdw>
                </a:effectLst>
              </a:rPr>
              <a:t>3</a:t>
            </a:r>
            <a:r>
              <a:rPr lang="kk-KZ" sz="1400" b="1" dirty="0">
                <a:effectLst>
                  <a:outerShdw blurRad="38100" dist="38100" dir="2700000" algn="tl">
                    <a:srgbClr val="FFFFFF"/>
                  </a:outerShdw>
                </a:effectLst>
              </a:rPr>
              <a:t>. Қабықша ыстықтан, суықтан қорғайды</a:t>
            </a:r>
          </a:p>
          <a:p>
            <a:pPr algn="ctr">
              <a:defRPr/>
            </a:pPr>
            <a:r>
              <a:rPr lang="kk-KZ" sz="1400" b="1" dirty="0">
                <a:effectLst>
                  <a:outerShdw blurRad="38100" dist="38100" dir="2700000" algn="tl">
                    <a:srgbClr val="FFFFFF"/>
                  </a:outerShdw>
                </a:effectLst>
              </a:rPr>
              <a:t>                                                              </a:t>
            </a:r>
            <a:r>
              <a:rPr lang="kk-KZ" sz="1400" b="1" dirty="0" smtClean="0">
                <a:effectLst>
                  <a:outerShdw blurRad="38100" dist="38100" dir="2700000" algn="tl">
                    <a:srgbClr val="FFFFFF"/>
                  </a:outerShdw>
                </a:effectLst>
              </a:rPr>
              <a:t>4</a:t>
            </a:r>
            <a:r>
              <a:rPr lang="kk-KZ" sz="1400" b="1" dirty="0">
                <a:effectLst>
                  <a:outerShdw blurRad="38100" dist="38100" dir="2700000" algn="tl">
                    <a:srgbClr val="FFFFFF"/>
                  </a:outerShdw>
                </a:effectLst>
              </a:rPr>
              <a:t>. Пішіні жіп, таяқша, оралма тәрізді өсіндісі бар</a:t>
            </a:r>
            <a:r>
              <a:rPr lang="kk-KZ" sz="1400" dirty="0">
                <a:effectLst>
                  <a:outerShdw blurRad="38100" dist="38100" dir="2700000" algn="tl">
                    <a:srgbClr val="FFFFFF"/>
                  </a:outerShdw>
                </a:effectLst>
              </a:rPr>
              <a:t>.</a:t>
            </a:r>
            <a:endParaRPr lang="ru-RU" sz="1400" dirty="0">
              <a:effectLst>
                <a:outerShdw blurRad="38100" dist="38100" dir="2700000" algn="tl">
                  <a:srgbClr val="FFFFFF"/>
                </a:outerShdw>
              </a:effectLst>
            </a:endParaRPr>
          </a:p>
        </p:txBody>
      </p:sp>
      <p:pic>
        <p:nvPicPr>
          <p:cNvPr id="8" name="Picture 14" descr="Image23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813" y="4868863"/>
            <a:ext cx="71913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descr="Image2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0338" y="4868863"/>
            <a:ext cx="720725"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Line 9"/>
          <p:cNvSpPr>
            <a:spLocks noChangeShapeType="1"/>
          </p:cNvSpPr>
          <p:nvPr/>
        </p:nvSpPr>
        <p:spPr bwMode="auto">
          <a:xfrm flipH="1">
            <a:off x="2987823" y="3357562"/>
            <a:ext cx="1296839" cy="35946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1" name="Line 8"/>
          <p:cNvSpPr>
            <a:spLocks noChangeShapeType="1"/>
          </p:cNvSpPr>
          <p:nvPr/>
        </p:nvSpPr>
        <p:spPr bwMode="auto">
          <a:xfrm>
            <a:off x="4356100" y="3357563"/>
            <a:ext cx="1296020" cy="35946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Tree>
    <p:extLst>
      <p:ext uri="{BB962C8B-B14F-4D97-AF65-F5344CB8AC3E}">
        <p14:creationId xmlns:p14="http://schemas.microsoft.com/office/powerpoint/2010/main" val="28566394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138"/>
          <p:cNvSpPr>
            <a:spLocks noGrp="1" noChangeArrowheads="1"/>
          </p:cNvSpPr>
          <p:nvPr>
            <p:ph type="title"/>
          </p:nvPr>
        </p:nvSpPr>
        <p:spPr bwMode="auto">
          <a:xfrm>
            <a:off x="107950" y="333375"/>
            <a:ext cx="8928100" cy="1079401"/>
          </a:xfrm>
          <a:prstGeom prst="cube">
            <a:avLst>
              <a:gd name="adj" fmla="val 10458"/>
            </a:avLst>
          </a:prstGeom>
          <a:solidFill>
            <a:srgbClr val="99FF66"/>
          </a:solidFill>
          <a:ln w="9525">
            <a:solidFill>
              <a:schemeClr val="tx1"/>
            </a:solidFill>
            <a:miter lim="800000"/>
            <a:headEnd/>
            <a:tailEnd/>
          </a:ln>
          <a:effectLst>
            <a:outerShdw dist="107763" dir="18900000" algn="ctr" rotWithShape="0">
              <a:srgbClr val="FFFF23"/>
            </a:outerShdw>
          </a:effectLst>
        </p:spPr>
        <p:txBody>
          <a:bodyPr anchor="ctr"/>
          <a:lstStyle/>
          <a:p>
            <a:pPr algn="ctr">
              <a:defRPr/>
            </a:pPr>
            <a:r>
              <a:rPr lang="kk-KZ" sz="4400" b="1" dirty="0">
                <a:solidFill>
                  <a:schemeClr val="hlink"/>
                </a:solidFill>
                <a:effectLst>
                  <a:outerShdw blurRad="38100" dist="38100" dir="2700000" algn="tl">
                    <a:srgbClr val="000000"/>
                  </a:outerShdw>
                </a:effectLst>
              </a:rPr>
              <a:t>Вирусты аурулар </a:t>
            </a:r>
            <a:endParaRPr lang="ru-RU" sz="4400" b="1" dirty="0">
              <a:solidFill>
                <a:schemeClr val="hlink"/>
              </a:solidFill>
              <a:effectLst>
                <a:outerShdw blurRad="38100" dist="38100" dir="2700000" algn="tl">
                  <a:srgbClr val="000000"/>
                </a:outerShdw>
              </a:effectLst>
            </a:endParaRPr>
          </a:p>
        </p:txBody>
      </p:sp>
      <p:sp>
        <p:nvSpPr>
          <p:cNvPr id="5" name="AutoShape 10"/>
          <p:cNvSpPr>
            <a:spLocks noChangeArrowheads="1"/>
          </p:cNvSpPr>
          <p:nvPr/>
        </p:nvSpPr>
        <p:spPr bwMode="auto">
          <a:xfrm>
            <a:off x="547688" y="1708150"/>
            <a:ext cx="2433637" cy="709613"/>
          </a:xfrm>
          <a:prstGeom prst="roundRect">
            <a:avLst>
              <a:gd name="adj" fmla="val 16667"/>
            </a:avLst>
          </a:prstGeom>
          <a:solidFill>
            <a:srgbClr val="0000FF">
              <a:alpha val="50195"/>
            </a:srgbClr>
          </a:solidFill>
          <a:ln w="9525">
            <a:solidFill>
              <a:srgbClr val="990000"/>
            </a:solidFill>
            <a:round/>
            <a:headEnd/>
            <a:tailEnd/>
          </a:ln>
        </p:spPr>
        <p:txBody>
          <a:bodyPr>
            <a:spAutoFit/>
          </a:bodyPr>
          <a:lstStyle/>
          <a:p>
            <a:pPr marL="342900" indent="-342900" algn="ctr">
              <a:spcBef>
                <a:spcPct val="50000"/>
              </a:spcBef>
            </a:pPr>
            <a:r>
              <a:rPr lang="kk-KZ" altLang="ru-RU" b="1" dirty="0">
                <a:solidFill>
                  <a:schemeClr val="accent1"/>
                </a:solidFill>
              </a:rPr>
              <a:t>Өсімдікте болатын ауру</a:t>
            </a:r>
            <a:endParaRPr lang="en-US" altLang="ru-RU" b="1" dirty="0">
              <a:solidFill>
                <a:schemeClr val="accent1"/>
              </a:solidFill>
            </a:endParaRPr>
          </a:p>
        </p:txBody>
      </p:sp>
      <p:sp>
        <p:nvSpPr>
          <p:cNvPr id="6" name="AutoShape 5"/>
          <p:cNvSpPr>
            <a:spLocks noChangeArrowheads="1"/>
          </p:cNvSpPr>
          <p:nvPr/>
        </p:nvSpPr>
        <p:spPr bwMode="auto">
          <a:xfrm>
            <a:off x="3284538" y="1708150"/>
            <a:ext cx="2433637" cy="709613"/>
          </a:xfrm>
          <a:prstGeom prst="roundRect">
            <a:avLst>
              <a:gd name="adj" fmla="val 16667"/>
            </a:avLst>
          </a:prstGeom>
          <a:solidFill>
            <a:srgbClr val="0000FF">
              <a:alpha val="50195"/>
            </a:srgbClr>
          </a:solidFill>
          <a:ln w="9525">
            <a:solidFill>
              <a:srgbClr val="990000"/>
            </a:solidFill>
            <a:round/>
            <a:headEnd/>
            <a:tailEnd/>
          </a:ln>
        </p:spPr>
        <p:txBody>
          <a:bodyPr>
            <a:spAutoFit/>
          </a:bodyPr>
          <a:lstStyle/>
          <a:p>
            <a:pPr marL="342900" indent="-342900" algn="ctr">
              <a:spcBef>
                <a:spcPct val="50000"/>
              </a:spcBef>
            </a:pPr>
            <a:r>
              <a:rPr lang="kk-KZ" altLang="ru-RU" b="1" dirty="0"/>
              <a:t>Жануарларда болатын ауру</a:t>
            </a:r>
            <a:endParaRPr lang="en-US" altLang="ru-RU" b="1" dirty="0"/>
          </a:p>
        </p:txBody>
      </p:sp>
      <p:sp>
        <p:nvSpPr>
          <p:cNvPr id="7" name="AutoShape 9"/>
          <p:cNvSpPr>
            <a:spLocks noChangeArrowheads="1"/>
          </p:cNvSpPr>
          <p:nvPr/>
        </p:nvSpPr>
        <p:spPr bwMode="auto">
          <a:xfrm>
            <a:off x="6092825" y="1708150"/>
            <a:ext cx="2433638" cy="709613"/>
          </a:xfrm>
          <a:prstGeom prst="roundRect">
            <a:avLst>
              <a:gd name="adj" fmla="val 16667"/>
            </a:avLst>
          </a:prstGeom>
          <a:solidFill>
            <a:srgbClr val="0000FF">
              <a:alpha val="50195"/>
            </a:srgbClr>
          </a:solidFill>
          <a:ln w="9525">
            <a:solidFill>
              <a:srgbClr val="990000"/>
            </a:solidFill>
            <a:round/>
            <a:headEnd/>
            <a:tailEnd/>
          </a:ln>
        </p:spPr>
        <p:txBody>
          <a:bodyPr>
            <a:spAutoFit/>
          </a:bodyPr>
          <a:lstStyle/>
          <a:p>
            <a:pPr marL="342900" indent="-342900" algn="ctr">
              <a:spcBef>
                <a:spcPct val="50000"/>
              </a:spcBef>
            </a:pPr>
            <a:r>
              <a:rPr lang="kk-KZ" altLang="ru-RU" b="1" dirty="0">
                <a:solidFill>
                  <a:srgbClr val="FF0066"/>
                </a:solidFill>
              </a:rPr>
              <a:t> Адамда болатын ауру</a:t>
            </a:r>
            <a:endParaRPr lang="en-US" altLang="ru-RU" b="1" dirty="0"/>
          </a:p>
        </p:txBody>
      </p:sp>
      <p:sp>
        <p:nvSpPr>
          <p:cNvPr id="8" name="AutoShape 4"/>
          <p:cNvSpPr txBox="1">
            <a:spLocks noChangeArrowheads="1"/>
          </p:cNvSpPr>
          <p:nvPr/>
        </p:nvSpPr>
        <p:spPr>
          <a:xfrm>
            <a:off x="684213" y="3213100"/>
            <a:ext cx="2087562" cy="2378075"/>
          </a:xfrm>
          <a:prstGeom prst="roundRect">
            <a:avLst>
              <a:gd name="adj" fmla="val 16667"/>
            </a:avLst>
          </a:prstGeom>
          <a:solidFill>
            <a:srgbClr val="008000">
              <a:alpha val="50195"/>
            </a:srgbClr>
          </a:solidFill>
          <a:ln>
            <a:solidFill>
              <a:srgbClr val="990000"/>
            </a:solidFill>
            <a:round/>
          </a:ln>
        </p:spPr>
        <p:txBody>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a:buFont typeface="Wingdings" pitchFamily="2" charset="2"/>
              <a:buNone/>
            </a:pPr>
            <a:r>
              <a:rPr lang="kk-KZ" altLang="ru-RU" sz="1200" b="1" smtClean="0"/>
              <a:t>Темекі теңбілі</a:t>
            </a:r>
          </a:p>
          <a:p>
            <a:pPr>
              <a:buFont typeface="Wingdings" pitchFamily="2" charset="2"/>
              <a:buNone/>
            </a:pPr>
            <a:r>
              <a:rPr lang="kk-KZ" altLang="ru-RU" sz="1200" b="1" smtClean="0"/>
              <a:t>Алхоры теңбілі</a:t>
            </a:r>
          </a:p>
          <a:p>
            <a:pPr>
              <a:buFont typeface="Wingdings" pitchFamily="2" charset="2"/>
              <a:buNone/>
            </a:pPr>
            <a:r>
              <a:rPr lang="kk-KZ" altLang="ru-RU" sz="1200" b="1" smtClean="0"/>
              <a:t>Қызылша теңбілі</a:t>
            </a:r>
          </a:p>
          <a:p>
            <a:pPr>
              <a:buFont typeface="Wingdings" pitchFamily="2" charset="2"/>
              <a:buNone/>
            </a:pPr>
            <a:r>
              <a:rPr lang="kk-KZ" altLang="ru-RU" sz="1200" b="1" smtClean="0"/>
              <a:t>Мақта </a:t>
            </a:r>
          </a:p>
          <a:p>
            <a:pPr>
              <a:buFont typeface="Wingdings" pitchFamily="2" charset="2"/>
              <a:buNone/>
            </a:pPr>
            <a:r>
              <a:rPr lang="kk-KZ" altLang="ru-RU" sz="1200" b="1" smtClean="0"/>
              <a:t>жапырақтарының ширатылу</a:t>
            </a:r>
          </a:p>
          <a:p>
            <a:pPr>
              <a:buFont typeface="Wingdings" pitchFamily="2" charset="2"/>
              <a:buNone/>
            </a:pPr>
            <a:r>
              <a:rPr lang="kk-KZ" altLang="ru-RU" sz="1200" b="1" smtClean="0"/>
              <a:t>Картоптың әжімді теңбілі</a:t>
            </a:r>
          </a:p>
          <a:p>
            <a:pPr>
              <a:buFont typeface="Wingdings" pitchFamily="2" charset="2"/>
              <a:buNone/>
            </a:pPr>
            <a:r>
              <a:rPr lang="kk-KZ" altLang="ru-RU" sz="1200" b="1" smtClean="0"/>
              <a:t>Мәдени өсімдіктерде қола ауруы</a:t>
            </a:r>
            <a:endParaRPr lang="kk-KZ" altLang="ru-RU" sz="1200" b="1" dirty="0" smtClean="0"/>
          </a:p>
        </p:txBody>
      </p:sp>
      <p:sp>
        <p:nvSpPr>
          <p:cNvPr id="9" name="AutoShape 11"/>
          <p:cNvSpPr>
            <a:spLocks noChangeArrowheads="1"/>
          </p:cNvSpPr>
          <p:nvPr/>
        </p:nvSpPr>
        <p:spPr bwMode="auto">
          <a:xfrm>
            <a:off x="3348038" y="3213100"/>
            <a:ext cx="2087562" cy="2378075"/>
          </a:xfrm>
          <a:prstGeom prst="roundRect">
            <a:avLst>
              <a:gd name="adj" fmla="val 16667"/>
            </a:avLst>
          </a:prstGeom>
          <a:solidFill>
            <a:srgbClr val="008000">
              <a:alpha val="50195"/>
            </a:srgbClr>
          </a:solidFill>
          <a:ln w="9525">
            <a:solidFill>
              <a:srgbClr val="990000"/>
            </a:solidFill>
            <a:round/>
            <a:headEnd/>
            <a:tailEnd/>
          </a:ln>
        </p:spPr>
        <p:txBody>
          <a:bodyPr/>
          <a:lstStyle/>
          <a:p>
            <a:pPr marL="342900" indent="-342900">
              <a:spcBef>
                <a:spcPct val="20000"/>
              </a:spcBef>
              <a:buClr>
                <a:schemeClr val="hlink"/>
              </a:buClr>
              <a:buSzPct val="60000"/>
              <a:buFont typeface="Wingdings" pitchFamily="2" charset="2"/>
              <a:buNone/>
            </a:pPr>
            <a:endParaRPr lang="kk-KZ" altLang="ru-RU" sz="2000" b="1" dirty="0"/>
          </a:p>
          <a:p>
            <a:pPr marL="342900" indent="-342900">
              <a:spcBef>
                <a:spcPct val="20000"/>
              </a:spcBef>
              <a:buClr>
                <a:schemeClr val="hlink"/>
              </a:buClr>
              <a:buSzPct val="60000"/>
              <a:buFont typeface="Wingdings" pitchFamily="2" charset="2"/>
              <a:buNone/>
            </a:pPr>
            <a:r>
              <a:rPr lang="kk-KZ" altLang="ru-RU" sz="2000" b="1" dirty="0"/>
              <a:t>   Құтырма аусыл </a:t>
            </a:r>
            <a:endParaRPr lang="en-US" altLang="ru-RU" sz="2000" b="1" dirty="0"/>
          </a:p>
        </p:txBody>
      </p:sp>
      <p:sp>
        <p:nvSpPr>
          <p:cNvPr id="10" name="AutoShape 12"/>
          <p:cNvSpPr>
            <a:spLocks noChangeArrowheads="1"/>
          </p:cNvSpPr>
          <p:nvPr/>
        </p:nvSpPr>
        <p:spPr bwMode="auto">
          <a:xfrm>
            <a:off x="6156325" y="3213099"/>
            <a:ext cx="2087563" cy="2378075"/>
          </a:xfrm>
          <a:prstGeom prst="roundRect">
            <a:avLst>
              <a:gd name="adj" fmla="val 16667"/>
            </a:avLst>
          </a:prstGeom>
          <a:solidFill>
            <a:srgbClr val="008000">
              <a:alpha val="50195"/>
            </a:srgbClr>
          </a:solidFill>
          <a:ln w="9525">
            <a:solidFill>
              <a:srgbClr val="990000"/>
            </a:solidFill>
            <a:round/>
            <a:headEnd/>
            <a:tailEnd/>
          </a:ln>
        </p:spPr>
        <p:txBody>
          <a:bodyPr/>
          <a:lstStyle/>
          <a:p>
            <a:pPr marL="342900" indent="-342900">
              <a:spcBef>
                <a:spcPct val="20000"/>
              </a:spcBef>
              <a:buClr>
                <a:schemeClr val="hlink"/>
              </a:buClr>
              <a:buSzPct val="60000"/>
              <a:buFont typeface="Wingdings" pitchFamily="2" charset="2"/>
              <a:buNone/>
            </a:pPr>
            <a:r>
              <a:rPr lang="kk-KZ" altLang="ru-RU" sz="1600" b="1" dirty="0"/>
              <a:t>Шешек, тұмау, қызылша, қызамық, полиомиелит энцефалит, гепатит, ұшық, ИТИС т.б.</a:t>
            </a:r>
            <a:endParaRPr lang="en-US" altLang="ru-RU" sz="1600" b="1" dirty="0"/>
          </a:p>
        </p:txBody>
      </p:sp>
      <p:sp>
        <p:nvSpPr>
          <p:cNvPr id="11" name="Line 13"/>
          <p:cNvSpPr>
            <a:spLocks noChangeShapeType="1"/>
          </p:cNvSpPr>
          <p:nvPr/>
        </p:nvSpPr>
        <p:spPr bwMode="auto">
          <a:xfrm>
            <a:off x="1692275" y="2565400"/>
            <a:ext cx="0"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2" name="Line 15"/>
          <p:cNvSpPr>
            <a:spLocks noChangeShapeType="1"/>
          </p:cNvSpPr>
          <p:nvPr/>
        </p:nvSpPr>
        <p:spPr bwMode="auto">
          <a:xfrm>
            <a:off x="4427538" y="2636838"/>
            <a:ext cx="0"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3" name="Line 14"/>
          <p:cNvSpPr>
            <a:spLocks noChangeShapeType="1"/>
          </p:cNvSpPr>
          <p:nvPr/>
        </p:nvSpPr>
        <p:spPr bwMode="auto">
          <a:xfrm>
            <a:off x="7164388" y="2636838"/>
            <a:ext cx="0"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Tree>
    <p:extLst>
      <p:ext uri="{BB962C8B-B14F-4D97-AF65-F5344CB8AC3E}">
        <p14:creationId xmlns:p14="http://schemas.microsoft.com/office/powerpoint/2010/main" val="278434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P spid="9" grpId="0" animBg="1" autoUpdateAnimBg="0"/>
      <p:bldP spid="10"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352927" cy="6120680"/>
          </a:xfrm>
        </p:spPr>
        <p:txBody>
          <a:bodyPr/>
          <a:lstStyle/>
          <a:p>
            <a:pPr algn="ctr"/>
            <a:r>
              <a:rPr lang="kk-KZ" sz="3600" dirty="0">
                <a:solidFill>
                  <a:srgbClr val="FF0000"/>
                </a:solidFill>
              </a:rPr>
              <a:t>Жасушаға </a:t>
            </a:r>
            <a:r>
              <a:rPr lang="kk-KZ" sz="3600" dirty="0" smtClean="0">
                <a:solidFill>
                  <a:srgbClr val="FF0000"/>
                </a:solidFill>
              </a:rPr>
              <a:t>вирусар </a:t>
            </a:r>
            <a:r>
              <a:rPr lang="kk-KZ" sz="3600" dirty="0">
                <a:solidFill>
                  <a:srgbClr val="FF0000"/>
                </a:solidFill>
              </a:rPr>
              <a:t>қалай енеді</a:t>
            </a:r>
            <a:r>
              <a:rPr lang="kk-KZ" sz="3600" dirty="0" smtClean="0">
                <a:solidFill>
                  <a:srgbClr val="FF0000"/>
                </a:solidFill>
              </a:rPr>
              <a:t>?</a:t>
            </a:r>
            <a:br>
              <a:rPr lang="kk-KZ" sz="3600" dirty="0" smtClean="0">
                <a:solidFill>
                  <a:srgbClr val="FF0000"/>
                </a:solidFill>
              </a:rPr>
            </a:br>
            <a:endParaRPr lang="ru-RU" sz="3600" dirty="0">
              <a:solidFill>
                <a:srgbClr val="FF0000"/>
              </a:solidFill>
            </a:endParaRPr>
          </a:p>
        </p:txBody>
      </p:sp>
      <p:sp>
        <p:nvSpPr>
          <p:cNvPr id="4" name="Rectangle 3"/>
          <p:cNvSpPr txBox="1">
            <a:spLocks noChangeArrowheads="1"/>
          </p:cNvSpPr>
          <p:nvPr/>
        </p:nvSpPr>
        <p:spPr>
          <a:xfrm>
            <a:off x="468313" y="1628775"/>
            <a:ext cx="8229600" cy="4530725"/>
          </a:xfrm>
          <a:prstGeom prst="rect">
            <a:avLst/>
          </a:prstGeom>
        </p:spPr>
        <p:txBody>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a:lnSpc>
                <a:spcPct val="80000"/>
              </a:lnSpc>
              <a:defRPr/>
            </a:pPr>
            <a:r>
              <a:rPr lang="kk-KZ" sz="1600" smtClean="0">
                <a:solidFill>
                  <a:schemeClr val="hlink"/>
                </a:solidFill>
                <a:effectLst>
                  <a:outerShdw blurRad="38100" dist="38100" dir="2700000" algn="tl">
                    <a:srgbClr val="000000"/>
                  </a:outerShdw>
                </a:effectLst>
              </a:rPr>
              <a:t>Вирустар</a:t>
            </a:r>
            <a:r>
              <a:rPr lang="kk-KZ" sz="1600" smtClean="0"/>
              <a:t> </a:t>
            </a:r>
            <a:r>
              <a:rPr lang="kk-KZ" sz="1800" b="1" smtClean="0">
                <a:cs typeface="Times New Roman" pitchFamily="18" charset="0"/>
              </a:rPr>
              <a:t>алдымен жасушаның беткі жағында ерекше нәруызды қабылдағышпен байланысады. Рецептормен байланысу процесіндегі ие клетка бетіне өзіне сәйкес келетін қабылдағышты таниды. Вирус келіп қосылған жасуша беткі жағымен цитоплазмаға еніп, онда вакуольге айналады. Вакуольдің қабырғасы цитоплазмалық мембранадан тұрады. Одан басқа вакуольмен ядромен қосыла алады.</a:t>
            </a:r>
          </a:p>
          <a:p>
            <a:pPr>
              <a:lnSpc>
                <a:spcPct val="80000"/>
              </a:lnSpc>
              <a:defRPr/>
            </a:pPr>
            <a:endParaRPr lang="kk-KZ" sz="1800" b="1" smtClean="0">
              <a:cs typeface="Times New Roman" pitchFamily="18" charset="0"/>
            </a:endParaRPr>
          </a:p>
          <a:p>
            <a:pPr>
              <a:lnSpc>
                <a:spcPct val="80000"/>
              </a:lnSpc>
              <a:defRPr/>
            </a:pPr>
            <a:r>
              <a:rPr lang="kk-KZ" sz="1800" smtClean="0">
                <a:solidFill>
                  <a:schemeClr val="hlink"/>
                </a:solidFill>
                <a:effectLst>
                  <a:outerShdw blurRad="38100" dist="38100" dir="2700000" algn="tl">
                    <a:srgbClr val="000000"/>
                  </a:outerShdw>
                </a:effectLst>
                <a:cs typeface="Times New Roman" pitchFamily="18" charset="0"/>
              </a:rPr>
              <a:t>   Бактериофагтың</a:t>
            </a:r>
            <a:r>
              <a:rPr lang="kk-KZ" sz="1600" smtClean="0"/>
              <a:t> </a:t>
            </a:r>
            <a:r>
              <a:rPr lang="kk-KZ" sz="1800" b="1" smtClean="0">
                <a:cs typeface="Times New Roman" pitchFamily="18" charset="0"/>
              </a:rPr>
              <a:t>клеткаға ену жолы өзгеше.</a:t>
            </a:r>
            <a:r>
              <a:rPr lang="kk-KZ" sz="1600" smtClean="0"/>
              <a:t> </a:t>
            </a:r>
            <a:r>
              <a:rPr lang="kk-KZ" sz="2000" smtClean="0">
                <a:solidFill>
                  <a:schemeClr val="hlink"/>
                </a:solidFill>
                <a:effectLst>
                  <a:outerShdw blurRad="38100" dist="38100" dir="2700000" algn="tl">
                    <a:srgbClr val="000000"/>
                  </a:outerShdw>
                </a:effectLst>
                <a:cs typeface="Times New Roman" pitchFamily="18" charset="0"/>
              </a:rPr>
              <a:t>Бактериофагтың денесі бастан, құйрықшадан, бірнеше құйрықша өсінділерінен</a:t>
            </a:r>
            <a:r>
              <a:rPr lang="kk-KZ" sz="1600" smtClean="0"/>
              <a:t> </a:t>
            </a:r>
            <a:r>
              <a:rPr lang="kk-KZ" sz="1800" b="1" smtClean="0">
                <a:cs typeface="Times New Roman" pitchFamily="18" charset="0"/>
              </a:rPr>
              <a:t>құралады. Бактериофагтың басы мен құйрықшасы нәруыз қабықшасымен қапталған. Басының ішінде ДНҚ немесе РНҚ болады. Ал құйрықшасының іші қуыс. Бактерияның жасушалық қабығы мықты болғандықтан, вирустар жабысқан нәруыз қабылдағыштың цитоплазмаға енуіне мүмкіндік бермейді.</a:t>
            </a:r>
            <a:r>
              <a:rPr lang="kk-KZ" sz="1800" smtClean="0">
                <a:cs typeface="Times New Roman" pitchFamily="18" charset="0"/>
              </a:rPr>
              <a:t> </a:t>
            </a:r>
            <a:r>
              <a:rPr lang="kk-KZ" sz="1800" b="1" smtClean="0">
                <a:cs typeface="Times New Roman" pitchFamily="18" charset="0"/>
              </a:rPr>
              <a:t>Бактериофагтар жасушаға алдымен құйрығын енгізеді. Басының ішіне орналасқан ДНҚ-сын немесе РНҚ-сын бактерия жасушасына итеріп кіргізеді. Сөйтіп, бактериофаг геномы цитоплазмаға енеді де, қабықшасы сыртта қалады. Фаг жұқтырған бактерияда, бактерияның ДНҚ-сы емес, вирустық ДНҚ синтезделеді. Бактерия тіршілігін жояды.</a:t>
            </a:r>
            <a:r>
              <a:rPr lang="kk-KZ" sz="1600" smtClean="0">
                <a:cs typeface="Times New Roman" pitchFamily="18" charset="0"/>
              </a:rPr>
              <a:t> </a:t>
            </a:r>
            <a:endParaRPr lang="ru-RU" sz="1600" smtClean="0">
              <a:cs typeface="Times New Roman" pitchFamily="18" charset="0"/>
            </a:endParaRPr>
          </a:p>
        </p:txBody>
      </p:sp>
      <p:pic>
        <p:nvPicPr>
          <p:cNvPr id="5" name="Picture 5" descr="Image23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3888" y="1196975"/>
            <a:ext cx="6477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71053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04664"/>
            <a:ext cx="8640959" cy="6264696"/>
          </a:xfrm>
        </p:spPr>
        <p:txBody>
          <a:bodyPr/>
          <a:lstStyle/>
          <a:p>
            <a:pPr algn="ctr"/>
            <a:r>
              <a:rPr lang="kk-KZ" sz="4000" dirty="0" smtClean="0">
                <a:solidFill>
                  <a:srgbClr val="FF0000"/>
                </a:solidFill>
              </a:rPr>
              <a:t>Бактерифагтың құрылысы</a:t>
            </a:r>
            <a:br>
              <a:rPr lang="kk-KZ" sz="4000" dirty="0" smtClean="0">
                <a:solidFill>
                  <a:srgbClr val="FF0000"/>
                </a:solidFill>
              </a:rPr>
            </a:br>
            <a:endParaRPr lang="ru-RU" sz="4000" dirty="0">
              <a:solidFill>
                <a:srgbClr val="FF0000"/>
              </a:solidFill>
            </a:endParaRPr>
          </a:p>
        </p:txBody>
      </p:sp>
      <p:pic>
        <p:nvPicPr>
          <p:cNvPr id="4" name="Picture 4" descr="Image2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313" y="2205038"/>
            <a:ext cx="3024187"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5"/>
          <p:cNvSpPr>
            <a:spLocks noChangeArrowheads="1"/>
          </p:cNvSpPr>
          <p:nvPr/>
        </p:nvSpPr>
        <p:spPr bwMode="auto">
          <a:xfrm>
            <a:off x="5651500" y="2205038"/>
            <a:ext cx="3076575" cy="366712"/>
          </a:xfrm>
          <a:prstGeom prst="rect">
            <a:avLst/>
          </a:prstGeom>
          <a:noFill/>
          <a:ln w="9525">
            <a:noFill/>
            <a:miter lim="800000"/>
            <a:headEnd/>
            <a:tailEnd/>
          </a:ln>
          <a:effectLst/>
        </p:spPr>
        <p:txBody>
          <a:bodyPr wrap="none">
            <a:spAutoFit/>
          </a:bodyPr>
          <a:lstStyle/>
          <a:p>
            <a:pPr>
              <a:defRPr/>
            </a:pPr>
            <a:r>
              <a:rPr lang="kk-KZ" dirty="0">
                <a:effectLst>
                  <a:outerShdw blurRad="38100" dist="38100" dir="2700000" algn="tl">
                    <a:srgbClr val="FFFFFF"/>
                  </a:outerShdw>
                </a:effectLst>
              </a:rPr>
              <a:t>Нәруызбен қапталған басы</a:t>
            </a:r>
            <a:endParaRPr lang="ru-RU" dirty="0">
              <a:effectLst>
                <a:outerShdw blurRad="38100" dist="38100" dir="2700000" algn="tl">
                  <a:srgbClr val="FFFFFF"/>
                </a:outerShdw>
              </a:effectLst>
            </a:endParaRPr>
          </a:p>
        </p:txBody>
      </p:sp>
      <p:sp>
        <p:nvSpPr>
          <p:cNvPr id="6" name="Rectangle 6"/>
          <p:cNvSpPr>
            <a:spLocks noChangeArrowheads="1"/>
          </p:cNvSpPr>
          <p:nvPr/>
        </p:nvSpPr>
        <p:spPr bwMode="auto">
          <a:xfrm>
            <a:off x="755650" y="3284538"/>
            <a:ext cx="2009775" cy="366712"/>
          </a:xfrm>
          <a:prstGeom prst="rect">
            <a:avLst/>
          </a:prstGeom>
          <a:noFill/>
          <a:ln w="9525">
            <a:noFill/>
            <a:miter lim="800000"/>
            <a:headEnd/>
            <a:tailEnd/>
          </a:ln>
          <a:effectLst/>
        </p:spPr>
        <p:txBody>
          <a:bodyPr wrap="none">
            <a:spAutoFit/>
          </a:bodyPr>
          <a:lstStyle/>
          <a:p>
            <a:pPr>
              <a:defRPr/>
            </a:pPr>
            <a:r>
              <a:rPr lang="kk-KZ">
                <a:effectLst>
                  <a:outerShdw blurRad="38100" dist="38100" dir="2700000" algn="tl">
                    <a:srgbClr val="FFFFFF"/>
                  </a:outerShdw>
                </a:effectLst>
              </a:rPr>
              <a:t>нулеин қышқылы</a:t>
            </a:r>
            <a:endParaRPr lang="ru-RU">
              <a:effectLst>
                <a:outerShdw blurRad="38100" dist="38100" dir="2700000" algn="tl">
                  <a:srgbClr val="FFFFFF"/>
                </a:outerShdw>
              </a:effectLst>
            </a:endParaRPr>
          </a:p>
        </p:txBody>
      </p:sp>
      <p:sp>
        <p:nvSpPr>
          <p:cNvPr id="7" name="Rectangle 7"/>
          <p:cNvSpPr>
            <a:spLocks noChangeArrowheads="1"/>
          </p:cNvSpPr>
          <p:nvPr/>
        </p:nvSpPr>
        <p:spPr bwMode="auto">
          <a:xfrm>
            <a:off x="5651500" y="2924175"/>
            <a:ext cx="2157413" cy="366713"/>
          </a:xfrm>
          <a:prstGeom prst="rect">
            <a:avLst/>
          </a:prstGeom>
          <a:noFill/>
          <a:ln w="9525">
            <a:noFill/>
            <a:miter lim="800000"/>
            <a:headEnd/>
            <a:tailEnd/>
          </a:ln>
          <a:effectLst/>
        </p:spPr>
        <p:txBody>
          <a:bodyPr wrap="none">
            <a:spAutoFit/>
          </a:bodyPr>
          <a:lstStyle/>
          <a:p>
            <a:pPr>
              <a:defRPr/>
            </a:pPr>
            <a:r>
              <a:rPr lang="kk-KZ" dirty="0">
                <a:effectLst>
                  <a:outerShdw blurRad="38100" dist="38100" dir="2700000" algn="tl">
                    <a:srgbClr val="FFFFFF"/>
                  </a:outerShdw>
                </a:effectLst>
              </a:rPr>
              <a:t>өсінді сыртындағы</a:t>
            </a:r>
            <a:endParaRPr lang="ru-RU" dirty="0">
              <a:effectLst>
                <a:outerShdw blurRad="38100" dist="38100" dir="2700000" algn="tl">
                  <a:srgbClr val="FFFFFF"/>
                </a:outerShdw>
              </a:effectLst>
            </a:endParaRPr>
          </a:p>
        </p:txBody>
      </p:sp>
      <p:sp>
        <p:nvSpPr>
          <p:cNvPr id="8" name="Rectangle 8"/>
          <p:cNvSpPr>
            <a:spLocks noChangeArrowheads="1"/>
          </p:cNvSpPr>
          <p:nvPr/>
        </p:nvSpPr>
        <p:spPr bwMode="auto">
          <a:xfrm>
            <a:off x="5076825" y="3357563"/>
            <a:ext cx="3783013" cy="366712"/>
          </a:xfrm>
          <a:prstGeom prst="rect">
            <a:avLst/>
          </a:prstGeom>
          <a:noFill/>
          <a:ln w="9525">
            <a:noFill/>
            <a:miter lim="800000"/>
            <a:headEnd/>
            <a:tailEnd/>
          </a:ln>
          <a:effectLst/>
        </p:spPr>
        <p:txBody>
          <a:bodyPr wrap="none">
            <a:spAutoFit/>
          </a:bodyPr>
          <a:lstStyle/>
          <a:p>
            <a:pPr>
              <a:defRPr/>
            </a:pPr>
            <a:r>
              <a:rPr lang="kk-KZ" dirty="0">
                <a:effectLst>
                  <a:outerShdw blurRad="38100" dist="38100" dir="2700000" algn="tl">
                    <a:srgbClr val="FFFFFF"/>
                  </a:outerShdw>
                </a:effectLst>
              </a:rPr>
              <a:t>оралма тәрізді нәруызды қаптама</a:t>
            </a:r>
            <a:endParaRPr lang="ru-RU" dirty="0">
              <a:effectLst>
                <a:outerShdw blurRad="38100" dist="38100" dir="2700000" algn="tl">
                  <a:srgbClr val="FFFFFF"/>
                </a:outerShdw>
              </a:effectLst>
            </a:endParaRPr>
          </a:p>
        </p:txBody>
      </p:sp>
      <p:sp>
        <p:nvSpPr>
          <p:cNvPr id="9" name="Прямоугольник 8"/>
          <p:cNvSpPr/>
          <p:nvPr/>
        </p:nvSpPr>
        <p:spPr>
          <a:xfrm>
            <a:off x="5651500" y="4149080"/>
            <a:ext cx="1337226" cy="369332"/>
          </a:xfrm>
          <a:prstGeom prst="rect">
            <a:avLst/>
          </a:prstGeom>
        </p:spPr>
        <p:txBody>
          <a:bodyPr wrap="none">
            <a:spAutoFit/>
          </a:bodyPr>
          <a:lstStyle/>
          <a:p>
            <a:pPr>
              <a:spcBef>
                <a:spcPct val="20000"/>
              </a:spcBef>
              <a:buClr>
                <a:schemeClr val="hlink"/>
              </a:buClr>
              <a:buSzPct val="60000"/>
              <a:buFont typeface="Wingdings" pitchFamily="2" charset="2"/>
              <a:buChar char="n"/>
              <a:defRPr/>
            </a:pPr>
            <a:r>
              <a:rPr lang="kk-KZ" dirty="0">
                <a:effectLst>
                  <a:outerShdw blurRad="38100" dist="38100" dir="2700000" algn="tl">
                    <a:srgbClr val="FFFFFF"/>
                  </a:outerShdw>
                </a:effectLst>
              </a:rPr>
              <a:t>жіпшелер</a:t>
            </a:r>
            <a:endParaRPr lang="ru-RU" dirty="0">
              <a:effectLst>
                <a:outerShdw blurRad="38100" dist="38100" dir="2700000" algn="tl">
                  <a:srgbClr val="FFFFFF"/>
                </a:outerShdw>
              </a:effectLst>
            </a:endParaRPr>
          </a:p>
        </p:txBody>
      </p:sp>
      <p:sp>
        <p:nvSpPr>
          <p:cNvPr id="11" name="Rectangle 10"/>
          <p:cNvSpPr>
            <a:spLocks noChangeArrowheads="1"/>
          </p:cNvSpPr>
          <p:nvPr/>
        </p:nvSpPr>
        <p:spPr bwMode="auto">
          <a:xfrm>
            <a:off x="3563938" y="5589588"/>
            <a:ext cx="1355725" cy="366712"/>
          </a:xfrm>
          <a:prstGeom prst="rect">
            <a:avLst/>
          </a:prstGeom>
          <a:noFill/>
          <a:ln w="9525">
            <a:noFill/>
            <a:miter lim="800000"/>
            <a:headEnd/>
            <a:tailEnd/>
          </a:ln>
          <a:effectLst/>
        </p:spPr>
        <p:txBody>
          <a:bodyPr wrap="none">
            <a:spAutoFit/>
          </a:bodyPr>
          <a:lstStyle/>
          <a:p>
            <a:pPr>
              <a:defRPr/>
            </a:pPr>
            <a:r>
              <a:rPr lang="kk-KZ" dirty="0">
                <a:effectLst>
                  <a:outerShdw blurRad="38100" dist="38100" dir="2700000" algn="tl">
                    <a:srgbClr val="FFFFFF"/>
                  </a:outerShdw>
                </a:effectLst>
              </a:rPr>
              <a:t>ұзын өсінді</a:t>
            </a:r>
            <a:endParaRPr lang="ru-RU" dirty="0">
              <a:effectLst>
                <a:outerShdw blurRad="38100" dist="38100" dir="2700000" algn="tl">
                  <a:srgbClr val="FFFFFF"/>
                </a:outerShdw>
              </a:effectLst>
            </a:endParaRPr>
          </a:p>
        </p:txBody>
      </p:sp>
    </p:spTree>
    <p:extLst>
      <p:ext uri="{BB962C8B-B14F-4D97-AF65-F5344CB8AC3E}">
        <p14:creationId xmlns:p14="http://schemas.microsoft.com/office/powerpoint/2010/main" val="3283633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08911" cy="5976664"/>
          </a:xfrm>
        </p:spPr>
        <p:txBody>
          <a:bodyPr/>
          <a:lstStyle/>
          <a:p>
            <a:pPr algn="ctr"/>
            <a:r>
              <a:rPr lang="kk-KZ" sz="4000" dirty="0">
                <a:solidFill>
                  <a:srgbClr val="FF0000"/>
                </a:solidFill>
              </a:rPr>
              <a:t>Бактериофагтың </a:t>
            </a:r>
            <a:r>
              <a:rPr lang="kk-KZ" sz="4000" dirty="0" smtClean="0">
                <a:solidFill>
                  <a:srgbClr val="FF0000"/>
                </a:solidFill>
              </a:rPr>
              <a:t>көбеюі</a:t>
            </a:r>
            <a:br>
              <a:rPr lang="kk-KZ" sz="4000" dirty="0" smtClean="0">
                <a:solidFill>
                  <a:srgbClr val="FF0000"/>
                </a:solidFill>
              </a:rPr>
            </a:br>
            <a:r>
              <a:rPr lang="kk-KZ" sz="1400" dirty="0">
                <a:solidFill>
                  <a:srgbClr val="0000FF"/>
                </a:solidFill>
                <a:effectLst>
                  <a:outerShdw blurRad="38100" dist="38100" dir="2700000" algn="tl">
                    <a:srgbClr val="000000"/>
                  </a:outerShdw>
                </a:effectLst>
              </a:rPr>
              <a:t>1-вирустың жасушаға орнығуы;</a:t>
            </a:r>
            <a:r>
              <a:rPr lang="kk-KZ" sz="1400" dirty="0"/>
              <a:t>   </a:t>
            </a:r>
            <a:r>
              <a:rPr lang="kk-KZ" sz="1400" dirty="0">
                <a:solidFill>
                  <a:schemeClr val="hlink"/>
                </a:solidFill>
                <a:effectLst>
                  <a:outerShdw blurRad="38100" dist="38100" dir="2700000" algn="tl">
                    <a:srgbClr val="000000"/>
                  </a:outerShdw>
                </a:effectLst>
              </a:rPr>
              <a:t>2-нуклеин қышқылының жасушаға өтуі;</a:t>
            </a:r>
            <a:r>
              <a:rPr lang="kk-KZ" sz="1400" dirty="0"/>
              <a:t>    </a:t>
            </a:r>
            <a:r>
              <a:rPr lang="kk-KZ" sz="1400" dirty="0">
                <a:solidFill>
                  <a:srgbClr val="33CC33"/>
                </a:solidFill>
                <a:effectLst>
                  <a:outerShdw blurRad="38100" dist="38100" dir="2700000" algn="tl">
                    <a:srgbClr val="000000"/>
                  </a:outerShdw>
                </a:effectLst>
              </a:rPr>
              <a:t>3-бактериофагтың жасуша ішінде көбейе бастауы;</a:t>
            </a:r>
            <a:r>
              <a:rPr lang="kk-KZ" sz="1400" dirty="0"/>
              <a:t>  4-бактериофагтың жеке бөліктерінің түзілуі;                              </a:t>
            </a:r>
            <a:r>
              <a:rPr lang="kk-KZ" sz="1400" dirty="0">
                <a:solidFill>
                  <a:srgbClr val="990000"/>
                </a:solidFill>
                <a:effectLst>
                  <a:outerShdw blurRad="38100" dist="38100" dir="2700000" algn="tl">
                    <a:srgbClr val="000000"/>
                  </a:outerShdw>
                </a:effectLst>
              </a:rPr>
              <a:t>5- бактериофагтың пісіп жетілген бөліктерінде нуклеин қышқылының түзілуі;</a:t>
            </a:r>
            <a:r>
              <a:rPr lang="kk-KZ" sz="1400" dirty="0"/>
              <a:t>  </a:t>
            </a:r>
            <a:r>
              <a:rPr lang="kk-KZ" sz="1400" dirty="0">
                <a:solidFill>
                  <a:srgbClr val="0000FF"/>
                </a:solidFill>
                <a:effectLst>
                  <a:outerShdw blurRad="38100" dist="38100" dir="2700000" algn="tl">
                    <a:srgbClr val="000000"/>
                  </a:outerShdw>
                </a:effectLst>
              </a:rPr>
              <a:t>6-жасушаның жиырылуы және бактериофаг бөліктерінің сыртқа шығуы</a:t>
            </a:r>
            <a:r>
              <a:rPr lang="kk-KZ" sz="1400" dirty="0" smtClean="0">
                <a:solidFill>
                  <a:srgbClr val="0000FF"/>
                </a:solidFill>
                <a:effectLst>
                  <a:outerShdw blurRad="38100" dist="38100" dir="2700000" algn="tl">
                    <a:srgbClr val="000000"/>
                  </a:outerShdw>
                </a:effectLst>
              </a:rPr>
              <a:t>.</a:t>
            </a:r>
            <a:br>
              <a:rPr lang="kk-KZ" sz="1400" dirty="0" smtClean="0">
                <a:solidFill>
                  <a:srgbClr val="0000FF"/>
                </a:solidFill>
                <a:effectLst>
                  <a:outerShdw blurRad="38100" dist="38100" dir="2700000" algn="tl">
                    <a:srgbClr val="000000"/>
                  </a:outerShdw>
                </a:effectLst>
              </a:rPr>
            </a:br>
            <a:r>
              <a:rPr lang="ru-RU" sz="1400" dirty="0">
                <a:solidFill>
                  <a:srgbClr val="0000FF"/>
                </a:solidFill>
                <a:effectLst>
                  <a:outerShdw blurRad="38100" dist="38100" dir="2700000" algn="tl">
                    <a:srgbClr val="000000"/>
                  </a:outerShdw>
                </a:effectLst>
              </a:rPr>
              <a:t/>
            </a:r>
            <a:br>
              <a:rPr lang="ru-RU" sz="1400" dirty="0">
                <a:solidFill>
                  <a:srgbClr val="0000FF"/>
                </a:solidFill>
                <a:effectLst>
                  <a:outerShdw blurRad="38100" dist="38100" dir="2700000" algn="tl">
                    <a:srgbClr val="000000"/>
                  </a:outerShdw>
                </a:effectLst>
              </a:rPr>
            </a:br>
            <a:endParaRPr lang="ru-RU" sz="1400" dirty="0">
              <a:solidFill>
                <a:srgbClr val="FF0000"/>
              </a:solidFill>
            </a:endParaRPr>
          </a:p>
        </p:txBody>
      </p:sp>
      <p:pic>
        <p:nvPicPr>
          <p:cNvPr id="4" name="Picture 4" descr="Image2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2636838"/>
            <a:ext cx="7416800"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5197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2656"/>
            <a:ext cx="8568952" cy="6192688"/>
          </a:xfrm>
        </p:spPr>
        <p:txBody>
          <a:bodyPr/>
          <a:lstStyle/>
          <a:p>
            <a:pPr algn="ctr"/>
            <a:r>
              <a:rPr lang="kk-KZ" sz="3600" dirty="0">
                <a:solidFill>
                  <a:srgbClr val="FF0000"/>
                </a:solidFill>
              </a:rPr>
              <a:t>Тұмау вирусының </a:t>
            </a:r>
            <a:r>
              <a:rPr lang="kk-KZ" sz="3600" dirty="0" smtClean="0">
                <a:solidFill>
                  <a:srgbClr val="FF0000"/>
                </a:solidFill>
              </a:rPr>
              <a:t>көбеюі</a:t>
            </a:r>
            <a:br>
              <a:rPr lang="kk-KZ" sz="3600" dirty="0" smtClean="0">
                <a:solidFill>
                  <a:srgbClr val="FF0000"/>
                </a:solidFill>
              </a:rPr>
            </a:br>
            <a:endParaRPr lang="ru-RU" sz="3600" dirty="0">
              <a:solidFill>
                <a:srgbClr val="FF0000"/>
              </a:solidFill>
            </a:endParaRPr>
          </a:p>
        </p:txBody>
      </p:sp>
      <p:pic>
        <p:nvPicPr>
          <p:cNvPr id="4" name="Picture 7" descr="Image2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2133600"/>
            <a:ext cx="2160588"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Image2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1844675"/>
            <a:ext cx="4967288"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
          <p:cNvSpPr>
            <a:spLocks noChangeArrowheads="1"/>
          </p:cNvSpPr>
          <p:nvPr/>
        </p:nvSpPr>
        <p:spPr bwMode="auto">
          <a:xfrm>
            <a:off x="1258888" y="5229225"/>
            <a:ext cx="1516062" cy="304800"/>
          </a:xfrm>
          <a:prstGeom prst="rect">
            <a:avLst/>
          </a:prstGeom>
          <a:noFill/>
          <a:ln w="9525">
            <a:noFill/>
            <a:miter lim="800000"/>
            <a:headEnd/>
            <a:tailEnd/>
          </a:ln>
          <a:effectLst/>
        </p:spPr>
        <p:txBody>
          <a:bodyPr wrap="none">
            <a:spAutoFit/>
          </a:bodyPr>
          <a:lstStyle/>
          <a:p>
            <a:pPr>
              <a:spcBef>
                <a:spcPct val="20000"/>
              </a:spcBef>
              <a:buClr>
                <a:schemeClr val="hlink"/>
              </a:buClr>
              <a:buSzPct val="60000"/>
              <a:buFont typeface="Wingdings" pitchFamily="2" charset="2"/>
              <a:buChar char="n"/>
              <a:defRPr/>
            </a:pPr>
            <a:r>
              <a:rPr lang="kk-KZ" sz="1400" b="1" dirty="0">
                <a:effectLst>
                  <a:outerShdw blurRad="38100" dist="38100" dir="2700000" algn="tl">
                    <a:srgbClr val="FFFFFF"/>
                  </a:outerShdw>
                </a:effectLst>
              </a:rPr>
              <a:t>Тұмау вирусы</a:t>
            </a:r>
            <a:endParaRPr lang="ru-RU" sz="1400" b="1" dirty="0">
              <a:effectLst>
                <a:outerShdw blurRad="38100" dist="38100" dir="2700000" algn="tl">
                  <a:srgbClr val="FFFFFF"/>
                </a:outerShdw>
              </a:effectLst>
            </a:endParaRPr>
          </a:p>
        </p:txBody>
      </p:sp>
    </p:spTree>
    <p:extLst>
      <p:ext uri="{BB962C8B-B14F-4D97-AF65-F5344CB8AC3E}">
        <p14:creationId xmlns:p14="http://schemas.microsoft.com/office/powerpoint/2010/main" val="39975256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496943" cy="6264696"/>
          </a:xfrm>
        </p:spPr>
        <p:txBody>
          <a:bodyPr/>
          <a:lstStyle/>
          <a:p>
            <a:pPr algn="ctr">
              <a:defRPr/>
            </a:pPr>
            <a:r>
              <a:rPr lang="kk-KZ" sz="3600" dirty="0" smtClean="0">
                <a:solidFill>
                  <a:srgbClr val="FF0000"/>
                </a:solidFill>
              </a:rPr>
              <a:t>Иммунитет </a:t>
            </a:r>
            <a:br>
              <a:rPr lang="kk-KZ" sz="3600" dirty="0" smtClean="0">
                <a:solidFill>
                  <a:srgbClr val="FF0000"/>
                </a:solidFill>
              </a:rPr>
            </a:br>
            <a:r>
              <a:rPr lang="kk-KZ" sz="1600" dirty="0"/>
              <a:t>Вирустарға антибиотик дәрілері көбіне әсер етпейді. Көбіне ағзаның </a:t>
            </a:r>
            <a:r>
              <a:rPr lang="kk-KZ" sz="1600" dirty="0">
                <a:solidFill>
                  <a:srgbClr val="C00000"/>
                </a:solidFill>
                <a:effectLst>
                  <a:outerShdw blurRad="38100" dist="38100" dir="2700000" algn="tl">
                    <a:srgbClr val="000000"/>
                  </a:outerShdw>
                </a:effectLst>
              </a:rPr>
              <a:t>иммунитет жүйесі</a:t>
            </a:r>
            <a:r>
              <a:rPr lang="kk-KZ" sz="1600" dirty="0">
                <a:solidFill>
                  <a:srgbClr val="C00000"/>
                </a:solidFill>
              </a:rPr>
              <a:t> </a:t>
            </a:r>
            <a:r>
              <a:rPr lang="kk-KZ" sz="1600" dirty="0"/>
              <a:t>ғана ауру туғызатын вирустардың шамадан тыс көбейіп кетуін тежейді.</a:t>
            </a:r>
            <a:br>
              <a:rPr lang="kk-KZ" sz="1600" dirty="0"/>
            </a:br>
            <a:r>
              <a:rPr lang="kk-KZ" sz="1600" dirty="0">
                <a:solidFill>
                  <a:srgbClr val="7030A0"/>
                </a:solidFill>
                <a:effectLst>
                  <a:outerShdw blurRad="38100" dist="38100" dir="2700000" algn="tl">
                    <a:srgbClr val="000000"/>
                  </a:outerShdw>
                </a:effectLst>
              </a:rPr>
              <a:t>ИММУНИТЕТ</a:t>
            </a:r>
            <a:r>
              <a:rPr lang="kk-KZ" sz="1600" dirty="0">
                <a:solidFill>
                  <a:srgbClr val="7030A0"/>
                </a:solidFill>
              </a:rPr>
              <a:t>-</a:t>
            </a:r>
            <a:r>
              <a:rPr lang="kk-KZ" sz="1600" dirty="0"/>
              <a:t> ағзаның ауру қоздырғыштарын қабылдамайтын қасиеті. Ағзаның өз тұтастығын және биологиялық даралығын қорғайтын жасуша </a:t>
            </a:r>
            <a:r>
              <a:rPr lang="kk-KZ" sz="1600" dirty="0">
                <a:solidFill>
                  <a:schemeClr val="hlink"/>
                </a:solidFill>
                <a:effectLst>
                  <a:outerShdw blurRad="38100" dist="38100" dir="2700000" algn="tl">
                    <a:srgbClr val="000000"/>
                  </a:outerShdw>
                </a:effectLst>
              </a:rPr>
              <a:t>иммундық </a:t>
            </a:r>
            <a:r>
              <a:rPr lang="kk-KZ" sz="1600" dirty="0">
                <a:solidFill>
                  <a:srgbClr val="00B050"/>
                </a:solidFill>
                <a:effectLst>
                  <a:outerShdw blurRad="38100" dist="38100" dir="2700000" algn="tl">
                    <a:srgbClr val="000000"/>
                  </a:outerShdw>
                </a:effectLst>
              </a:rPr>
              <a:t>жасуша</a:t>
            </a:r>
            <a:r>
              <a:rPr lang="kk-KZ" sz="1600" dirty="0"/>
              <a:t> деп аталады. Ауру тудыратын ұсақ ағзаларды қармап, тіршілігін жою арқылы иммундық жасуша ағзаны қауіпті жұқпадан сақтандырады.</a:t>
            </a:r>
            <a:r>
              <a:rPr lang="ru-RU" sz="1600" dirty="0"/>
              <a:t/>
            </a:r>
            <a:br>
              <a:rPr lang="ru-RU" sz="1600" dirty="0"/>
            </a:br>
            <a:endParaRPr lang="ru-RU" sz="1600" dirty="0">
              <a:solidFill>
                <a:srgbClr val="FF0000"/>
              </a:solidFill>
            </a:endParaRPr>
          </a:p>
        </p:txBody>
      </p:sp>
      <p:pic>
        <p:nvPicPr>
          <p:cNvPr id="4" name="Picture 4" descr="Image2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3068961"/>
            <a:ext cx="4968875" cy="28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8739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8424935" cy="6120680"/>
          </a:xfrm>
        </p:spPr>
        <p:txBody>
          <a:bodyPr/>
          <a:lstStyle/>
          <a:p>
            <a:pPr algn="ctr">
              <a:defRPr/>
            </a:pPr>
            <a:r>
              <a:rPr lang="kk-KZ" sz="3600" dirty="0">
                <a:solidFill>
                  <a:srgbClr val="C00000"/>
                </a:solidFill>
              </a:rPr>
              <a:t>АҚТҚ  </a:t>
            </a:r>
            <a:r>
              <a:rPr lang="kk-KZ" sz="3600" dirty="0" smtClean="0">
                <a:solidFill>
                  <a:srgbClr val="C00000"/>
                </a:solidFill>
              </a:rPr>
              <a:t>және  ЖҚТБ</a:t>
            </a:r>
            <a:br>
              <a:rPr lang="kk-KZ" sz="3600" dirty="0" smtClean="0">
                <a:solidFill>
                  <a:srgbClr val="C00000"/>
                </a:solidFill>
              </a:rPr>
            </a:br>
            <a:r>
              <a:rPr lang="kk-KZ" sz="3600" dirty="0">
                <a:solidFill>
                  <a:srgbClr val="0000FF"/>
                </a:solidFill>
                <a:effectLst>
                  <a:outerShdw blurRad="38100" dist="38100" dir="2700000" algn="tl">
                    <a:srgbClr val="000000"/>
                  </a:outerShdw>
                </a:effectLst>
                <a:cs typeface="Times New Roman" pitchFamily="18" charset="0"/>
              </a:rPr>
              <a:t> </a:t>
            </a:r>
            <a:r>
              <a:rPr lang="kk-KZ" sz="1600" dirty="0">
                <a:solidFill>
                  <a:srgbClr val="FF0000"/>
                </a:solidFill>
                <a:effectLst>
                  <a:outerShdw blurRad="38100" dist="38100" dir="2700000" algn="tl">
                    <a:srgbClr val="000000"/>
                  </a:outerShdw>
                </a:effectLst>
                <a:cs typeface="Times New Roman" pitchFamily="18" charset="0"/>
              </a:rPr>
              <a:t>Аса қауіпті қазіргі кездегі вирус адам қорғаныш тапшылығының қоздырғышы-АҚТҚ</a:t>
            </a:r>
            <a:br>
              <a:rPr lang="kk-KZ" sz="1600" dirty="0">
                <a:solidFill>
                  <a:srgbClr val="FF0000"/>
                </a:solidFill>
                <a:effectLst>
                  <a:outerShdw blurRad="38100" dist="38100" dir="2700000" algn="tl">
                    <a:srgbClr val="000000"/>
                  </a:outerShdw>
                </a:effectLst>
                <a:cs typeface="Times New Roman" pitchFamily="18" charset="0"/>
              </a:rPr>
            </a:br>
            <a:r>
              <a:rPr lang="kk-KZ" sz="1600" dirty="0">
                <a:solidFill>
                  <a:srgbClr val="FF0000"/>
                </a:solidFill>
                <a:effectLst>
                  <a:outerShdw blurRad="38100" dist="38100" dir="2700000" algn="tl">
                    <a:srgbClr val="000000"/>
                  </a:outerShdw>
                </a:effectLst>
                <a:cs typeface="Times New Roman" pitchFamily="18" charset="0"/>
              </a:rPr>
              <a:t>                              Жұқтырған қорғаныс тапшылығының белгісі-</a:t>
            </a:r>
            <a:r>
              <a:rPr lang="kk-KZ" sz="1600" dirty="0">
                <a:solidFill>
                  <a:srgbClr val="FF0000"/>
                </a:solidFill>
                <a:cs typeface="Times New Roman" pitchFamily="18" charset="0"/>
              </a:rPr>
              <a:t> </a:t>
            </a:r>
            <a:r>
              <a:rPr lang="kk-KZ" sz="1600" dirty="0">
                <a:solidFill>
                  <a:srgbClr val="FF0000"/>
                </a:solidFill>
                <a:effectLst>
                  <a:outerShdw blurRad="38100" dist="38100" dir="2700000" algn="tl">
                    <a:srgbClr val="000000"/>
                  </a:outerShdw>
                </a:effectLst>
                <a:cs typeface="Times New Roman" pitchFamily="18" charset="0"/>
              </a:rPr>
              <a:t>ЖҚТБ</a:t>
            </a:r>
            <a:r>
              <a:rPr lang="kk-KZ" sz="1600" dirty="0">
                <a:solidFill>
                  <a:srgbClr val="FF0000"/>
                </a:solidFill>
                <a:cs typeface="Times New Roman" pitchFamily="18" charset="0"/>
              </a:rPr>
              <a:t>.</a:t>
            </a:r>
            <a:r>
              <a:rPr lang="kk-KZ" sz="1600" dirty="0">
                <a:solidFill>
                  <a:srgbClr val="FF0000"/>
                </a:solidFill>
              </a:rPr>
              <a:t> </a:t>
            </a:r>
            <a:br>
              <a:rPr lang="kk-KZ" sz="1600" dirty="0">
                <a:solidFill>
                  <a:srgbClr val="FF0000"/>
                </a:solidFill>
              </a:rPr>
            </a:br>
            <a:r>
              <a:rPr lang="kk-KZ" sz="1600" dirty="0">
                <a:solidFill>
                  <a:srgbClr val="FF0000"/>
                </a:solidFill>
              </a:rPr>
              <a:t>             </a:t>
            </a:r>
            <a:r>
              <a:rPr lang="kk-KZ" sz="1600" dirty="0">
                <a:solidFill>
                  <a:srgbClr val="FF0000"/>
                </a:solidFill>
                <a:cs typeface="Times New Roman" pitchFamily="18" charset="0"/>
              </a:rPr>
              <a:t>Бұл ауру адамға жыныстық жолмен, иньекциямен (ине арқылы), ана сүті арқылы, құсақтағы жатқан балаға анасынан жұғады. 1950 жылдан бастап анықталды. Табиғи ошағы-жасыл маймыл (мартышка). Мұндай вирус адам қанына түскенде, ақ қан түйіршігі- лимфоцит зақымдалады. Лимфоцитке кірген соң вирус РНҚ-сы алдымен ревертаза ферментін синтездейді. Иммунитеттің бұзылуынан адам кез-келген жеңіл жұқпалы </a:t>
            </a:r>
            <a:r>
              <a:rPr lang="kk-KZ" sz="1600" dirty="0" smtClean="0">
                <a:solidFill>
                  <a:srgbClr val="FF0000"/>
                </a:solidFill>
                <a:cs typeface="Times New Roman" pitchFamily="18" charset="0"/>
              </a:rPr>
              <a:t>аурулардан </a:t>
            </a:r>
            <a:r>
              <a:rPr lang="kk-KZ" sz="1600" dirty="0">
                <a:solidFill>
                  <a:srgbClr val="FF0000"/>
                </a:solidFill>
                <a:cs typeface="Times New Roman" pitchFamily="18" charset="0"/>
              </a:rPr>
              <a:t>қайтыс болады</a:t>
            </a:r>
            <a:r>
              <a:rPr lang="kk-KZ" sz="1600" dirty="0" smtClean="0">
                <a:solidFill>
                  <a:srgbClr val="FF0000"/>
                </a:solidFill>
                <a:cs typeface="Times New Roman" pitchFamily="18" charset="0"/>
              </a:rPr>
              <a:t>.</a:t>
            </a:r>
            <a:br>
              <a:rPr lang="kk-KZ" sz="1600" dirty="0" smtClean="0">
                <a:solidFill>
                  <a:srgbClr val="FF0000"/>
                </a:solidFill>
                <a:cs typeface="Times New Roman" pitchFamily="18" charset="0"/>
              </a:rPr>
            </a:br>
            <a:endParaRPr lang="ru-RU" sz="1600" dirty="0">
              <a:solidFill>
                <a:srgbClr val="FF0000"/>
              </a:solidFill>
            </a:endParaRPr>
          </a:p>
        </p:txBody>
      </p:sp>
      <p:pic>
        <p:nvPicPr>
          <p:cNvPr id="4" name="Picture 129" descr="Image2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4365625"/>
            <a:ext cx="2159000"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5"/>
          <p:cNvSpPr>
            <a:spLocks noChangeArrowheads="1"/>
          </p:cNvSpPr>
          <p:nvPr/>
        </p:nvSpPr>
        <p:spPr bwMode="auto">
          <a:xfrm>
            <a:off x="4284663" y="5300663"/>
            <a:ext cx="2089150" cy="396875"/>
          </a:xfrm>
          <a:prstGeom prst="rect">
            <a:avLst/>
          </a:prstGeom>
          <a:noFill/>
          <a:ln w="9525">
            <a:noFill/>
            <a:miter lim="800000"/>
            <a:headEnd/>
            <a:tailEnd/>
          </a:ln>
          <a:effectLst/>
        </p:spPr>
        <p:txBody>
          <a:bodyPr>
            <a:spAutoFit/>
          </a:bodyPr>
          <a:lstStyle/>
          <a:p>
            <a:pPr>
              <a:spcBef>
                <a:spcPct val="20000"/>
              </a:spcBef>
              <a:buClr>
                <a:schemeClr val="hlink"/>
              </a:buClr>
              <a:buSzPct val="60000"/>
              <a:buFont typeface="Wingdings" pitchFamily="2" charset="2"/>
              <a:buChar char="n"/>
              <a:defRPr/>
            </a:pPr>
            <a:r>
              <a:rPr lang="kk-KZ" sz="2000" b="1" dirty="0">
                <a:effectLst>
                  <a:outerShdw blurRad="38100" dist="38100" dir="2700000" algn="tl">
                    <a:srgbClr val="FFFFFF"/>
                  </a:outerShdw>
                </a:effectLst>
                <a:cs typeface="Times New Roman" pitchFamily="18" charset="0"/>
              </a:rPr>
              <a:t>Спид вирусы</a:t>
            </a:r>
            <a:endParaRPr lang="ru-RU" sz="2000" b="1" dirty="0">
              <a:effectLst>
                <a:outerShdw blurRad="38100" dist="38100" dir="2700000" algn="tl">
                  <a:srgbClr val="FFFFFF"/>
                </a:outerShdw>
              </a:effectLst>
              <a:cs typeface="Times New Roman" pitchFamily="18" charset="0"/>
            </a:endParaRPr>
          </a:p>
        </p:txBody>
      </p:sp>
    </p:spTree>
    <p:extLst>
      <p:ext uri="{BB962C8B-B14F-4D97-AF65-F5344CB8AC3E}">
        <p14:creationId xmlns:p14="http://schemas.microsoft.com/office/powerpoint/2010/main" val="19191550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76672"/>
            <a:ext cx="8568951" cy="6048672"/>
          </a:xfrm>
        </p:spPr>
        <p:txBody>
          <a:bodyPr/>
          <a:lstStyle/>
          <a:p>
            <a:pPr algn="ctr">
              <a:defRPr/>
            </a:pPr>
            <a:r>
              <a:rPr lang="kk-KZ" sz="3600" dirty="0">
                <a:solidFill>
                  <a:schemeClr val="hlink"/>
                </a:solidFill>
              </a:rPr>
              <a:t>Сөздікпен </a:t>
            </a:r>
            <a:r>
              <a:rPr lang="kk-KZ" sz="3600" dirty="0" smtClean="0">
                <a:solidFill>
                  <a:schemeClr val="hlink"/>
                </a:solidFill>
              </a:rPr>
              <a:t>жұмыс</a:t>
            </a:r>
            <a:br>
              <a:rPr lang="kk-KZ" sz="3600" dirty="0" smtClean="0">
                <a:solidFill>
                  <a:schemeClr val="hlink"/>
                </a:solidFill>
              </a:rPr>
            </a:br>
            <a:r>
              <a:rPr lang="kk-KZ" sz="1800" dirty="0">
                <a:solidFill>
                  <a:schemeClr val="hlink"/>
                </a:solidFill>
                <a:effectLst>
                  <a:outerShdw blurRad="38100" dist="38100" dir="2700000" algn="tl">
                    <a:srgbClr val="000000"/>
                  </a:outerShdw>
                </a:effectLst>
              </a:rPr>
              <a:t>Вирус</a:t>
            </a:r>
            <a:r>
              <a:rPr lang="kk-KZ" sz="1800" dirty="0"/>
              <a:t> -жасуша иесінің ішінде дамитын ДНҚ немесе РНҚ протеинінен тұратын жасушасыз инфекциялық ағза.</a:t>
            </a:r>
            <a:br>
              <a:rPr lang="kk-KZ" sz="1800" dirty="0"/>
            </a:br>
            <a:r>
              <a:rPr lang="kk-KZ" sz="1800" dirty="0"/>
              <a:t>    </a:t>
            </a:r>
            <a:r>
              <a:rPr lang="kk-KZ" sz="1800" dirty="0">
                <a:solidFill>
                  <a:schemeClr val="hlink"/>
                </a:solidFill>
                <a:effectLst>
                  <a:outerShdw blurRad="38100" dist="38100" dir="2700000" algn="tl">
                    <a:srgbClr val="000000"/>
                  </a:outerShdw>
                </a:effectLst>
              </a:rPr>
              <a:t>Бактериофаг</a:t>
            </a:r>
            <a:r>
              <a:rPr lang="kk-KZ" sz="1800" dirty="0"/>
              <a:t>- бактерияның ішінде дамитын вирус.</a:t>
            </a:r>
            <a:br>
              <a:rPr lang="kk-KZ" sz="1800" dirty="0"/>
            </a:br>
            <a:r>
              <a:rPr lang="kk-KZ" sz="1800" dirty="0"/>
              <a:t>    </a:t>
            </a:r>
            <a:r>
              <a:rPr lang="kk-KZ" sz="1800" dirty="0">
                <a:solidFill>
                  <a:schemeClr val="hlink"/>
                </a:solidFill>
                <a:effectLst>
                  <a:outerShdw blurRad="38100" dist="38100" dir="2700000" algn="tl">
                    <a:srgbClr val="000000"/>
                  </a:outerShdw>
                </a:effectLst>
              </a:rPr>
              <a:t>Инфекция </a:t>
            </a:r>
            <a:r>
              <a:rPr lang="kk-KZ" sz="1800" dirty="0"/>
              <a:t>– ауру туғызушы микроағзалардың адам мен жануар ағзасына еніп, көбеюі.</a:t>
            </a:r>
            <a:br>
              <a:rPr lang="kk-KZ" sz="1800" dirty="0"/>
            </a:br>
            <a:endParaRPr lang="ru-RU" sz="1800" dirty="0"/>
          </a:p>
        </p:txBody>
      </p:sp>
      <p:sp>
        <p:nvSpPr>
          <p:cNvPr id="4" name="Rectangle 4"/>
          <p:cNvSpPr>
            <a:spLocks noChangeArrowheads="1"/>
          </p:cNvSpPr>
          <p:nvPr/>
        </p:nvSpPr>
        <p:spPr bwMode="auto">
          <a:xfrm>
            <a:off x="684213" y="3213100"/>
            <a:ext cx="7716837" cy="366713"/>
          </a:xfrm>
          <a:prstGeom prst="rect">
            <a:avLst/>
          </a:prstGeom>
          <a:noFill/>
          <a:ln w="9525">
            <a:noFill/>
            <a:miter lim="800000"/>
            <a:headEnd/>
            <a:tailEnd/>
          </a:ln>
          <a:effectLst/>
        </p:spPr>
        <p:txBody>
          <a:bodyPr wrap="none">
            <a:spAutoFit/>
          </a:bodyPr>
          <a:lstStyle/>
          <a:p>
            <a:pPr>
              <a:defRPr/>
            </a:pPr>
            <a:r>
              <a:rPr lang="kk-KZ" dirty="0">
                <a:solidFill>
                  <a:schemeClr val="hlink"/>
                </a:solidFill>
                <a:effectLst>
                  <a:outerShdw blurRad="38100" dist="38100" dir="2700000" algn="tl">
                    <a:srgbClr val="000000"/>
                  </a:outerShdw>
                </a:effectLst>
              </a:rPr>
              <a:t>ИММУНИТЕТ</a:t>
            </a:r>
            <a:r>
              <a:rPr lang="kk-KZ" dirty="0">
                <a:effectLst>
                  <a:outerShdw blurRad="38100" dist="38100" dir="2700000" algn="tl">
                    <a:srgbClr val="FFFFFF"/>
                  </a:outerShdw>
                </a:effectLst>
              </a:rPr>
              <a:t>- ағзаның ауру қоздырғыштарын қабылдамайтын қасиеті.</a:t>
            </a:r>
            <a:endParaRPr lang="ru-RU" dirty="0">
              <a:effectLst>
                <a:outerShdw blurRad="38100" dist="38100" dir="2700000" algn="tl">
                  <a:srgbClr val="FFFFFF"/>
                </a:outerShdw>
              </a:effectLst>
            </a:endParaRPr>
          </a:p>
        </p:txBody>
      </p:sp>
      <p:sp>
        <p:nvSpPr>
          <p:cNvPr id="5" name="Прямоугольник 4"/>
          <p:cNvSpPr/>
          <p:nvPr/>
        </p:nvSpPr>
        <p:spPr>
          <a:xfrm>
            <a:off x="1763688" y="3789040"/>
            <a:ext cx="5094312" cy="1034129"/>
          </a:xfrm>
          <a:prstGeom prst="rect">
            <a:avLst/>
          </a:prstGeom>
        </p:spPr>
        <p:txBody>
          <a:bodyPr wrap="square">
            <a:spAutoFit/>
          </a:bodyPr>
          <a:lstStyle/>
          <a:p>
            <a:pPr>
              <a:spcBef>
                <a:spcPct val="20000"/>
              </a:spcBef>
              <a:buClr>
                <a:schemeClr val="hlink"/>
              </a:buClr>
              <a:buSzPct val="60000"/>
              <a:buFont typeface="Wingdings" pitchFamily="2" charset="2"/>
              <a:buNone/>
              <a:defRPr/>
            </a:pPr>
            <a:r>
              <a:rPr lang="kk-KZ" dirty="0">
                <a:solidFill>
                  <a:schemeClr val="hlink"/>
                </a:solidFill>
                <a:effectLst>
                  <a:outerShdw blurRad="38100" dist="38100" dir="2700000" algn="tl">
                    <a:srgbClr val="000000"/>
                  </a:outerShdw>
                </a:effectLst>
              </a:rPr>
              <a:t>АҚТҚ-</a:t>
            </a:r>
            <a:r>
              <a:rPr lang="kk-KZ" dirty="0"/>
              <a:t> </a:t>
            </a:r>
            <a:r>
              <a:rPr lang="kk-KZ" dirty="0">
                <a:solidFill>
                  <a:srgbClr val="0000FF"/>
                </a:solidFill>
                <a:effectLst>
                  <a:outerShdw blurRad="38100" dist="38100" dir="2700000" algn="tl">
                    <a:srgbClr val="000000"/>
                  </a:outerShdw>
                </a:effectLst>
              </a:rPr>
              <a:t>Аса қауіпті қазіргі кездегі вирус </a:t>
            </a:r>
          </a:p>
          <a:p>
            <a:pPr>
              <a:spcBef>
                <a:spcPct val="20000"/>
              </a:spcBef>
              <a:buClr>
                <a:schemeClr val="hlink"/>
              </a:buClr>
              <a:buSzPct val="60000"/>
              <a:buFont typeface="Wingdings" pitchFamily="2" charset="2"/>
              <a:buNone/>
              <a:defRPr/>
            </a:pPr>
            <a:r>
              <a:rPr lang="kk-KZ" dirty="0">
                <a:solidFill>
                  <a:srgbClr val="0000FF"/>
                </a:solidFill>
                <a:effectLst>
                  <a:outerShdw blurRad="38100" dist="38100" dir="2700000" algn="tl">
                    <a:srgbClr val="000000"/>
                  </a:outerShdw>
                </a:effectLst>
              </a:rPr>
              <a:t>адам қорғаныш тапшылығының </a:t>
            </a:r>
            <a:r>
              <a:rPr lang="kk-KZ" dirty="0">
                <a:solidFill>
                  <a:schemeClr val="hlink"/>
                </a:solidFill>
                <a:effectLst>
                  <a:outerShdw blurRad="38100" dist="38100" dir="2700000" algn="tl">
                    <a:srgbClr val="000000"/>
                  </a:outerShdw>
                </a:effectLst>
              </a:rPr>
              <a:t>қоздырғышы</a:t>
            </a:r>
          </a:p>
          <a:p>
            <a:pPr>
              <a:spcBef>
                <a:spcPct val="20000"/>
              </a:spcBef>
              <a:buClr>
                <a:schemeClr val="hlink"/>
              </a:buClr>
              <a:buSzPct val="60000"/>
              <a:buFont typeface="Wingdings" pitchFamily="2" charset="2"/>
              <a:buNone/>
              <a:defRPr/>
            </a:pPr>
            <a:endParaRPr lang="kk-KZ" dirty="0">
              <a:solidFill>
                <a:schemeClr val="hlink"/>
              </a:solidFill>
              <a:effectLst>
                <a:outerShdw blurRad="38100" dist="38100" dir="2700000" algn="tl">
                  <a:srgbClr val="000000"/>
                </a:outerShdw>
              </a:effectLst>
            </a:endParaRPr>
          </a:p>
        </p:txBody>
      </p:sp>
      <p:sp>
        <p:nvSpPr>
          <p:cNvPr id="6" name="Rectangle 6"/>
          <p:cNvSpPr>
            <a:spLocks noChangeArrowheads="1"/>
          </p:cNvSpPr>
          <p:nvPr/>
        </p:nvSpPr>
        <p:spPr bwMode="auto">
          <a:xfrm>
            <a:off x="827088" y="4365625"/>
            <a:ext cx="5616575" cy="366713"/>
          </a:xfrm>
          <a:prstGeom prst="rect">
            <a:avLst/>
          </a:prstGeom>
          <a:noFill/>
          <a:ln w="9525">
            <a:noFill/>
            <a:miter lim="800000"/>
            <a:headEnd/>
            <a:tailEnd/>
          </a:ln>
          <a:effectLst/>
        </p:spPr>
        <p:txBody>
          <a:bodyPr wrap="none">
            <a:spAutoFit/>
          </a:bodyPr>
          <a:lstStyle/>
          <a:p>
            <a:pPr>
              <a:defRPr/>
            </a:pPr>
            <a:r>
              <a:rPr lang="kk-KZ" dirty="0">
                <a:solidFill>
                  <a:schemeClr val="hlink"/>
                </a:solidFill>
                <a:effectLst>
                  <a:outerShdw blurRad="38100" dist="38100" dir="2700000" algn="tl">
                    <a:srgbClr val="000000"/>
                  </a:outerShdw>
                </a:effectLst>
              </a:rPr>
              <a:t>ЖҚТБ </a:t>
            </a:r>
            <a:r>
              <a:rPr lang="kk-KZ" dirty="0">
                <a:solidFill>
                  <a:srgbClr val="0000FF"/>
                </a:solidFill>
                <a:effectLst>
                  <a:outerShdw blurRad="38100" dist="38100" dir="2700000" algn="tl">
                    <a:srgbClr val="000000"/>
                  </a:outerShdw>
                </a:effectLst>
              </a:rPr>
              <a:t>- жұқтырған қорғаныс тапшылығының белгісі</a:t>
            </a:r>
            <a:endParaRPr lang="ru-RU" dirty="0">
              <a:solidFill>
                <a:srgbClr val="0000FF"/>
              </a:solidFill>
              <a:effectLst>
                <a:outerShdw blurRad="38100" dist="38100" dir="2700000" algn="tl">
                  <a:srgbClr val="000000"/>
                </a:outerShdw>
              </a:effectLst>
            </a:endParaRPr>
          </a:p>
        </p:txBody>
      </p:sp>
      <p:grpSp>
        <p:nvGrpSpPr>
          <p:cNvPr id="7" name="Group 6"/>
          <p:cNvGrpSpPr>
            <a:grpSpLocks/>
          </p:cNvGrpSpPr>
          <p:nvPr/>
        </p:nvGrpSpPr>
        <p:grpSpPr bwMode="auto">
          <a:xfrm>
            <a:off x="7524750" y="5157788"/>
            <a:ext cx="1081088" cy="1085850"/>
            <a:chOff x="2937" y="2865"/>
            <a:chExt cx="1050" cy="1074"/>
          </a:xfrm>
        </p:grpSpPr>
        <p:sp>
          <p:nvSpPr>
            <p:cNvPr id="8" name="Freeform 7"/>
            <p:cNvSpPr>
              <a:spLocks/>
            </p:cNvSpPr>
            <p:nvPr/>
          </p:nvSpPr>
          <p:spPr bwMode="auto">
            <a:xfrm>
              <a:off x="2943" y="3155"/>
              <a:ext cx="833" cy="779"/>
            </a:xfrm>
            <a:custGeom>
              <a:avLst/>
              <a:gdLst>
                <a:gd name="T0" fmla="*/ 173 w 833"/>
                <a:gd name="T1" fmla="*/ 491 h 779"/>
                <a:gd name="T2" fmla="*/ 180 w 833"/>
                <a:gd name="T3" fmla="*/ 488 h 779"/>
                <a:gd name="T4" fmla="*/ 190 w 833"/>
                <a:gd name="T5" fmla="*/ 485 h 779"/>
                <a:gd name="T6" fmla="*/ 185 w 833"/>
                <a:gd name="T7" fmla="*/ 482 h 779"/>
                <a:gd name="T8" fmla="*/ 182 w 833"/>
                <a:gd name="T9" fmla="*/ 478 h 779"/>
                <a:gd name="T10" fmla="*/ 180 w 833"/>
                <a:gd name="T11" fmla="*/ 468 h 779"/>
                <a:gd name="T12" fmla="*/ 187 w 833"/>
                <a:gd name="T13" fmla="*/ 462 h 779"/>
                <a:gd name="T14" fmla="*/ 197 w 833"/>
                <a:gd name="T15" fmla="*/ 462 h 779"/>
                <a:gd name="T16" fmla="*/ 205 w 833"/>
                <a:gd name="T17" fmla="*/ 470 h 779"/>
                <a:gd name="T18" fmla="*/ 206 w 833"/>
                <a:gd name="T19" fmla="*/ 479 h 779"/>
                <a:gd name="T20" fmla="*/ 199 w 833"/>
                <a:gd name="T21" fmla="*/ 485 h 779"/>
                <a:gd name="T22" fmla="*/ 195 w 833"/>
                <a:gd name="T23" fmla="*/ 486 h 779"/>
                <a:gd name="T24" fmla="*/ 190 w 833"/>
                <a:gd name="T25" fmla="*/ 485 h 779"/>
                <a:gd name="T26" fmla="*/ 292 w 833"/>
                <a:gd name="T27" fmla="*/ 698 h 779"/>
                <a:gd name="T28" fmla="*/ 321 w 833"/>
                <a:gd name="T29" fmla="*/ 688 h 779"/>
                <a:gd name="T30" fmla="*/ 330 w 833"/>
                <a:gd name="T31" fmla="*/ 692 h 779"/>
                <a:gd name="T32" fmla="*/ 335 w 833"/>
                <a:gd name="T33" fmla="*/ 701 h 779"/>
                <a:gd name="T34" fmla="*/ 333 w 833"/>
                <a:gd name="T35" fmla="*/ 709 h 779"/>
                <a:gd name="T36" fmla="*/ 323 w 833"/>
                <a:gd name="T37" fmla="*/ 712 h 779"/>
                <a:gd name="T38" fmla="*/ 314 w 833"/>
                <a:gd name="T39" fmla="*/ 709 h 779"/>
                <a:gd name="T40" fmla="*/ 309 w 833"/>
                <a:gd name="T41" fmla="*/ 701 h 779"/>
                <a:gd name="T42" fmla="*/ 312 w 833"/>
                <a:gd name="T43" fmla="*/ 691 h 779"/>
                <a:gd name="T44" fmla="*/ 311 w 833"/>
                <a:gd name="T45" fmla="*/ 691 h 779"/>
                <a:gd name="T46" fmla="*/ 295 w 833"/>
                <a:gd name="T47" fmla="*/ 697 h 779"/>
                <a:gd name="T48" fmla="*/ 338 w 833"/>
                <a:gd name="T49" fmla="*/ 779 h 779"/>
                <a:gd name="T50" fmla="*/ 497 w 833"/>
                <a:gd name="T51" fmla="*/ 0 h 779"/>
                <a:gd name="T52" fmla="*/ 39 w 833"/>
                <a:gd name="T53" fmla="*/ 253 h 779"/>
                <a:gd name="T54" fmla="*/ 44 w 833"/>
                <a:gd name="T55" fmla="*/ 250 h 779"/>
                <a:gd name="T56" fmla="*/ 52 w 833"/>
                <a:gd name="T57" fmla="*/ 248 h 779"/>
                <a:gd name="T58" fmla="*/ 52 w 833"/>
                <a:gd name="T59" fmla="*/ 240 h 779"/>
                <a:gd name="T60" fmla="*/ 57 w 833"/>
                <a:gd name="T61" fmla="*/ 234 h 779"/>
                <a:gd name="T62" fmla="*/ 68 w 833"/>
                <a:gd name="T63" fmla="*/ 234 h 779"/>
                <a:gd name="T64" fmla="*/ 75 w 833"/>
                <a:gd name="T65" fmla="*/ 241 h 779"/>
                <a:gd name="T66" fmla="*/ 76 w 833"/>
                <a:gd name="T67" fmla="*/ 250 h 779"/>
                <a:gd name="T68" fmla="*/ 70 w 833"/>
                <a:gd name="T69" fmla="*/ 256 h 779"/>
                <a:gd name="T70" fmla="*/ 60 w 833"/>
                <a:gd name="T71" fmla="*/ 255 h 779"/>
                <a:gd name="T72" fmla="*/ 52 w 833"/>
                <a:gd name="T73" fmla="*/ 248 h 779"/>
                <a:gd name="T74" fmla="*/ 46 w 833"/>
                <a:gd name="T75" fmla="*/ 250 h 779"/>
                <a:gd name="T76" fmla="*/ 39 w 833"/>
                <a:gd name="T77" fmla="*/ 253 h 77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33"/>
                <a:gd name="T118" fmla="*/ 0 h 779"/>
                <a:gd name="T119" fmla="*/ 833 w 833"/>
                <a:gd name="T120" fmla="*/ 779 h 77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33" h="779">
                  <a:moveTo>
                    <a:pt x="39" y="253"/>
                  </a:moveTo>
                  <a:lnTo>
                    <a:pt x="173" y="491"/>
                  </a:lnTo>
                  <a:lnTo>
                    <a:pt x="176" y="489"/>
                  </a:lnTo>
                  <a:lnTo>
                    <a:pt x="180" y="488"/>
                  </a:lnTo>
                  <a:lnTo>
                    <a:pt x="186" y="486"/>
                  </a:lnTo>
                  <a:lnTo>
                    <a:pt x="190" y="485"/>
                  </a:lnTo>
                  <a:lnTo>
                    <a:pt x="187" y="484"/>
                  </a:lnTo>
                  <a:lnTo>
                    <a:pt x="185" y="482"/>
                  </a:lnTo>
                  <a:lnTo>
                    <a:pt x="184" y="480"/>
                  </a:lnTo>
                  <a:lnTo>
                    <a:pt x="182" y="478"/>
                  </a:lnTo>
                  <a:lnTo>
                    <a:pt x="180" y="473"/>
                  </a:lnTo>
                  <a:lnTo>
                    <a:pt x="180" y="468"/>
                  </a:lnTo>
                  <a:lnTo>
                    <a:pt x="183" y="465"/>
                  </a:lnTo>
                  <a:lnTo>
                    <a:pt x="187" y="462"/>
                  </a:lnTo>
                  <a:lnTo>
                    <a:pt x="192" y="461"/>
                  </a:lnTo>
                  <a:lnTo>
                    <a:pt x="197" y="462"/>
                  </a:lnTo>
                  <a:lnTo>
                    <a:pt x="202" y="465"/>
                  </a:lnTo>
                  <a:lnTo>
                    <a:pt x="205" y="470"/>
                  </a:lnTo>
                  <a:lnTo>
                    <a:pt x="206" y="474"/>
                  </a:lnTo>
                  <a:lnTo>
                    <a:pt x="206" y="479"/>
                  </a:lnTo>
                  <a:lnTo>
                    <a:pt x="204" y="482"/>
                  </a:lnTo>
                  <a:lnTo>
                    <a:pt x="199" y="485"/>
                  </a:lnTo>
                  <a:lnTo>
                    <a:pt x="197" y="486"/>
                  </a:lnTo>
                  <a:lnTo>
                    <a:pt x="195" y="486"/>
                  </a:lnTo>
                  <a:lnTo>
                    <a:pt x="192" y="486"/>
                  </a:lnTo>
                  <a:lnTo>
                    <a:pt x="190" y="485"/>
                  </a:lnTo>
                  <a:lnTo>
                    <a:pt x="173" y="491"/>
                  </a:lnTo>
                  <a:lnTo>
                    <a:pt x="292" y="698"/>
                  </a:lnTo>
                  <a:lnTo>
                    <a:pt x="316" y="689"/>
                  </a:lnTo>
                  <a:lnTo>
                    <a:pt x="321" y="688"/>
                  </a:lnTo>
                  <a:lnTo>
                    <a:pt x="326" y="689"/>
                  </a:lnTo>
                  <a:lnTo>
                    <a:pt x="330" y="692"/>
                  </a:lnTo>
                  <a:lnTo>
                    <a:pt x="334" y="696"/>
                  </a:lnTo>
                  <a:lnTo>
                    <a:pt x="335" y="701"/>
                  </a:lnTo>
                  <a:lnTo>
                    <a:pt x="335" y="705"/>
                  </a:lnTo>
                  <a:lnTo>
                    <a:pt x="333" y="709"/>
                  </a:lnTo>
                  <a:lnTo>
                    <a:pt x="328" y="711"/>
                  </a:lnTo>
                  <a:lnTo>
                    <a:pt x="323" y="712"/>
                  </a:lnTo>
                  <a:lnTo>
                    <a:pt x="319" y="711"/>
                  </a:lnTo>
                  <a:lnTo>
                    <a:pt x="314" y="709"/>
                  </a:lnTo>
                  <a:lnTo>
                    <a:pt x="311" y="705"/>
                  </a:lnTo>
                  <a:lnTo>
                    <a:pt x="309" y="701"/>
                  </a:lnTo>
                  <a:lnTo>
                    <a:pt x="309" y="695"/>
                  </a:lnTo>
                  <a:lnTo>
                    <a:pt x="312" y="691"/>
                  </a:lnTo>
                  <a:lnTo>
                    <a:pt x="316" y="689"/>
                  </a:lnTo>
                  <a:lnTo>
                    <a:pt x="311" y="691"/>
                  </a:lnTo>
                  <a:lnTo>
                    <a:pt x="302" y="695"/>
                  </a:lnTo>
                  <a:lnTo>
                    <a:pt x="295" y="697"/>
                  </a:lnTo>
                  <a:lnTo>
                    <a:pt x="292" y="698"/>
                  </a:lnTo>
                  <a:lnTo>
                    <a:pt x="338" y="779"/>
                  </a:lnTo>
                  <a:lnTo>
                    <a:pt x="833" y="593"/>
                  </a:lnTo>
                  <a:lnTo>
                    <a:pt x="497" y="0"/>
                  </a:lnTo>
                  <a:lnTo>
                    <a:pt x="0" y="186"/>
                  </a:lnTo>
                  <a:lnTo>
                    <a:pt x="39" y="253"/>
                  </a:lnTo>
                  <a:lnTo>
                    <a:pt x="41" y="253"/>
                  </a:lnTo>
                  <a:lnTo>
                    <a:pt x="44" y="250"/>
                  </a:lnTo>
                  <a:lnTo>
                    <a:pt x="49" y="249"/>
                  </a:lnTo>
                  <a:lnTo>
                    <a:pt x="52" y="248"/>
                  </a:lnTo>
                  <a:lnTo>
                    <a:pt x="50" y="243"/>
                  </a:lnTo>
                  <a:lnTo>
                    <a:pt x="52" y="240"/>
                  </a:lnTo>
                  <a:lnTo>
                    <a:pt x="54" y="236"/>
                  </a:lnTo>
                  <a:lnTo>
                    <a:pt x="57" y="234"/>
                  </a:lnTo>
                  <a:lnTo>
                    <a:pt x="62" y="233"/>
                  </a:lnTo>
                  <a:lnTo>
                    <a:pt x="68" y="234"/>
                  </a:lnTo>
                  <a:lnTo>
                    <a:pt x="71" y="237"/>
                  </a:lnTo>
                  <a:lnTo>
                    <a:pt x="75" y="241"/>
                  </a:lnTo>
                  <a:lnTo>
                    <a:pt x="76" y="246"/>
                  </a:lnTo>
                  <a:lnTo>
                    <a:pt x="76" y="250"/>
                  </a:lnTo>
                  <a:lnTo>
                    <a:pt x="74" y="254"/>
                  </a:lnTo>
                  <a:lnTo>
                    <a:pt x="70" y="256"/>
                  </a:lnTo>
                  <a:lnTo>
                    <a:pt x="64" y="256"/>
                  </a:lnTo>
                  <a:lnTo>
                    <a:pt x="60" y="255"/>
                  </a:lnTo>
                  <a:lnTo>
                    <a:pt x="55" y="251"/>
                  </a:lnTo>
                  <a:lnTo>
                    <a:pt x="52" y="248"/>
                  </a:lnTo>
                  <a:lnTo>
                    <a:pt x="49" y="249"/>
                  </a:lnTo>
                  <a:lnTo>
                    <a:pt x="46" y="250"/>
                  </a:lnTo>
                  <a:lnTo>
                    <a:pt x="41" y="253"/>
                  </a:lnTo>
                  <a:lnTo>
                    <a:pt x="39" y="2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9" name="Freeform 8"/>
            <p:cNvSpPr>
              <a:spLocks/>
            </p:cNvSpPr>
            <p:nvPr/>
          </p:nvSpPr>
          <p:spPr bwMode="auto">
            <a:xfrm>
              <a:off x="2978" y="3406"/>
              <a:ext cx="142" cy="244"/>
            </a:xfrm>
            <a:custGeom>
              <a:avLst/>
              <a:gdLst>
                <a:gd name="T0" fmla="*/ 137 w 142"/>
                <a:gd name="T1" fmla="*/ 236 h 244"/>
                <a:gd name="T2" fmla="*/ 142 w 142"/>
                <a:gd name="T3" fmla="*/ 238 h 244"/>
                <a:gd name="T4" fmla="*/ 7 w 142"/>
                <a:gd name="T5" fmla="*/ 0 h 244"/>
                <a:gd name="T6" fmla="*/ 0 w 142"/>
                <a:gd name="T7" fmla="*/ 3 h 244"/>
                <a:gd name="T8" fmla="*/ 135 w 142"/>
                <a:gd name="T9" fmla="*/ 241 h 244"/>
                <a:gd name="T10" fmla="*/ 140 w 142"/>
                <a:gd name="T11" fmla="*/ 243 h 244"/>
                <a:gd name="T12" fmla="*/ 135 w 142"/>
                <a:gd name="T13" fmla="*/ 241 h 244"/>
                <a:gd name="T14" fmla="*/ 137 w 142"/>
                <a:gd name="T15" fmla="*/ 244 h 244"/>
                <a:gd name="T16" fmla="*/ 140 w 142"/>
                <a:gd name="T17" fmla="*/ 243 h 244"/>
                <a:gd name="T18" fmla="*/ 137 w 142"/>
                <a:gd name="T19" fmla="*/ 236 h 2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2"/>
                <a:gd name="T31" fmla="*/ 0 h 244"/>
                <a:gd name="T32" fmla="*/ 142 w 142"/>
                <a:gd name="T33" fmla="*/ 244 h 2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2" h="244">
                  <a:moveTo>
                    <a:pt x="137" y="236"/>
                  </a:moveTo>
                  <a:lnTo>
                    <a:pt x="142" y="238"/>
                  </a:lnTo>
                  <a:lnTo>
                    <a:pt x="7" y="0"/>
                  </a:lnTo>
                  <a:lnTo>
                    <a:pt x="0" y="3"/>
                  </a:lnTo>
                  <a:lnTo>
                    <a:pt x="135" y="241"/>
                  </a:lnTo>
                  <a:lnTo>
                    <a:pt x="140" y="243"/>
                  </a:lnTo>
                  <a:lnTo>
                    <a:pt x="135" y="241"/>
                  </a:lnTo>
                  <a:lnTo>
                    <a:pt x="137" y="244"/>
                  </a:lnTo>
                  <a:lnTo>
                    <a:pt x="140" y="243"/>
                  </a:lnTo>
                  <a:lnTo>
                    <a:pt x="137" y="2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 name="Freeform 9"/>
            <p:cNvSpPr>
              <a:spLocks/>
            </p:cNvSpPr>
            <p:nvPr/>
          </p:nvSpPr>
          <p:spPr bwMode="auto">
            <a:xfrm>
              <a:off x="3115" y="3636"/>
              <a:ext cx="31" cy="13"/>
            </a:xfrm>
            <a:custGeom>
              <a:avLst/>
              <a:gdLst>
                <a:gd name="T0" fmla="*/ 17 w 31"/>
                <a:gd name="T1" fmla="*/ 7 h 13"/>
                <a:gd name="T2" fmla="*/ 17 w 31"/>
                <a:gd name="T3" fmla="*/ 0 h 13"/>
                <a:gd name="T4" fmla="*/ 13 w 31"/>
                <a:gd name="T5" fmla="*/ 1 h 13"/>
                <a:gd name="T6" fmla="*/ 7 w 31"/>
                <a:gd name="T7" fmla="*/ 4 h 13"/>
                <a:gd name="T8" fmla="*/ 3 w 31"/>
                <a:gd name="T9" fmla="*/ 5 h 13"/>
                <a:gd name="T10" fmla="*/ 0 w 31"/>
                <a:gd name="T11" fmla="*/ 6 h 13"/>
                <a:gd name="T12" fmla="*/ 3 w 31"/>
                <a:gd name="T13" fmla="*/ 13 h 13"/>
                <a:gd name="T14" fmla="*/ 5 w 31"/>
                <a:gd name="T15" fmla="*/ 12 h 13"/>
                <a:gd name="T16" fmla="*/ 10 w 31"/>
                <a:gd name="T17" fmla="*/ 11 h 13"/>
                <a:gd name="T18" fmla="*/ 15 w 31"/>
                <a:gd name="T19" fmla="*/ 8 h 13"/>
                <a:gd name="T20" fmla="*/ 19 w 31"/>
                <a:gd name="T21" fmla="*/ 7 h 13"/>
                <a:gd name="T22" fmla="*/ 19 w 31"/>
                <a:gd name="T23" fmla="*/ 0 h 13"/>
                <a:gd name="T24" fmla="*/ 19 w 31"/>
                <a:gd name="T25" fmla="*/ 7 h 13"/>
                <a:gd name="T26" fmla="*/ 31 w 31"/>
                <a:gd name="T27" fmla="*/ 4 h 13"/>
                <a:gd name="T28" fmla="*/ 19 w 31"/>
                <a:gd name="T29" fmla="*/ 0 h 13"/>
                <a:gd name="T30" fmla="*/ 17 w 31"/>
                <a:gd name="T31" fmla="*/ 7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1"/>
                <a:gd name="T49" fmla="*/ 0 h 13"/>
                <a:gd name="T50" fmla="*/ 31 w 31"/>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1" h="13">
                  <a:moveTo>
                    <a:pt x="17" y="7"/>
                  </a:moveTo>
                  <a:lnTo>
                    <a:pt x="17" y="0"/>
                  </a:lnTo>
                  <a:lnTo>
                    <a:pt x="13" y="1"/>
                  </a:lnTo>
                  <a:lnTo>
                    <a:pt x="7" y="4"/>
                  </a:lnTo>
                  <a:lnTo>
                    <a:pt x="3" y="5"/>
                  </a:lnTo>
                  <a:lnTo>
                    <a:pt x="0" y="6"/>
                  </a:lnTo>
                  <a:lnTo>
                    <a:pt x="3" y="13"/>
                  </a:lnTo>
                  <a:lnTo>
                    <a:pt x="5" y="12"/>
                  </a:lnTo>
                  <a:lnTo>
                    <a:pt x="10" y="11"/>
                  </a:lnTo>
                  <a:lnTo>
                    <a:pt x="15" y="8"/>
                  </a:lnTo>
                  <a:lnTo>
                    <a:pt x="19" y="7"/>
                  </a:lnTo>
                  <a:lnTo>
                    <a:pt x="19" y="0"/>
                  </a:lnTo>
                  <a:lnTo>
                    <a:pt x="19" y="7"/>
                  </a:lnTo>
                  <a:lnTo>
                    <a:pt x="31" y="4"/>
                  </a:lnTo>
                  <a:lnTo>
                    <a:pt x="19" y="0"/>
                  </a:lnTo>
                  <a:lnTo>
                    <a:pt x="17"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 name="Freeform 10"/>
            <p:cNvSpPr>
              <a:spLocks/>
            </p:cNvSpPr>
            <p:nvPr/>
          </p:nvSpPr>
          <p:spPr bwMode="auto">
            <a:xfrm>
              <a:off x="3121" y="3630"/>
              <a:ext cx="13" cy="13"/>
            </a:xfrm>
            <a:custGeom>
              <a:avLst/>
              <a:gdLst>
                <a:gd name="T0" fmla="*/ 0 w 13"/>
                <a:gd name="T1" fmla="*/ 5 h 13"/>
                <a:gd name="T2" fmla="*/ 0 w 13"/>
                <a:gd name="T3" fmla="*/ 5 h 13"/>
                <a:gd name="T4" fmla="*/ 2 w 13"/>
                <a:gd name="T5" fmla="*/ 7 h 13"/>
                <a:gd name="T6" fmla="*/ 5 w 13"/>
                <a:gd name="T7" fmla="*/ 10 h 13"/>
                <a:gd name="T8" fmla="*/ 8 w 13"/>
                <a:gd name="T9" fmla="*/ 12 h 13"/>
                <a:gd name="T10" fmla="*/ 11 w 13"/>
                <a:gd name="T11" fmla="*/ 13 h 13"/>
                <a:gd name="T12" fmla="*/ 13 w 13"/>
                <a:gd name="T13" fmla="*/ 6 h 13"/>
                <a:gd name="T14" fmla="*/ 11 w 13"/>
                <a:gd name="T15" fmla="*/ 5 h 13"/>
                <a:gd name="T16" fmla="*/ 9 w 13"/>
                <a:gd name="T17" fmla="*/ 5 h 13"/>
                <a:gd name="T18" fmla="*/ 9 w 13"/>
                <a:gd name="T19" fmla="*/ 3 h 13"/>
                <a:gd name="T20" fmla="*/ 7 w 13"/>
                <a:gd name="T21" fmla="*/ 0 h 13"/>
                <a:gd name="T22" fmla="*/ 7 w 13"/>
                <a:gd name="T23" fmla="*/ 0 h 13"/>
                <a:gd name="T24" fmla="*/ 0 w 13"/>
                <a:gd name="T25" fmla="*/ 5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
                <a:gd name="T40" fmla="*/ 0 h 13"/>
                <a:gd name="T41" fmla="*/ 13 w 13"/>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 h="13">
                  <a:moveTo>
                    <a:pt x="0" y="5"/>
                  </a:moveTo>
                  <a:lnTo>
                    <a:pt x="0" y="5"/>
                  </a:lnTo>
                  <a:lnTo>
                    <a:pt x="2" y="7"/>
                  </a:lnTo>
                  <a:lnTo>
                    <a:pt x="5" y="10"/>
                  </a:lnTo>
                  <a:lnTo>
                    <a:pt x="8" y="12"/>
                  </a:lnTo>
                  <a:lnTo>
                    <a:pt x="11" y="13"/>
                  </a:lnTo>
                  <a:lnTo>
                    <a:pt x="13" y="6"/>
                  </a:lnTo>
                  <a:lnTo>
                    <a:pt x="11" y="5"/>
                  </a:lnTo>
                  <a:lnTo>
                    <a:pt x="9" y="5"/>
                  </a:lnTo>
                  <a:lnTo>
                    <a:pt x="9" y="3"/>
                  </a:lnTo>
                  <a:lnTo>
                    <a:pt x="7" y="0"/>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 name="Freeform 11"/>
            <p:cNvSpPr>
              <a:spLocks/>
            </p:cNvSpPr>
            <p:nvPr/>
          </p:nvSpPr>
          <p:spPr bwMode="auto">
            <a:xfrm>
              <a:off x="3120" y="3614"/>
              <a:ext cx="12" cy="21"/>
            </a:xfrm>
            <a:custGeom>
              <a:avLst/>
              <a:gdLst>
                <a:gd name="T0" fmla="*/ 9 w 12"/>
                <a:gd name="T1" fmla="*/ 0 h 21"/>
                <a:gd name="T2" fmla="*/ 9 w 12"/>
                <a:gd name="T3" fmla="*/ 0 h 21"/>
                <a:gd name="T4" fmla="*/ 3 w 12"/>
                <a:gd name="T5" fmla="*/ 2 h 21"/>
                <a:gd name="T6" fmla="*/ 0 w 12"/>
                <a:gd name="T7" fmla="*/ 8 h 21"/>
                <a:gd name="T8" fmla="*/ 0 w 12"/>
                <a:gd name="T9" fmla="*/ 14 h 21"/>
                <a:gd name="T10" fmla="*/ 1 w 12"/>
                <a:gd name="T11" fmla="*/ 21 h 21"/>
                <a:gd name="T12" fmla="*/ 8 w 12"/>
                <a:gd name="T13" fmla="*/ 16 h 21"/>
                <a:gd name="T14" fmla="*/ 7 w 12"/>
                <a:gd name="T15" fmla="*/ 14 h 21"/>
                <a:gd name="T16" fmla="*/ 7 w 12"/>
                <a:gd name="T17" fmla="*/ 11 h 21"/>
                <a:gd name="T18" fmla="*/ 8 w 12"/>
                <a:gd name="T19" fmla="*/ 9 h 21"/>
                <a:gd name="T20" fmla="*/ 12 w 12"/>
                <a:gd name="T21" fmla="*/ 7 h 21"/>
                <a:gd name="T22" fmla="*/ 12 w 12"/>
                <a:gd name="T23" fmla="*/ 7 h 21"/>
                <a:gd name="T24" fmla="*/ 9 w 12"/>
                <a:gd name="T25" fmla="*/ 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
                <a:gd name="T40" fmla="*/ 0 h 21"/>
                <a:gd name="T41" fmla="*/ 12 w 12"/>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 h="21">
                  <a:moveTo>
                    <a:pt x="9" y="0"/>
                  </a:moveTo>
                  <a:lnTo>
                    <a:pt x="9" y="0"/>
                  </a:lnTo>
                  <a:lnTo>
                    <a:pt x="3" y="2"/>
                  </a:lnTo>
                  <a:lnTo>
                    <a:pt x="0" y="8"/>
                  </a:lnTo>
                  <a:lnTo>
                    <a:pt x="0" y="14"/>
                  </a:lnTo>
                  <a:lnTo>
                    <a:pt x="1" y="21"/>
                  </a:lnTo>
                  <a:lnTo>
                    <a:pt x="8" y="16"/>
                  </a:lnTo>
                  <a:lnTo>
                    <a:pt x="7" y="14"/>
                  </a:lnTo>
                  <a:lnTo>
                    <a:pt x="7" y="11"/>
                  </a:lnTo>
                  <a:lnTo>
                    <a:pt x="8" y="9"/>
                  </a:lnTo>
                  <a:lnTo>
                    <a:pt x="12" y="7"/>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3" name="Freeform 12"/>
            <p:cNvSpPr>
              <a:spLocks/>
            </p:cNvSpPr>
            <p:nvPr/>
          </p:nvSpPr>
          <p:spPr bwMode="auto">
            <a:xfrm>
              <a:off x="3129" y="3612"/>
              <a:ext cx="23" cy="15"/>
            </a:xfrm>
            <a:custGeom>
              <a:avLst/>
              <a:gdLst>
                <a:gd name="T0" fmla="*/ 23 w 23"/>
                <a:gd name="T1" fmla="*/ 10 h 15"/>
                <a:gd name="T2" fmla="*/ 23 w 23"/>
                <a:gd name="T3" fmla="*/ 11 h 15"/>
                <a:gd name="T4" fmla="*/ 18 w 23"/>
                <a:gd name="T5" fmla="*/ 4 h 15"/>
                <a:gd name="T6" fmla="*/ 12 w 23"/>
                <a:gd name="T7" fmla="*/ 2 h 15"/>
                <a:gd name="T8" fmla="*/ 6 w 23"/>
                <a:gd name="T9" fmla="*/ 0 h 15"/>
                <a:gd name="T10" fmla="*/ 0 w 23"/>
                <a:gd name="T11" fmla="*/ 2 h 15"/>
                <a:gd name="T12" fmla="*/ 3 w 23"/>
                <a:gd name="T13" fmla="*/ 9 h 15"/>
                <a:gd name="T14" fmla="*/ 6 w 23"/>
                <a:gd name="T15" fmla="*/ 9 h 15"/>
                <a:gd name="T16" fmla="*/ 10 w 23"/>
                <a:gd name="T17" fmla="*/ 9 h 15"/>
                <a:gd name="T18" fmla="*/ 13 w 23"/>
                <a:gd name="T19" fmla="*/ 11 h 15"/>
                <a:gd name="T20" fmla="*/ 16 w 23"/>
                <a:gd name="T21" fmla="*/ 14 h 15"/>
                <a:gd name="T22" fmla="*/ 16 w 23"/>
                <a:gd name="T23" fmla="*/ 15 h 15"/>
                <a:gd name="T24" fmla="*/ 23 w 23"/>
                <a:gd name="T25" fmla="*/ 1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15"/>
                <a:gd name="T41" fmla="*/ 23 w 23"/>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15">
                  <a:moveTo>
                    <a:pt x="23" y="10"/>
                  </a:moveTo>
                  <a:lnTo>
                    <a:pt x="23" y="11"/>
                  </a:lnTo>
                  <a:lnTo>
                    <a:pt x="18" y="4"/>
                  </a:lnTo>
                  <a:lnTo>
                    <a:pt x="12" y="2"/>
                  </a:lnTo>
                  <a:lnTo>
                    <a:pt x="6" y="0"/>
                  </a:lnTo>
                  <a:lnTo>
                    <a:pt x="0" y="2"/>
                  </a:lnTo>
                  <a:lnTo>
                    <a:pt x="3" y="9"/>
                  </a:lnTo>
                  <a:lnTo>
                    <a:pt x="6" y="9"/>
                  </a:lnTo>
                  <a:lnTo>
                    <a:pt x="10" y="9"/>
                  </a:lnTo>
                  <a:lnTo>
                    <a:pt x="13" y="11"/>
                  </a:lnTo>
                  <a:lnTo>
                    <a:pt x="16" y="14"/>
                  </a:lnTo>
                  <a:lnTo>
                    <a:pt x="16" y="15"/>
                  </a:lnTo>
                  <a:lnTo>
                    <a:pt x="23"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4" name="Freeform 13"/>
            <p:cNvSpPr>
              <a:spLocks/>
            </p:cNvSpPr>
            <p:nvPr/>
          </p:nvSpPr>
          <p:spPr bwMode="auto">
            <a:xfrm>
              <a:off x="3141" y="3622"/>
              <a:ext cx="12" cy="21"/>
            </a:xfrm>
            <a:custGeom>
              <a:avLst/>
              <a:gdLst>
                <a:gd name="T0" fmla="*/ 2 w 12"/>
                <a:gd name="T1" fmla="*/ 21 h 21"/>
                <a:gd name="T2" fmla="*/ 2 w 12"/>
                <a:gd name="T3" fmla="*/ 21 h 21"/>
                <a:gd name="T4" fmla="*/ 8 w 12"/>
                <a:gd name="T5" fmla="*/ 19 h 21"/>
                <a:gd name="T6" fmla="*/ 12 w 12"/>
                <a:gd name="T7" fmla="*/ 13 h 21"/>
                <a:gd name="T8" fmla="*/ 12 w 12"/>
                <a:gd name="T9" fmla="*/ 7 h 21"/>
                <a:gd name="T10" fmla="*/ 11 w 12"/>
                <a:gd name="T11" fmla="*/ 0 h 21"/>
                <a:gd name="T12" fmla="*/ 4 w 12"/>
                <a:gd name="T13" fmla="*/ 5 h 21"/>
                <a:gd name="T14" fmla="*/ 5 w 12"/>
                <a:gd name="T15" fmla="*/ 7 h 21"/>
                <a:gd name="T16" fmla="*/ 5 w 12"/>
                <a:gd name="T17" fmla="*/ 11 h 21"/>
                <a:gd name="T18" fmla="*/ 4 w 12"/>
                <a:gd name="T19" fmla="*/ 12 h 21"/>
                <a:gd name="T20" fmla="*/ 0 w 12"/>
                <a:gd name="T21" fmla="*/ 14 h 21"/>
                <a:gd name="T22" fmla="*/ 0 w 12"/>
                <a:gd name="T23" fmla="*/ 14 h 21"/>
                <a:gd name="T24" fmla="*/ 2 w 12"/>
                <a:gd name="T25" fmla="*/ 21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
                <a:gd name="T40" fmla="*/ 0 h 21"/>
                <a:gd name="T41" fmla="*/ 12 w 12"/>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 h="21">
                  <a:moveTo>
                    <a:pt x="2" y="21"/>
                  </a:moveTo>
                  <a:lnTo>
                    <a:pt x="2" y="21"/>
                  </a:lnTo>
                  <a:lnTo>
                    <a:pt x="8" y="19"/>
                  </a:lnTo>
                  <a:lnTo>
                    <a:pt x="12" y="13"/>
                  </a:lnTo>
                  <a:lnTo>
                    <a:pt x="12" y="7"/>
                  </a:lnTo>
                  <a:lnTo>
                    <a:pt x="11" y="0"/>
                  </a:lnTo>
                  <a:lnTo>
                    <a:pt x="4" y="5"/>
                  </a:lnTo>
                  <a:lnTo>
                    <a:pt x="5" y="7"/>
                  </a:lnTo>
                  <a:lnTo>
                    <a:pt x="5" y="11"/>
                  </a:lnTo>
                  <a:lnTo>
                    <a:pt x="4" y="12"/>
                  </a:lnTo>
                  <a:lnTo>
                    <a:pt x="0" y="14"/>
                  </a:lnTo>
                  <a:lnTo>
                    <a:pt x="2"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5" name="Freeform 14"/>
            <p:cNvSpPr>
              <a:spLocks/>
            </p:cNvSpPr>
            <p:nvPr/>
          </p:nvSpPr>
          <p:spPr bwMode="auto">
            <a:xfrm>
              <a:off x="3132" y="3635"/>
              <a:ext cx="11" cy="11"/>
            </a:xfrm>
            <a:custGeom>
              <a:avLst/>
              <a:gdLst>
                <a:gd name="T0" fmla="*/ 2 w 11"/>
                <a:gd name="T1" fmla="*/ 8 h 11"/>
                <a:gd name="T2" fmla="*/ 0 w 11"/>
                <a:gd name="T3" fmla="*/ 8 h 11"/>
                <a:gd name="T4" fmla="*/ 3 w 11"/>
                <a:gd name="T5" fmla="*/ 9 h 11"/>
                <a:gd name="T6" fmla="*/ 6 w 11"/>
                <a:gd name="T7" fmla="*/ 11 h 11"/>
                <a:gd name="T8" fmla="*/ 8 w 11"/>
                <a:gd name="T9" fmla="*/ 9 h 11"/>
                <a:gd name="T10" fmla="*/ 11 w 11"/>
                <a:gd name="T11" fmla="*/ 8 h 11"/>
                <a:gd name="T12" fmla="*/ 9 w 11"/>
                <a:gd name="T13" fmla="*/ 1 h 11"/>
                <a:gd name="T14" fmla="*/ 8 w 11"/>
                <a:gd name="T15" fmla="*/ 2 h 11"/>
                <a:gd name="T16" fmla="*/ 6 w 11"/>
                <a:gd name="T17" fmla="*/ 1 h 11"/>
                <a:gd name="T18" fmla="*/ 3 w 11"/>
                <a:gd name="T19" fmla="*/ 2 h 11"/>
                <a:gd name="T20" fmla="*/ 2 w 11"/>
                <a:gd name="T21" fmla="*/ 1 h 11"/>
                <a:gd name="T22" fmla="*/ 0 w 11"/>
                <a:gd name="T23" fmla="*/ 1 h 11"/>
                <a:gd name="T24" fmla="*/ 2 w 11"/>
                <a:gd name="T25" fmla="*/ 1 h 11"/>
                <a:gd name="T26" fmla="*/ 1 w 11"/>
                <a:gd name="T27" fmla="*/ 0 h 11"/>
                <a:gd name="T28" fmla="*/ 0 w 11"/>
                <a:gd name="T29" fmla="*/ 1 h 11"/>
                <a:gd name="T30" fmla="*/ 2 w 11"/>
                <a:gd name="T31" fmla="*/ 8 h 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
                <a:gd name="T49" fmla="*/ 0 h 11"/>
                <a:gd name="T50" fmla="*/ 11 w 11"/>
                <a:gd name="T51" fmla="*/ 11 h 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 h="11">
                  <a:moveTo>
                    <a:pt x="2" y="8"/>
                  </a:moveTo>
                  <a:lnTo>
                    <a:pt x="0" y="8"/>
                  </a:lnTo>
                  <a:lnTo>
                    <a:pt x="3" y="9"/>
                  </a:lnTo>
                  <a:lnTo>
                    <a:pt x="6" y="11"/>
                  </a:lnTo>
                  <a:lnTo>
                    <a:pt x="8" y="9"/>
                  </a:lnTo>
                  <a:lnTo>
                    <a:pt x="11" y="8"/>
                  </a:lnTo>
                  <a:lnTo>
                    <a:pt x="9" y="1"/>
                  </a:lnTo>
                  <a:lnTo>
                    <a:pt x="8" y="2"/>
                  </a:lnTo>
                  <a:lnTo>
                    <a:pt x="6" y="1"/>
                  </a:lnTo>
                  <a:lnTo>
                    <a:pt x="3" y="2"/>
                  </a:lnTo>
                  <a:lnTo>
                    <a:pt x="2" y="1"/>
                  </a:lnTo>
                  <a:lnTo>
                    <a:pt x="0" y="1"/>
                  </a:lnTo>
                  <a:lnTo>
                    <a:pt x="2" y="1"/>
                  </a:lnTo>
                  <a:lnTo>
                    <a:pt x="1" y="0"/>
                  </a:lnTo>
                  <a:lnTo>
                    <a:pt x="0" y="1"/>
                  </a:ln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6" name="Freeform 15"/>
            <p:cNvSpPr>
              <a:spLocks/>
            </p:cNvSpPr>
            <p:nvPr/>
          </p:nvSpPr>
          <p:spPr bwMode="auto">
            <a:xfrm>
              <a:off x="3111" y="3636"/>
              <a:ext cx="23" cy="13"/>
            </a:xfrm>
            <a:custGeom>
              <a:avLst/>
              <a:gdLst>
                <a:gd name="T0" fmla="*/ 9 w 23"/>
                <a:gd name="T1" fmla="*/ 8 h 13"/>
                <a:gd name="T2" fmla="*/ 7 w 23"/>
                <a:gd name="T3" fmla="*/ 13 h 13"/>
                <a:gd name="T4" fmla="*/ 23 w 23"/>
                <a:gd name="T5" fmla="*/ 7 h 13"/>
                <a:gd name="T6" fmla="*/ 21 w 23"/>
                <a:gd name="T7" fmla="*/ 0 h 13"/>
                <a:gd name="T8" fmla="*/ 4 w 23"/>
                <a:gd name="T9" fmla="*/ 6 h 13"/>
                <a:gd name="T10" fmla="*/ 2 w 23"/>
                <a:gd name="T11" fmla="*/ 11 h 13"/>
                <a:gd name="T12" fmla="*/ 4 w 23"/>
                <a:gd name="T13" fmla="*/ 6 h 13"/>
                <a:gd name="T14" fmla="*/ 0 w 23"/>
                <a:gd name="T15" fmla="*/ 7 h 13"/>
                <a:gd name="T16" fmla="*/ 2 w 23"/>
                <a:gd name="T17" fmla="*/ 11 h 13"/>
                <a:gd name="T18" fmla="*/ 9 w 23"/>
                <a:gd name="T19" fmla="*/ 8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3"/>
                <a:gd name="T32" fmla="*/ 23 w 23"/>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3">
                  <a:moveTo>
                    <a:pt x="9" y="8"/>
                  </a:moveTo>
                  <a:lnTo>
                    <a:pt x="7" y="13"/>
                  </a:lnTo>
                  <a:lnTo>
                    <a:pt x="23" y="7"/>
                  </a:lnTo>
                  <a:lnTo>
                    <a:pt x="21" y="0"/>
                  </a:lnTo>
                  <a:lnTo>
                    <a:pt x="4" y="6"/>
                  </a:lnTo>
                  <a:lnTo>
                    <a:pt x="2" y="11"/>
                  </a:lnTo>
                  <a:lnTo>
                    <a:pt x="4" y="6"/>
                  </a:lnTo>
                  <a:lnTo>
                    <a:pt x="0" y="7"/>
                  </a:lnTo>
                  <a:lnTo>
                    <a:pt x="2" y="11"/>
                  </a:lnTo>
                  <a:lnTo>
                    <a:pt x="9"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7" name="Freeform 16"/>
            <p:cNvSpPr>
              <a:spLocks/>
            </p:cNvSpPr>
            <p:nvPr/>
          </p:nvSpPr>
          <p:spPr bwMode="auto">
            <a:xfrm>
              <a:off x="3113" y="3644"/>
              <a:ext cx="125" cy="214"/>
            </a:xfrm>
            <a:custGeom>
              <a:avLst/>
              <a:gdLst>
                <a:gd name="T0" fmla="*/ 121 w 125"/>
                <a:gd name="T1" fmla="*/ 206 h 214"/>
                <a:gd name="T2" fmla="*/ 125 w 125"/>
                <a:gd name="T3" fmla="*/ 208 h 214"/>
                <a:gd name="T4" fmla="*/ 7 w 125"/>
                <a:gd name="T5" fmla="*/ 0 h 214"/>
                <a:gd name="T6" fmla="*/ 0 w 125"/>
                <a:gd name="T7" fmla="*/ 3 h 214"/>
                <a:gd name="T8" fmla="*/ 118 w 125"/>
                <a:gd name="T9" fmla="*/ 210 h 214"/>
                <a:gd name="T10" fmla="*/ 123 w 125"/>
                <a:gd name="T11" fmla="*/ 213 h 214"/>
                <a:gd name="T12" fmla="*/ 118 w 125"/>
                <a:gd name="T13" fmla="*/ 210 h 214"/>
                <a:gd name="T14" fmla="*/ 121 w 125"/>
                <a:gd name="T15" fmla="*/ 214 h 214"/>
                <a:gd name="T16" fmla="*/ 123 w 125"/>
                <a:gd name="T17" fmla="*/ 213 h 214"/>
                <a:gd name="T18" fmla="*/ 121 w 125"/>
                <a:gd name="T19" fmla="*/ 206 h 2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5"/>
                <a:gd name="T31" fmla="*/ 0 h 214"/>
                <a:gd name="T32" fmla="*/ 125 w 125"/>
                <a:gd name="T33" fmla="*/ 214 h 2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5" h="214">
                  <a:moveTo>
                    <a:pt x="121" y="206"/>
                  </a:moveTo>
                  <a:lnTo>
                    <a:pt x="125" y="208"/>
                  </a:lnTo>
                  <a:lnTo>
                    <a:pt x="7" y="0"/>
                  </a:lnTo>
                  <a:lnTo>
                    <a:pt x="0" y="3"/>
                  </a:lnTo>
                  <a:lnTo>
                    <a:pt x="118" y="210"/>
                  </a:lnTo>
                  <a:lnTo>
                    <a:pt x="123" y="213"/>
                  </a:lnTo>
                  <a:lnTo>
                    <a:pt x="118" y="210"/>
                  </a:lnTo>
                  <a:lnTo>
                    <a:pt x="121" y="214"/>
                  </a:lnTo>
                  <a:lnTo>
                    <a:pt x="123" y="213"/>
                  </a:lnTo>
                  <a:lnTo>
                    <a:pt x="121" y="2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8" name="Freeform 17"/>
            <p:cNvSpPr>
              <a:spLocks/>
            </p:cNvSpPr>
            <p:nvPr/>
          </p:nvSpPr>
          <p:spPr bwMode="auto">
            <a:xfrm>
              <a:off x="3234" y="3840"/>
              <a:ext cx="27" cy="17"/>
            </a:xfrm>
            <a:custGeom>
              <a:avLst/>
              <a:gdLst>
                <a:gd name="T0" fmla="*/ 24 w 27"/>
                <a:gd name="T1" fmla="*/ 0 h 17"/>
                <a:gd name="T2" fmla="*/ 24 w 27"/>
                <a:gd name="T3" fmla="*/ 0 h 17"/>
                <a:gd name="T4" fmla="*/ 0 w 27"/>
                <a:gd name="T5" fmla="*/ 10 h 17"/>
                <a:gd name="T6" fmla="*/ 2 w 27"/>
                <a:gd name="T7" fmla="*/ 17 h 17"/>
                <a:gd name="T8" fmla="*/ 27 w 27"/>
                <a:gd name="T9" fmla="*/ 7 h 17"/>
                <a:gd name="T10" fmla="*/ 27 w 27"/>
                <a:gd name="T11" fmla="*/ 7 h 17"/>
                <a:gd name="T12" fmla="*/ 24 w 27"/>
                <a:gd name="T13" fmla="*/ 0 h 17"/>
                <a:gd name="T14" fmla="*/ 0 60000 65536"/>
                <a:gd name="T15" fmla="*/ 0 60000 65536"/>
                <a:gd name="T16" fmla="*/ 0 60000 65536"/>
                <a:gd name="T17" fmla="*/ 0 60000 65536"/>
                <a:gd name="T18" fmla="*/ 0 60000 65536"/>
                <a:gd name="T19" fmla="*/ 0 60000 65536"/>
                <a:gd name="T20" fmla="*/ 0 60000 65536"/>
                <a:gd name="T21" fmla="*/ 0 w 27"/>
                <a:gd name="T22" fmla="*/ 0 h 17"/>
                <a:gd name="T23" fmla="*/ 27 w 27"/>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17">
                  <a:moveTo>
                    <a:pt x="24" y="0"/>
                  </a:moveTo>
                  <a:lnTo>
                    <a:pt x="24" y="0"/>
                  </a:lnTo>
                  <a:lnTo>
                    <a:pt x="0" y="10"/>
                  </a:lnTo>
                  <a:lnTo>
                    <a:pt x="2" y="17"/>
                  </a:lnTo>
                  <a:lnTo>
                    <a:pt x="27" y="7"/>
                  </a:lnTo>
                  <a:lnTo>
                    <a:pt x="2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9" name="Freeform 18"/>
            <p:cNvSpPr>
              <a:spLocks/>
            </p:cNvSpPr>
            <p:nvPr/>
          </p:nvSpPr>
          <p:spPr bwMode="auto">
            <a:xfrm>
              <a:off x="3258" y="3838"/>
              <a:ext cx="23" cy="15"/>
            </a:xfrm>
            <a:custGeom>
              <a:avLst/>
              <a:gdLst>
                <a:gd name="T0" fmla="*/ 23 w 23"/>
                <a:gd name="T1" fmla="*/ 11 h 15"/>
                <a:gd name="T2" fmla="*/ 23 w 23"/>
                <a:gd name="T3" fmla="*/ 11 h 15"/>
                <a:gd name="T4" fmla="*/ 18 w 23"/>
                <a:gd name="T5" fmla="*/ 6 h 15"/>
                <a:gd name="T6" fmla="*/ 12 w 23"/>
                <a:gd name="T7" fmla="*/ 2 h 15"/>
                <a:gd name="T8" fmla="*/ 6 w 23"/>
                <a:gd name="T9" fmla="*/ 0 h 15"/>
                <a:gd name="T10" fmla="*/ 0 w 23"/>
                <a:gd name="T11" fmla="*/ 2 h 15"/>
                <a:gd name="T12" fmla="*/ 3 w 23"/>
                <a:gd name="T13" fmla="*/ 9 h 15"/>
                <a:gd name="T14" fmla="*/ 6 w 23"/>
                <a:gd name="T15" fmla="*/ 9 h 15"/>
                <a:gd name="T16" fmla="*/ 10 w 23"/>
                <a:gd name="T17" fmla="*/ 9 h 15"/>
                <a:gd name="T18" fmla="*/ 13 w 23"/>
                <a:gd name="T19" fmla="*/ 13 h 15"/>
                <a:gd name="T20" fmla="*/ 15 w 23"/>
                <a:gd name="T21" fmla="*/ 15 h 15"/>
                <a:gd name="T22" fmla="*/ 15 w 23"/>
                <a:gd name="T23" fmla="*/ 15 h 15"/>
                <a:gd name="T24" fmla="*/ 23 w 23"/>
                <a:gd name="T25" fmla="*/ 11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15"/>
                <a:gd name="T41" fmla="*/ 23 w 23"/>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15">
                  <a:moveTo>
                    <a:pt x="23" y="11"/>
                  </a:moveTo>
                  <a:lnTo>
                    <a:pt x="23" y="11"/>
                  </a:lnTo>
                  <a:lnTo>
                    <a:pt x="18" y="6"/>
                  </a:lnTo>
                  <a:lnTo>
                    <a:pt x="12" y="2"/>
                  </a:lnTo>
                  <a:lnTo>
                    <a:pt x="6" y="0"/>
                  </a:lnTo>
                  <a:lnTo>
                    <a:pt x="0" y="2"/>
                  </a:lnTo>
                  <a:lnTo>
                    <a:pt x="3" y="9"/>
                  </a:lnTo>
                  <a:lnTo>
                    <a:pt x="6" y="9"/>
                  </a:lnTo>
                  <a:lnTo>
                    <a:pt x="10" y="9"/>
                  </a:lnTo>
                  <a:lnTo>
                    <a:pt x="13" y="13"/>
                  </a:lnTo>
                  <a:lnTo>
                    <a:pt x="15" y="15"/>
                  </a:lnTo>
                  <a:lnTo>
                    <a:pt x="23"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0" name="Freeform 19"/>
            <p:cNvSpPr>
              <a:spLocks/>
            </p:cNvSpPr>
            <p:nvPr/>
          </p:nvSpPr>
          <p:spPr bwMode="auto">
            <a:xfrm>
              <a:off x="3270" y="3849"/>
              <a:ext cx="12" cy="21"/>
            </a:xfrm>
            <a:custGeom>
              <a:avLst/>
              <a:gdLst>
                <a:gd name="T0" fmla="*/ 2 w 12"/>
                <a:gd name="T1" fmla="*/ 21 h 21"/>
                <a:gd name="T2" fmla="*/ 2 w 12"/>
                <a:gd name="T3" fmla="*/ 21 h 21"/>
                <a:gd name="T4" fmla="*/ 8 w 12"/>
                <a:gd name="T5" fmla="*/ 18 h 21"/>
                <a:gd name="T6" fmla="*/ 12 w 12"/>
                <a:gd name="T7" fmla="*/ 12 h 21"/>
                <a:gd name="T8" fmla="*/ 12 w 12"/>
                <a:gd name="T9" fmla="*/ 7 h 21"/>
                <a:gd name="T10" fmla="*/ 11 w 12"/>
                <a:gd name="T11" fmla="*/ 0 h 21"/>
                <a:gd name="T12" fmla="*/ 3 w 12"/>
                <a:gd name="T13" fmla="*/ 4 h 21"/>
                <a:gd name="T14" fmla="*/ 5 w 12"/>
                <a:gd name="T15" fmla="*/ 7 h 21"/>
                <a:gd name="T16" fmla="*/ 5 w 12"/>
                <a:gd name="T17" fmla="*/ 10 h 21"/>
                <a:gd name="T18" fmla="*/ 3 w 12"/>
                <a:gd name="T19" fmla="*/ 11 h 21"/>
                <a:gd name="T20" fmla="*/ 0 w 12"/>
                <a:gd name="T21" fmla="*/ 14 h 21"/>
                <a:gd name="T22" fmla="*/ 0 w 12"/>
                <a:gd name="T23" fmla="*/ 14 h 21"/>
                <a:gd name="T24" fmla="*/ 2 w 12"/>
                <a:gd name="T25" fmla="*/ 21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
                <a:gd name="T40" fmla="*/ 0 h 21"/>
                <a:gd name="T41" fmla="*/ 12 w 12"/>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 h="21">
                  <a:moveTo>
                    <a:pt x="2" y="21"/>
                  </a:moveTo>
                  <a:lnTo>
                    <a:pt x="2" y="21"/>
                  </a:lnTo>
                  <a:lnTo>
                    <a:pt x="8" y="18"/>
                  </a:lnTo>
                  <a:lnTo>
                    <a:pt x="12" y="12"/>
                  </a:lnTo>
                  <a:lnTo>
                    <a:pt x="12" y="7"/>
                  </a:lnTo>
                  <a:lnTo>
                    <a:pt x="11" y="0"/>
                  </a:lnTo>
                  <a:lnTo>
                    <a:pt x="3" y="4"/>
                  </a:lnTo>
                  <a:lnTo>
                    <a:pt x="5" y="7"/>
                  </a:lnTo>
                  <a:lnTo>
                    <a:pt x="5" y="10"/>
                  </a:lnTo>
                  <a:lnTo>
                    <a:pt x="3" y="11"/>
                  </a:lnTo>
                  <a:lnTo>
                    <a:pt x="0" y="14"/>
                  </a:lnTo>
                  <a:lnTo>
                    <a:pt x="2"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1" name="Freeform 20"/>
            <p:cNvSpPr>
              <a:spLocks/>
            </p:cNvSpPr>
            <p:nvPr/>
          </p:nvSpPr>
          <p:spPr bwMode="auto">
            <a:xfrm>
              <a:off x="3250" y="3858"/>
              <a:ext cx="22" cy="14"/>
            </a:xfrm>
            <a:custGeom>
              <a:avLst/>
              <a:gdLst>
                <a:gd name="T0" fmla="*/ 0 w 22"/>
                <a:gd name="T1" fmla="*/ 3 h 14"/>
                <a:gd name="T2" fmla="*/ 0 w 22"/>
                <a:gd name="T3" fmla="*/ 5 h 14"/>
                <a:gd name="T4" fmla="*/ 5 w 22"/>
                <a:gd name="T5" fmla="*/ 9 h 14"/>
                <a:gd name="T6" fmla="*/ 11 w 22"/>
                <a:gd name="T7" fmla="*/ 12 h 14"/>
                <a:gd name="T8" fmla="*/ 16 w 22"/>
                <a:gd name="T9" fmla="*/ 14 h 14"/>
                <a:gd name="T10" fmla="*/ 22 w 22"/>
                <a:gd name="T11" fmla="*/ 12 h 14"/>
                <a:gd name="T12" fmla="*/ 20 w 22"/>
                <a:gd name="T13" fmla="*/ 5 h 14"/>
                <a:gd name="T14" fmla="*/ 16 w 22"/>
                <a:gd name="T15" fmla="*/ 5 h 14"/>
                <a:gd name="T16" fmla="*/ 13 w 22"/>
                <a:gd name="T17" fmla="*/ 5 h 14"/>
                <a:gd name="T18" fmla="*/ 9 w 22"/>
                <a:gd name="T19" fmla="*/ 2 h 14"/>
                <a:gd name="T20" fmla="*/ 7 w 22"/>
                <a:gd name="T21" fmla="*/ 0 h 14"/>
                <a:gd name="T22" fmla="*/ 7 w 22"/>
                <a:gd name="T23" fmla="*/ 1 h 14"/>
                <a:gd name="T24" fmla="*/ 0 w 22"/>
                <a:gd name="T25" fmla="*/ 3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14"/>
                <a:gd name="T41" fmla="*/ 22 w 22"/>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14">
                  <a:moveTo>
                    <a:pt x="0" y="3"/>
                  </a:moveTo>
                  <a:lnTo>
                    <a:pt x="0" y="5"/>
                  </a:lnTo>
                  <a:lnTo>
                    <a:pt x="5" y="9"/>
                  </a:lnTo>
                  <a:lnTo>
                    <a:pt x="11" y="12"/>
                  </a:lnTo>
                  <a:lnTo>
                    <a:pt x="16" y="14"/>
                  </a:lnTo>
                  <a:lnTo>
                    <a:pt x="22" y="12"/>
                  </a:lnTo>
                  <a:lnTo>
                    <a:pt x="20" y="5"/>
                  </a:lnTo>
                  <a:lnTo>
                    <a:pt x="16" y="5"/>
                  </a:lnTo>
                  <a:lnTo>
                    <a:pt x="13" y="5"/>
                  </a:lnTo>
                  <a:lnTo>
                    <a:pt x="9" y="2"/>
                  </a:lnTo>
                  <a:lnTo>
                    <a:pt x="7" y="0"/>
                  </a:lnTo>
                  <a:lnTo>
                    <a:pt x="7" y="1"/>
                  </a:ln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2" name="Freeform 21"/>
            <p:cNvSpPr>
              <a:spLocks/>
            </p:cNvSpPr>
            <p:nvPr/>
          </p:nvSpPr>
          <p:spPr bwMode="auto">
            <a:xfrm>
              <a:off x="3249" y="3831"/>
              <a:ext cx="35" cy="30"/>
            </a:xfrm>
            <a:custGeom>
              <a:avLst/>
              <a:gdLst>
                <a:gd name="T0" fmla="*/ 13 w 35"/>
                <a:gd name="T1" fmla="*/ 16 h 30"/>
                <a:gd name="T2" fmla="*/ 9 w 35"/>
                <a:gd name="T3" fmla="*/ 9 h 30"/>
                <a:gd name="T4" fmla="*/ 3 w 35"/>
                <a:gd name="T5" fmla="*/ 12 h 30"/>
                <a:gd name="T6" fmla="*/ 0 w 35"/>
                <a:gd name="T7" fmla="*/ 19 h 30"/>
                <a:gd name="T8" fmla="*/ 0 w 35"/>
                <a:gd name="T9" fmla="*/ 25 h 30"/>
                <a:gd name="T10" fmla="*/ 1 w 35"/>
                <a:gd name="T11" fmla="*/ 30 h 30"/>
                <a:gd name="T12" fmla="*/ 8 w 35"/>
                <a:gd name="T13" fmla="*/ 28 h 30"/>
                <a:gd name="T14" fmla="*/ 7 w 35"/>
                <a:gd name="T15" fmla="*/ 25 h 30"/>
                <a:gd name="T16" fmla="*/ 7 w 35"/>
                <a:gd name="T17" fmla="*/ 19 h 30"/>
                <a:gd name="T18" fmla="*/ 8 w 35"/>
                <a:gd name="T19" fmla="*/ 19 h 30"/>
                <a:gd name="T20" fmla="*/ 12 w 35"/>
                <a:gd name="T21" fmla="*/ 16 h 30"/>
                <a:gd name="T22" fmla="*/ 8 w 35"/>
                <a:gd name="T23" fmla="*/ 9 h 30"/>
                <a:gd name="T24" fmla="*/ 13 w 35"/>
                <a:gd name="T25" fmla="*/ 16 h 30"/>
                <a:gd name="T26" fmla="*/ 35 w 35"/>
                <a:gd name="T27" fmla="*/ 0 h 30"/>
                <a:gd name="T28" fmla="*/ 9 w 35"/>
                <a:gd name="T29" fmla="*/ 9 h 30"/>
                <a:gd name="T30" fmla="*/ 13 w 35"/>
                <a:gd name="T31" fmla="*/ 16 h 3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5"/>
                <a:gd name="T49" fmla="*/ 0 h 30"/>
                <a:gd name="T50" fmla="*/ 35 w 35"/>
                <a:gd name="T51" fmla="*/ 30 h 3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5" h="30">
                  <a:moveTo>
                    <a:pt x="13" y="16"/>
                  </a:moveTo>
                  <a:lnTo>
                    <a:pt x="9" y="9"/>
                  </a:lnTo>
                  <a:lnTo>
                    <a:pt x="3" y="12"/>
                  </a:lnTo>
                  <a:lnTo>
                    <a:pt x="0" y="19"/>
                  </a:lnTo>
                  <a:lnTo>
                    <a:pt x="0" y="25"/>
                  </a:lnTo>
                  <a:lnTo>
                    <a:pt x="1" y="30"/>
                  </a:lnTo>
                  <a:lnTo>
                    <a:pt x="8" y="28"/>
                  </a:lnTo>
                  <a:lnTo>
                    <a:pt x="7" y="25"/>
                  </a:lnTo>
                  <a:lnTo>
                    <a:pt x="7" y="19"/>
                  </a:lnTo>
                  <a:lnTo>
                    <a:pt x="8" y="19"/>
                  </a:lnTo>
                  <a:lnTo>
                    <a:pt x="12" y="16"/>
                  </a:lnTo>
                  <a:lnTo>
                    <a:pt x="8" y="9"/>
                  </a:lnTo>
                  <a:lnTo>
                    <a:pt x="13" y="16"/>
                  </a:lnTo>
                  <a:lnTo>
                    <a:pt x="35" y="0"/>
                  </a:lnTo>
                  <a:lnTo>
                    <a:pt x="9" y="9"/>
                  </a:lnTo>
                  <a:lnTo>
                    <a:pt x="1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3" name="Freeform 22"/>
            <p:cNvSpPr>
              <a:spLocks/>
            </p:cNvSpPr>
            <p:nvPr/>
          </p:nvSpPr>
          <p:spPr bwMode="auto">
            <a:xfrm>
              <a:off x="3229" y="3840"/>
              <a:ext cx="33" cy="17"/>
            </a:xfrm>
            <a:custGeom>
              <a:avLst/>
              <a:gdLst>
                <a:gd name="T0" fmla="*/ 9 w 33"/>
                <a:gd name="T1" fmla="*/ 12 h 17"/>
                <a:gd name="T2" fmla="*/ 7 w 33"/>
                <a:gd name="T3" fmla="*/ 17 h 17"/>
                <a:gd name="T4" fmla="*/ 10 w 33"/>
                <a:gd name="T5" fmla="*/ 16 h 17"/>
                <a:gd name="T6" fmla="*/ 18 w 33"/>
                <a:gd name="T7" fmla="*/ 13 h 17"/>
                <a:gd name="T8" fmla="*/ 26 w 33"/>
                <a:gd name="T9" fmla="*/ 10 h 17"/>
                <a:gd name="T10" fmla="*/ 33 w 33"/>
                <a:gd name="T11" fmla="*/ 7 h 17"/>
                <a:gd name="T12" fmla="*/ 28 w 33"/>
                <a:gd name="T13" fmla="*/ 0 h 17"/>
                <a:gd name="T14" fmla="*/ 23 w 33"/>
                <a:gd name="T15" fmla="*/ 3 h 17"/>
                <a:gd name="T16" fmla="*/ 15 w 33"/>
                <a:gd name="T17" fmla="*/ 6 h 17"/>
                <a:gd name="T18" fmla="*/ 8 w 33"/>
                <a:gd name="T19" fmla="*/ 9 h 17"/>
                <a:gd name="T20" fmla="*/ 5 w 33"/>
                <a:gd name="T21" fmla="*/ 10 h 17"/>
                <a:gd name="T22" fmla="*/ 2 w 33"/>
                <a:gd name="T23" fmla="*/ 14 h 17"/>
                <a:gd name="T24" fmla="*/ 5 w 33"/>
                <a:gd name="T25" fmla="*/ 10 h 17"/>
                <a:gd name="T26" fmla="*/ 0 w 33"/>
                <a:gd name="T27" fmla="*/ 11 h 17"/>
                <a:gd name="T28" fmla="*/ 2 w 33"/>
                <a:gd name="T29" fmla="*/ 14 h 17"/>
                <a:gd name="T30" fmla="*/ 9 w 33"/>
                <a:gd name="T31" fmla="*/ 12 h 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3"/>
                <a:gd name="T49" fmla="*/ 0 h 17"/>
                <a:gd name="T50" fmla="*/ 33 w 33"/>
                <a:gd name="T51" fmla="*/ 17 h 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3" h="17">
                  <a:moveTo>
                    <a:pt x="9" y="12"/>
                  </a:moveTo>
                  <a:lnTo>
                    <a:pt x="7" y="17"/>
                  </a:lnTo>
                  <a:lnTo>
                    <a:pt x="10" y="16"/>
                  </a:lnTo>
                  <a:lnTo>
                    <a:pt x="18" y="13"/>
                  </a:lnTo>
                  <a:lnTo>
                    <a:pt x="26" y="10"/>
                  </a:lnTo>
                  <a:lnTo>
                    <a:pt x="33" y="7"/>
                  </a:lnTo>
                  <a:lnTo>
                    <a:pt x="28" y="0"/>
                  </a:lnTo>
                  <a:lnTo>
                    <a:pt x="23" y="3"/>
                  </a:lnTo>
                  <a:lnTo>
                    <a:pt x="15" y="6"/>
                  </a:lnTo>
                  <a:lnTo>
                    <a:pt x="8" y="9"/>
                  </a:lnTo>
                  <a:lnTo>
                    <a:pt x="5" y="10"/>
                  </a:lnTo>
                  <a:lnTo>
                    <a:pt x="2" y="14"/>
                  </a:lnTo>
                  <a:lnTo>
                    <a:pt x="5" y="10"/>
                  </a:lnTo>
                  <a:lnTo>
                    <a:pt x="0" y="11"/>
                  </a:lnTo>
                  <a:lnTo>
                    <a:pt x="2" y="14"/>
                  </a:lnTo>
                  <a:lnTo>
                    <a:pt x="9"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 name="Freeform 23"/>
            <p:cNvSpPr>
              <a:spLocks/>
            </p:cNvSpPr>
            <p:nvPr/>
          </p:nvSpPr>
          <p:spPr bwMode="auto">
            <a:xfrm>
              <a:off x="3231" y="3852"/>
              <a:ext cx="53" cy="87"/>
            </a:xfrm>
            <a:custGeom>
              <a:avLst/>
              <a:gdLst>
                <a:gd name="T0" fmla="*/ 48 w 53"/>
                <a:gd name="T1" fmla="*/ 79 h 87"/>
                <a:gd name="T2" fmla="*/ 53 w 53"/>
                <a:gd name="T3" fmla="*/ 81 h 87"/>
                <a:gd name="T4" fmla="*/ 7 w 53"/>
                <a:gd name="T5" fmla="*/ 0 h 87"/>
                <a:gd name="T6" fmla="*/ 0 w 53"/>
                <a:gd name="T7" fmla="*/ 2 h 87"/>
                <a:gd name="T8" fmla="*/ 46 w 53"/>
                <a:gd name="T9" fmla="*/ 83 h 87"/>
                <a:gd name="T10" fmla="*/ 51 w 53"/>
                <a:gd name="T11" fmla="*/ 86 h 87"/>
                <a:gd name="T12" fmla="*/ 46 w 53"/>
                <a:gd name="T13" fmla="*/ 83 h 87"/>
                <a:gd name="T14" fmla="*/ 48 w 53"/>
                <a:gd name="T15" fmla="*/ 87 h 87"/>
                <a:gd name="T16" fmla="*/ 51 w 53"/>
                <a:gd name="T17" fmla="*/ 86 h 87"/>
                <a:gd name="T18" fmla="*/ 48 w 53"/>
                <a:gd name="T19" fmla="*/ 79 h 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3"/>
                <a:gd name="T31" fmla="*/ 0 h 87"/>
                <a:gd name="T32" fmla="*/ 53 w 53"/>
                <a:gd name="T33" fmla="*/ 87 h 8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3" h="87">
                  <a:moveTo>
                    <a:pt x="48" y="79"/>
                  </a:moveTo>
                  <a:lnTo>
                    <a:pt x="53" y="81"/>
                  </a:lnTo>
                  <a:lnTo>
                    <a:pt x="7" y="0"/>
                  </a:lnTo>
                  <a:lnTo>
                    <a:pt x="0" y="2"/>
                  </a:lnTo>
                  <a:lnTo>
                    <a:pt x="46" y="83"/>
                  </a:lnTo>
                  <a:lnTo>
                    <a:pt x="51" y="86"/>
                  </a:lnTo>
                  <a:lnTo>
                    <a:pt x="46" y="83"/>
                  </a:lnTo>
                  <a:lnTo>
                    <a:pt x="48" y="87"/>
                  </a:lnTo>
                  <a:lnTo>
                    <a:pt x="51" y="86"/>
                  </a:lnTo>
                  <a:lnTo>
                    <a:pt x="48" y="7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5" name="Freeform 24"/>
            <p:cNvSpPr>
              <a:spLocks/>
            </p:cNvSpPr>
            <p:nvPr/>
          </p:nvSpPr>
          <p:spPr bwMode="auto">
            <a:xfrm>
              <a:off x="3279" y="3744"/>
              <a:ext cx="503" cy="194"/>
            </a:xfrm>
            <a:custGeom>
              <a:avLst/>
              <a:gdLst>
                <a:gd name="T0" fmla="*/ 494 w 503"/>
                <a:gd name="T1" fmla="*/ 5 h 194"/>
                <a:gd name="T2" fmla="*/ 496 w 503"/>
                <a:gd name="T3" fmla="*/ 0 h 194"/>
                <a:gd name="T4" fmla="*/ 0 w 503"/>
                <a:gd name="T5" fmla="*/ 187 h 194"/>
                <a:gd name="T6" fmla="*/ 3 w 503"/>
                <a:gd name="T7" fmla="*/ 194 h 194"/>
                <a:gd name="T8" fmla="*/ 498 w 503"/>
                <a:gd name="T9" fmla="*/ 7 h 194"/>
                <a:gd name="T10" fmla="*/ 501 w 503"/>
                <a:gd name="T11" fmla="*/ 2 h 194"/>
                <a:gd name="T12" fmla="*/ 498 w 503"/>
                <a:gd name="T13" fmla="*/ 7 h 194"/>
                <a:gd name="T14" fmla="*/ 503 w 503"/>
                <a:gd name="T15" fmla="*/ 6 h 194"/>
                <a:gd name="T16" fmla="*/ 501 w 503"/>
                <a:gd name="T17" fmla="*/ 2 h 194"/>
                <a:gd name="T18" fmla="*/ 494 w 503"/>
                <a:gd name="T19" fmla="*/ 5 h 1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3"/>
                <a:gd name="T31" fmla="*/ 0 h 194"/>
                <a:gd name="T32" fmla="*/ 503 w 503"/>
                <a:gd name="T33" fmla="*/ 194 h 1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3" h="194">
                  <a:moveTo>
                    <a:pt x="494" y="5"/>
                  </a:moveTo>
                  <a:lnTo>
                    <a:pt x="496" y="0"/>
                  </a:lnTo>
                  <a:lnTo>
                    <a:pt x="0" y="187"/>
                  </a:lnTo>
                  <a:lnTo>
                    <a:pt x="3" y="194"/>
                  </a:lnTo>
                  <a:lnTo>
                    <a:pt x="498" y="7"/>
                  </a:lnTo>
                  <a:lnTo>
                    <a:pt x="501" y="2"/>
                  </a:lnTo>
                  <a:lnTo>
                    <a:pt x="498" y="7"/>
                  </a:lnTo>
                  <a:lnTo>
                    <a:pt x="503" y="6"/>
                  </a:lnTo>
                  <a:lnTo>
                    <a:pt x="501" y="2"/>
                  </a:lnTo>
                  <a:lnTo>
                    <a:pt x="494"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6" name="Freeform 25"/>
            <p:cNvSpPr>
              <a:spLocks/>
            </p:cNvSpPr>
            <p:nvPr/>
          </p:nvSpPr>
          <p:spPr bwMode="auto">
            <a:xfrm>
              <a:off x="3436" y="3151"/>
              <a:ext cx="344" cy="598"/>
            </a:xfrm>
            <a:custGeom>
              <a:avLst/>
              <a:gdLst>
                <a:gd name="T0" fmla="*/ 5 w 344"/>
                <a:gd name="T1" fmla="*/ 8 h 598"/>
                <a:gd name="T2" fmla="*/ 0 w 344"/>
                <a:gd name="T3" fmla="*/ 6 h 598"/>
                <a:gd name="T4" fmla="*/ 337 w 344"/>
                <a:gd name="T5" fmla="*/ 598 h 598"/>
                <a:gd name="T6" fmla="*/ 344 w 344"/>
                <a:gd name="T7" fmla="*/ 595 h 598"/>
                <a:gd name="T8" fmla="*/ 7 w 344"/>
                <a:gd name="T9" fmla="*/ 3 h 598"/>
                <a:gd name="T10" fmla="*/ 3 w 344"/>
                <a:gd name="T11" fmla="*/ 1 h 598"/>
                <a:gd name="T12" fmla="*/ 7 w 344"/>
                <a:gd name="T13" fmla="*/ 3 h 598"/>
                <a:gd name="T14" fmla="*/ 5 w 344"/>
                <a:gd name="T15" fmla="*/ 0 h 598"/>
                <a:gd name="T16" fmla="*/ 3 w 344"/>
                <a:gd name="T17" fmla="*/ 1 h 598"/>
                <a:gd name="T18" fmla="*/ 5 w 344"/>
                <a:gd name="T19" fmla="*/ 8 h 5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4"/>
                <a:gd name="T31" fmla="*/ 0 h 598"/>
                <a:gd name="T32" fmla="*/ 344 w 344"/>
                <a:gd name="T33" fmla="*/ 598 h 5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4" h="598">
                  <a:moveTo>
                    <a:pt x="5" y="8"/>
                  </a:moveTo>
                  <a:lnTo>
                    <a:pt x="0" y="6"/>
                  </a:lnTo>
                  <a:lnTo>
                    <a:pt x="337" y="598"/>
                  </a:lnTo>
                  <a:lnTo>
                    <a:pt x="344" y="595"/>
                  </a:lnTo>
                  <a:lnTo>
                    <a:pt x="7" y="3"/>
                  </a:lnTo>
                  <a:lnTo>
                    <a:pt x="3" y="1"/>
                  </a:lnTo>
                  <a:lnTo>
                    <a:pt x="7" y="3"/>
                  </a:lnTo>
                  <a:lnTo>
                    <a:pt x="5" y="0"/>
                  </a:lnTo>
                  <a:lnTo>
                    <a:pt x="3" y="1"/>
                  </a:lnTo>
                  <a:lnTo>
                    <a:pt x="5"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7" name="Freeform 26"/>
            <p:cNvSpPr>
              <a:spLocks/>
            </p:cNvSpPr>
            <p:nvPr/>
          </p:nvSpPr>
          <p:spPr bwMode="auto">
            <a:xfrm>
              <a:off x="2937" y="3152"/>
              <a:ext cx="504" cy="192"/>
            </a:xfrm>
            <a:custGeom>
              <a:avLst/>
              <a:gdLst>
                <a:gd name="T0" fmla="*/ 9 w 504"/>
                <a:gd name="T1" fmla="*/ 186 h 192"/>
                <a:gd name="T2" fmla="*/ 7 w 504"/>
                <a:gd name="T3" fmla="*/ 192 h 192"/>
                <a:gd name="T4" fmla="*/ 504 w 504"/>
                <a:gd name="T5" fmla="*/ 7 h 192"/>
                <a:gd name="T6" fmla="*/ 502 w 504"/>
                <a:gd name="T7" fmla="*/ 0 h 192"/>
                <a:gd name="T8" fmla="*/ 5 w 504"/>
                <a:gd name="T9" fmla="*/ 185 h 192"/>
                <a:gd name="T10" fmla="*/ 2 w 504"/>
                <a:gd name="T11" fmla="*/ 191 h 192"/>
                <a:gd name="T12" fmla="*/ 5 w 504"/>
                <a:gd name="T13" fmla="*/ 185 h 192"/>
                <a:gd name="T14" fmla="*/ 0 w 504"/>
                <a:gd name="T15" fmla="*/ 186 h 192"/>
                <a:gd name="T16" fmla="*/ 2 w 504"/>
                <a:gd name="T17" fmla="*/ 191 h 192"/>
                <a:gd name="T18" fmla="*/ 9 w 504"/>
                <a:gd name="T19" fmla="*/ 186 h 1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4"/>
                <a:gd name="T31" fmla="*/ 0 h 192"/>
                <a:gd name="T32" fmla="*/ 504 w 504"/>
                <a:gd name="T33" fmla="*/ 192 h 1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4" h="192">
                  <a:moveTo>
                    <a:pt x="9" y="186"/>
                  </a:moveTo>
                  <a:lnTo>
                    <a:pt x="7" y="192"/>
                  </a:lnTo>
                  <a:lnTo>
                    <a:pt x="504" y="7"/>
                  </a:lnTo>
                  <a:lnTo>
                    <a:pt x="502" y="0"/>
                  </a:lnTo>
                  <a:lnTo>
                    <a:pt x="5" y="185"/>
                  </a:lnTo>
                  <a:lnTo>
                    <a:pt x="2" y="191"/>
                  </a:lnTo>
                  <a:lnTo>
                    <a:pt x="5" y="185"/>
                  </a:lnTo>
                  <a:lnTo>
                    <a:pt x="0" y="186"/>
                  </a:lnTo>
                  <a:lnTo>
                    <a:pt x="2" y="191"/>
                  </a:lnTo>
                  <a:lnTo>
                    <a:pt x="9" y="18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8" name="Freeform 27"/>
            <p:cNvSpPr>
              <a:spLocks/>
            </p:cNvSpPr>
            <p:nvPr/>
          </p:nvSpPr>
          <p:spPr bwMode="auto">
            <a:xfrm>
              <a:off x="2939" y="3338"/>
              <a:ext cx="46" cy="74"/>
            </a:xfrm>
            <a:custGeom>
              <a:avLst/>
              <a:gdLst>
                <a:gd name="T0" fmla="*/ 41 w 46"/>
                <a:gd name="T1" fmla="*/ 66 h 74"/>
                <a:gd name="T2" fmla="*/ 46 w 46"/>
                <a:gd name="T3" fmla="*/ 67 h 74"/>
                <a:gd name="T4" fmla="*/ 7 w 46"/>
                <a:gd name="T5" fmla="*/ 0 h 74"/>
                <a:gd name="T6" fmla="*/ 0 w 46"/>
                <a:gd name="T7" fmla="*/ 5 h 74"/>
                <a:gd name="T8" fmla="*/ 39 w 46"/>
                <a:gd name="T9" fmla="*/ 72 h 74"/>
                <a:gd name="T10" fmla="*/ 44 w 46"/>
                <a:gd name="T11" fmla="*/ 73 h 74"/>
                <a:gd name="T12" fmla="*/ 39 w 46"/>
                <a:gd name="T13" fmla="*/ 72 h 74"/>
                <a:gd name="T14" fmla="*/ 41 w 46"/>
                <a:gd name="T15" fmla="*/ 74 h 74"/>
                <a:gd name="T16" fmla="*/ 44 w 46"/>
                <a:gd name="T17" fmla="*/ 73 h 74"/>
                <a:gd name="T18" fmla="*/ 41 w 46"/>
                <a:gd name="T19" fmla="*/ 66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
                <a:gd name="T31" fmla="*/ 0 h 74"/>
                <a:gd name="T32" fmla="*/ 46 w 46"/>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 h="74">
                  <a:moveTo>
                    <a:pt x="41" y="66"/>
                  </a:moveTo>
                  <a:lnTo>
                    <a:pt x="46" y="67"/>
                  </a:lnTo>
                  <a:lnTo>
                    <a:pt x="7" y="0"/>
                  </a:lnTo>
                  <a:lnTo>
                    <a:pt x="0" y="5"/>
                  </a:lnTo>
                  <a:lnTo>
                    <a:pt x="39" y="72"/>
                  </a:lnTo>
                  <a:lnTo>
                    <a:pt x="44" y="73"/>
                  </a:lnTo>
                  <a:lnTo>
                    <a:pt x="39" y="72"/>
                  </a:lnTo>
                  <a:lnTo>
                    <a:pt x="41" y="74"/>
                  </a:lnTo>
                  <a:lnTo>
                    <a:pt x="44" y="73"/>
                  </a:lnTo>
                  <a:lnTo>
                    <a:pt x="41" y="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 name="Freeform 28"/>
            <p:cNvSpPr>
              <a:spLocks/>
            </p:cNvSpPr>
            <p:nvPr/>
          </p:nvSpPr>
          <p:spPr bwMode="auto">
            <a:xfrm>
              <a:off x="2980" y="3401"/>
              <a:ext cx="19" cy="10"/>
            </a:xfrm>
            <a:custGeom>
              <a:avLst/>
              <a:gdLst>
                <a:gd name="T0" fmla="*/ 11 w 19"/>
                <a:gd name="T1" fmla="*/ 3 h 10"/>
                <a:gd name="T2" fmla="*/ 12 w 19"/>
                <a:gd name="T3" fmla="*/ 0 h 10"/>
                <a:gd name="T4" fmla="*/ 11 w 19"/>
                <a:gd name="T5" fmla="*/ 0 h 10"/>
                <a:gd name="T6" fmla="*/ 6 w 19"/>
                <a:gd name="T7" fmla="*/ 1 h 10"/>
                <a:gd name="T8" fmla="*/ 3 w 19"/>
                <a:gd name="T9" fmla="*/ 3 h 10"/>
                <a:gd name="T10" fmla="*/ 0 w 19"/>
                <a:gd name="T11" fmla="*/ 3 h 10"/>
                <a:gd name="T12" fmla="*/ 3 w 19"/>
                <a:gd name="T13" fmla="*/ 10 h 10"/>
                <a:gd name="T14" fmla="*/ 5 w 19"/>
                <a:gd name="T15" fmla="*/ 10 h 10"/>
                <a:gd name="T16" fmla="*/ 9 w 19"/>
                <a:gd name="T17" fmla="*/ 8 h 10"/>
                <a:gd name="T18" fmla="*/ 13 w 19"/>
                <a:gd name="T19" fmla="*/ 7 h 10"/>
                <a:gd name="T20" fmla="*/ 17 w 19"/>
                <a:gd name="T21" fmla="*/ 4 h 10"/>
                <a:gd name="T22" fmla="*/ 18 w 19"/>
                <a:gd name="T23" fmla="*/ 1 h 10"/>
                <a:gd name="T24" fmla="*/ 17 w 19"/>
                <a:gd name="T25" fmla="*/ 4 h 10"/>
                <a:gd name="T26" fmla="*/ 19 w 19"/>
                <a:gd name="T27" fmla="*/ 2 h 10"/>
                <a:gd name="T28" fmla="*/ 18 w 19"/>
                <a:gd name="T29" fmla="*/ 1 h 10"/>
                <a:gd name="T30" fmla="*/ 11 w 19"/>
                <a:gd name="T31" fmla="*/ 3 h 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
                <a:gd name="T49" fmla="*/ 0 h 10"/>
                <a:gd name="T50" fmla="*/ 19 w 19"/>
                <a:gd name="T51" fmla="*/ 10 h 1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 h="10">
                  <a:moveTo>
                    <a:pt x="11" y="3"/>
                  </a:moveTo>
                  <a:lnTo>
                    <a:pt x="12" y="0"/>
                  </a:lnTo>
                  <a:lnTo>
                    <a:pt x="11" y="0"/>
                  </a:lnTo>
                  <a:lnTo>
                    <a:pt x="6" y="1"/>
                  </a:lnTo>
                  <a:lnTo>
                    <a:pt x="3" y="3"/>
                  </a:lnTo>
                  <a:lnTo>
                    <a:pt x="0" y="3"/>
                  </a:lnTo>
                  <a:lnTo>
                    <a:pt x="3" y="10"/>
                  </a:lnTo>
                  <a:lnTo>
                    <a:pt x="5" y="10"/>
                  </a:lnTo>
                  <a:lnTo>
                    <a:pt x="9" y="8"/>
                  </a:lnTo>
                  <a:lnTo>
                    <a:pt x="13" y="7"/>
                  </a:lnTo>
                  <a:lnTo>
                    <a:pt x="17" y="4"/>
                  </a:lnTo>
                  <a:lnTo>
                    <a:pt x="18" y="1"/>
                  </a:lnTo>
                  <a:lnTo>
                    <a:pt x="17" y="4"/>
                  </a:lnTo>
                  <a:lnTo>
                    <a:pt x="19" y="2"/>
                  </a:lnTo>
                  <a:lnTo>
                    <a:pt x="18" y="1"/>
                  </a:lnTo>
                  <a:lnTo>
                    <a:pt x="11"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 name="Freeform 29"/>
            <p:cNvSpPr>
              <a:spLocks/>
            </p:cNvSpPr>
            <p:nvPr/>
          </p:nvSpPr>
          <p:spPr bwMode="auto">
            <a:xfrm>
              <a:off x="2989" y="3385"/>
              <a:ext cx="13" cy="19"/>
            </a:xfrm>
            <a:custGeom>
              <a:avLst/>
              <a:gdLst>
                <a:gd name="T0" fmla="*/ 10 w 13"/>
                <a:gd name="T1" fmla="*/ 0 h 19"/>
                <a:gd name="T2" fmla="*/ 10 w 13"/>
                <a:gd name="T3" fmla="*/ 0 h 19"/>
                <a:gd name="T4" fmla="*/ 6 w 13"/>
                <a:gd name="T5" fmla="*/ 4 h 19"/>
                <a:gd name="T6" fmla="*/ 2 w 13"/>
                <a:gd name="T7" fmla="*/ 9 h 19"/>
                <a:gd name="T8" fmla="*/ 0 w 13"/>
                <a:gd name="T9" fmla="*/ 13 h 19"/>
                <a:gd name="T10" fmla="*/ 2 w 13"/>
                <a:gd name="T11" fmla="*/ 19 h 19"/>
                <a:gd name="T12" fmla="*/ 9 w 13"/>
                <a:gd name="T13" fmla="*/ 17 h 19"/>
                <a:gd name="T14" fmla="*/ 9 w 13"/>
                <a:gd name="T15" fmla="*/ 13 h 19"/>
                <a:gd name="T16" fmla="*/ 9 w 13"/>
                <a:gd name="T17" fmla="*/ 11 h 19"/>
                <a:gd name="T18" fmla="*/ 10 w 13"/>
                <a:gd name="T19" fmla="*/ 9 h 19"/>
                <a:gd name="T20" fmla="*/ 13 w 13"/>
                <a:gd name="T21" fmla="*/ 7 h 19"/>
                <a:gd name="T22" fmla="*/ 13 w 13"/>
                <a:gd name="T23" fmla="*/ 7 h 19"/>
                <a:gd name="T24" fmla="*/ 10 w 13"/>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
                <a:gd name="T40" fmla="*/ 0 h 19"/>
                <a:gd name="T41" fmla="*/ 13 w 13"/>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 h="19">
                  <a:moveTo>
                    <a:pt x="10" y="0"/>
                  </a:moveTo>
                  <a:lnTo>
                    <a:pt x="10" y="0"/>
                  </a:lnTo>
                  <a:lnTo>
                    <a:pt x="6" y="4"/>
                  </a:lnTo>
                  <a:lnTo>
                    <a:pt x="2" y="9"/>
                  </a:lnTo>
                  <a:lnTo>
                    <a:pt x="0" y="13"/>
                  </a:lnTo>
                  <a:lnTo>
                    <a:pt x="2" y="19"/>
                  </a:lnTo>
                  <a:lnTo>
                    <a:pt x="9" y="17"/>
                  </a:lnTo>
                  <a:lnTo>
                    <a:pt x="9" y="13"/>
                  </a:lnTo>
                  <a:lnTo>
                    <a:pt x="9" y="11"/>
                  </a:lnTo>
                  <a:lnTo>
                    <a:pt x="10" y="9"/>
                  </a:lnTo>
                  <a:lnTo>
                    <a:pt x="13" y="7"/>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1" name="Freeform 30"/>
            <p:cNvSpPr>
              <a:spLocks/>
            </p:cNvSpPr>
            <p:nvPr/>
          </p:nvSpPr>
          <p:spPr bwMode="auto">
            <a:xfrm>
              <a:off x="2999" y="3383"/>
              <a:ext cx="22" cy="15"/>
            </a:xfrm>
            <a:custGeom>
              <a:avLst/>
              <a:gdLst>
                <a:gd name="T0" fmla="*/ 22 w 22"/>
                <a:gd name="T1" fmla="*/ 11 h 15"/>
                <a:gd name="T2" fmla="*/ 22 w 22"/>
                <a:gd name="T3" fmla="*/ 11 h 15"/>
                <a:gd name="T4" fmla="*/ 18 w 22"/>
                <a:gd name="T5" fmla="*/ 7 h 15"/>
                <a:gd name="T6" fmla="*/ 13 w 22"/>
                <a:gd name="T7" fmla="*/ 2 h 15"/>
                <a:gd name="T8" fmla="*/ 6 w 22"/>
                <a:gd name="T9" fmla="*/ 0 h 15"/>
                <a:gd name="T10" fmla="*/ 0 w 22"/>
                <a:gd name="T11" fmla="*/ 2 h 15"/>
                <a:gd name="T12" fmla="*/ 3 w 22"/>
                <a:gd name="T13" fmla="*/ 9 h 15"/>
                <a:gd name="T14" fmla="*/ 6 w 22"/>
                <a:gd name="T15" fmla="*/ 9 h 15"/>
                <a:gd name="T16" fmla="*/ 11 w 22"/>
                <a:gd name="T17" fmla="*/ 9 h 15"/>
                <a:gd name="T18" fmla="*/ 13 w 22"/>
                <a:gd name="T19" fmla="*/ 12 h 15"/>
                <a:gd name="T20" fmla="*/ 15 w 22"/>
                <a:gd name="T21" fmla="*/ 15 h 15"/>
                <a:gd name="T22" fmla="*/ 15 w 22"/>
                <a:gd name="T23" fmla="*/ 15 h 15"/>
                <a:gd name="T24" fmla="*/ 22 w 22"/>
                <a:gd name="T25" fmla="*/ 11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15"/>
                <a:gd name="T41" fmla="*/ 22 w 22"/>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15">
                  <a:moveTo>
                    <a:pt x="22" y="11"/>
                  </a:moveTo>
                  <a:lnTo>
                    <a:pt x="22" y="11"/>
                  </a:lnTo>
                  <a:lnTo>
                    <a:pt x="18" y="7"/>
                  </a:lnTo>
                  <a:lnTo>
                    <a:pt x="13" y="2"/>
                  </a:lnTo>
                  <a:lnTo>
                    <a:pt x="6" y="0"/>
                  </a:lnTo>
                  <a:lnTo>
                    <a:pt x="0" y="2"/>
                  </a:lnTo>
                  <a:lnTo>
                    <a:pt x="3" y="9"/>
                  </a:lnTo>
                  <a:lnTo>
                    <a:pt x="6" y="9"/>
                  </a:lnTo>
                  <a:lnTo>
                    <a:pt x="11" y="9"/>
                  </a:lnTo>
                  <a:lnTo>
                    <a:pt x="13" y="12"/>
                  </a:lnTo>
                  <a:lnTo>
                    <a:pt x="15" y="15"/>
                  </a:lnTo>
                  <a:lnTo>
                    <a:pt x="22"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2" name="Freeform 31"/>
            <p:cNvSpPr>
              <a:spLocks/>
            </p:cNvSpPr>
            <p:nvPr/>
          </p:nvSpPr>
          <p:spPr bwMode="auto">
            <a:xfrm>
              <a:off x="3012" y="3394"/>
              <a:ext cx="11" cy="21"/>
            </a:xfrm>
            <a:custGeom>
              <a:avLst/>
              <a:gdLst>
                <a:gd name="T0" fmla="*/ 2 w 11"/>
                <a:gd name="T1" fmla="*/ 21 h 21"/>
                <a:gd name="T2" fmla="*/ 2 w 11"/>
                <a:gd name="T3" fmla="*/ 21 h 21"/>
                <a:gd name="T4" fmla="*/ 7 w 11"/>
                <a:gd name="T5" fmla="*/ 17 h 21"/>
                <a:gd name="T6" fmla="*/ 11 w 11"/>
                <a:gd name="T7" fmla="*/ 12 h 21"/>
                <a:gd name="T8" fmla="*/ 11 w 11"/>
                <a:gd name="T9" fmla="*/ 7 h 21"/>
                <a:gd name="T10" fmla="*/ 9 w 11"/>
                <a:gd name="T11" fmla="*/ 0 h 21"/>
                <a:gd name="T12" fmla="*/ 2 w 11"/>
                <a:gd name="T13" fmla="*/ 4 h 21"/>
                <a:gd name="T14" fmla="*/ 4 w 11"/>
                <a:gd name="T15" fmla="*/ 7 h 21"/>
                <a:gd name="T16" fmla="*/ 4 w 11"/>
                <a:gd name="T17" fmla="*/ 10 h 21"/>
                <a:gd name="T18" fmla="*/ 2 w 11"/>
                <a:gd name="T19" fmla="*/ 12 h 21"/>
                <a:gd name="T20" fmla="*/ 0 w 11"/>
                <a:gd name="T21" fmla="*/ 14 h 21"/>
                <a:gd name="T22" fmla="*/ 0 w 11"/>
                <a:gd name="T23" fmla="*/ 14 h 21"/>
                <a:gd name="T24" fmla="*/ 2 w 11"/>
                <a:gd name="T25" fmla="*/ 21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21"/>
                <a:gd name="T41" fmla="*/ 11 w 11"/>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21">
                  <a:moveTo>
                    <a:pt x="2" y="21"/>
                  </a:moveTo>
                  <a:lnTo>
                    <a:pt x="2" y="21"/>
                  </a:lnTo>
                  <a:lnTo>
                    <a:pt x="7" y="17"/>
                  </a:lnTo>
                  <a:lnTo>
                    <a:pt x="11" y="12"/>
                  </a:lnTo>
                  <a:lnTo>
                    <a:pt x="11" y="7"/>
                  </a:lnTo>
                  <a:lnTo>
                    <a:pt x="9" y="0"/>
                  </a:lnTo>
                  <a:lnTo>
                    <a:pt x="2" y="4"/>
                  </a:lnTo>
                  <a:lnTo>
                    <a:pt x="4" y="7"/>
                  </a:lnTo>
                  <a:lnTo>
                    <a:pt x="4" y="10"/>
                  </a:lnTo>
                  <a:lnTo>
                    <a:pt x="2" y="12"/>
                  </a:lnTo>
                  <a:lnTo>
                    <a:pt x="0" y="14"/>
                  </a:lnTo>
                  <a:lnTo>
                    <a:pt x="2"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3" name="Freeform 32"/>
            <p:cNvSpPr>
              <a:spLocks/>
            </p:cNvSpPr>
            <p:nvPr/>
          </p:nvSpPr>
          <p:spPr bwMode="auto">
            <a:xfrm>
              <a:off x="2991" y="3399"/>
              <a:ext cx="23" cy="16"/>
            </a:xfrm>
            <a:custGeom>
              <a:avLst/>
              <a:gdLst>
                <a:gd name="T0" fmla="*/ 5 w 23"/>
                <a:gd name="T1" fmla="*/ 7 h 16"/>
                <a:gd name="T2" fmla="*/ 0 w 23"/>
                <a:gd name="T3" fmla="*/ 6 h 16"/>
                <a:gd name="T4" fmla="*/ 5 w 23"/>
                <a:gd name="T5" fmla="*/ 11 h 16"/>
                <a:gd name="T6" fmla="*/ 11 w 23"/>
                <a:gd name="T7" fmla="*/ 14 h 16"/>
                <a:gd name="T8" fmla="*/ 16 w 23"/>
                <a:gd name="T9" fmla="*/ 16 h 16"/>
                <a:gd name="T10" fmla="*/ 23 w 23"/>
                <a:gd name="T11" fmla="*/ 16 h 16"/>
                <a:gd name="T12" fmla="*/ 21 w 23"/>
                <a:gd name="T13" fmla="*/ 9 h 16"/>
                <a:gd name="T14" fmla="*/ 16 w 23"/>
                <a:gd name="T15" fmla="*/ 9 h 16"/>
                <a:gd name="T16" fmla="*/ 13 w 23"/>
                <a:gd name="T17" fmla="*/ 7 h 16"/>
                <a:gd name="T18" fmla="*/ 9 w 23"/>
                <a:gd name="T19" fmla="*/ 4 h 16"/>
                <a:gd name="T20" fmla="*/ 7 w 23"/>
                <a:gd name="T21" fmla="*/ 2 h 16"/>
                <a:gd name="T22" fmla="*/ 2 w 23"/>
                <a:gd name="T23" fmla="*/ 0 h 16"/>
                <a:gd name="T24" fmla="*/ 5 w 23"/>
                <a:gd name="T25" fmla="*/ 7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16"/>
                <a:gd name="T41" fmla="*/ 23 w 23"/>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16">
                  <a:moveTo>
                    <a:pt x="5" y="7"/>
                  </a:moveTo>
                  <a:lnTo>
                    <a:pt x="0" y="6"/>
                  </a:lnTo>
                  <a:lnTo>
                    <a:pt x="5" y="11"/>
                  </a:lnTo>
                  <a:lnTo>
                    <a:pt x="11" y="14"/>
                  </a:lnTo>
                  <a:lnTo>
                    <a:pt x="16" y="16"/>
                  </a:lnTo>
                  <a:lnTo>
                    <a:pt x="23" y="16"/>
                  </a:lnTo>
                  <a:lnTo>
                    <a:pt x="21" y="9"/>
                  </a:lnTo>
                  <a:lnTo>
                    <a:pt x="16" y="9"/>
                  </a:lnTo>
                  <a:lnTo>
                    <a:pt x="13" y="7"/>
                  </a:lnTo>
                  <a:lnTo>
                    <a:pt x="9" y="4"/>
                  </a:lnTo>
                  <a:lnTo>
                    <a:pt x="7" y="2"/>
                  </a:lnTo>
                  <a:lnTo>
                    <a:pt x="2" y="0"/>
                  </a:lnTo>
                  <a:lnTo>
                    <a:pt x="5"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4" name="Freeform 33"/>
            <p:cNvSpPr>
              <a:spLocks/>
            </p:cNvSpPr>
            <p:nvPr/>
          </p:nvSpPr>
          <p:spPr bwMode="auto">
            <a:xfrm>
              <a:off x="2977" y="3391"/>
              <a:ext cx="19" cy="20"/>
            </a:xfrm>
            <a:custGeom>
              <a:avLst/>
              <a:gdLst>
                <a:gd name="T0" fmla="*/ 8 w 19"/>
                <a:gd name="T1" fmla="*/ 15 h 20"/>
                <a:gd name="T2" fmla="*/ 0 w 19"/>
                <a:gd name="T3" fmla="*/ 17 h 20"/>
                <a:gd name="T4" fmla="*/ 8 w 19"/>
                <a:gd name="T5" fmla="*/ 20 h 20"/>
                <a:gd name="T6" fmla="*/ 13 w 19"/>
                <a:gd name="T7" fmla="*/ 18 h 20"/>
                <a:gd name="T8" fmla="*/ 16 w 19"/>
                <a:gd name="T9" fmla="*/ 17 h 20"/>
                <a:gd name="T10" fmla="*/ 19 w 19"/>
                <a:gd name="T11" fmla="*/ 15 h 20"/>
                <a:gd name="T12" fmla="*/ 16 w 19"/>
                <a:gd name="T13" fmla="*/ 8 h 20"/>
                <a:gd name="T14" fmla="*/ 14 w 19"/>
                <a:gd name="T15" fmla="*/ 10 h 20"/>
                <a:gd name="T16" fmla="*/ 10 w 19"/>
                <a:gd name="T17" fmla="*/ 11 h 20"/>
                <a:gd name="T18" fmla="*/ 6 w 19"/>
                <a:gd name="T19" fmla="*/ 13 h 20"/>
                <a:gd name="T20" fmla="*/ 9 w 19"/>
                <a:gd name="T21" fmla="*/ 17 h 20"/>
                <a:gd name="T22" fmla="*/ 1 w 19"/>
                <a:gd name="T23" fmla="*/ 18 h 20"/>
                <a:gd name="T24" fmla="*/ 8 w 19"/>
                <a:gd name="T25" fmla="*/ 15 h 20"/>
                <a:gd name="T26" fmla="*/ 0 w 19"/>
                <a:gd name="T27" fmla="*/ 0 h 20"/>
                <a:gd name="T28" fmla="*/ 0 w 19"/>
                <a:gd name="T29" fmla="*/ 17 h 20"/>
                <a:gd name="T30" fmla="*/ 8 w 19"/>
                <a:gd name="T31" fmla="*/ 15 h 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
                <a:gd name="T49" fmla="*/ 0 h 20"/>
                <a:gd name="T50" fmla="*/ 19 w 19"/>
                <a:gd name="T51" fmla="*/ 20 h 2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 h="20">
                  <a:moveTo>
                    <a:pt x="8" y="15"/>
                  </a:moveTo>
                  <a:lnTo>
                    <a:pt x="0" y="17"/>
                  </a:lnTo>
                  <a:lnTo>
                    <a:pt x="8" y="20"/>
                  </a:lnTo>
                  <a:lnTo>
                    <a:pt x="13" y="18"/>
                  </a:lnTo>
                  <a:lnTo>
                    <a:pt x="16" y="17"/>
                  </a:lnTo>
                  <a:lnTo>
                    <a:pt x="19" y="15"/>
                  </a:lnTo>
                  <a:lnTo>
                    <a:pt x="16" y="8"/>
                  </a:lnTo>
                  <a:lnTo>
                    <a:pt x="14" y="10"/>
                  </a:lnTo>
                  <a:lnTo>
                    <a:pt x="10" y="11"/>
                  </a:lnTo>
                  <a:lnTo>
                    <a:pt x="6" y="13"/>
                  </a:lnTo>
                  <a:lnTo>
                    <a:pt x="9" y="17"/>
                  </a:lnTo>
                  <a:lnTo>
                    <a:pt x="1" y="18"/>
                  </a:lnTo>
                  <a:lnTo>
                    <a:pt x="8" y="15"/>
                  </a:lnTo>
                  <a:lnTo>
                    <a:pt x="0" y="0"/>
                  </a:lnTo>
                  <a:lnTo>
                    <a:pt x="0" y="17"/>
                  </a:lnTo>
                  <a:lnTo>
                    <a:pt x="8"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5" name="Line 34"/>
            <p:cNvSpPr>
              <a:spLocks noChangeShapeType="1"/>
            </p:cNvSpPr>
            <p:nvPr/>
          </p:nvSpPr>
          <p:spPr bwMode="auto">
            <a:xfrm>
              <a:off x="3000" y="3320"/>
              <a:ext cx="338" cy="593"/>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36" name="Freeform 35"/>
            <p:cNvSpPr>
              <a:spLocks/>
            </p:cNvSpPr>
            <p:nvPr/>
          </p:nvSpPr>
          <p:spPr bwMode="auto">
            <a:xfrm>
              <a:off x="3235" y="3849"/>
              <a:ext cx="15" cy="4"/>
            </a:xfrm>
            <a:custGeom>
              <a:avLst/>
              <a:gdLst>
                <a:gd name="T0" fmla="*/ 0 w 15"/>
                <a:gd name="T1" fmla="*/ 4 h 4"/>
                <a:gd name="T2" fmla="*/ 15 w 15"/>
                <a:gd name="T3" fmla="*/ 0 h 4"/>
                <a:gd name="T4" fmla="*/ 0 w 15"/>
                <a:gd name="T5" fmla="*/ 4 h 4"/>
                <a:gd name="T6" fmla="*/ 0 60000 65536"/>
                <a:gd name="T7" fmla="*/ 0 60000 65536"/>
                <a:gd name="T8" fmla="*/ 0 60000 65536"/>
                <a:gd name="T9" fmla="*/ 0 w 15"/>
                <a:gd name="T10" fmla="*/ 0 h 4"/>
                <a:gd name="T11" fmla="*/ 15 w 15"/>
                <a:gd name="T12" fmla="*/ 4 h 4"/>
              </a:gdLst>
              <a:ahLst/>
              <a:cxnLst>
                <a:cxn ang="T6">
                  <a:pos x="T0" y="T1"/>
                </a:cxn>
                <a:cxn ang="T7">
                  <a:pos x="T2" y="T3"/>
                </a:cxn>
                <a:cxn ang="T8">
                  <a:pos x="T4" y="T5"/>
                </a:cxn>
              </a:cxnLst>
              <a:rect l="T9" t="T10" r="T11" b="T12"/>
              <a:pathLst>
                <a:path w="15" h="4">
                  <a:moveTo>
                    <a:pt x="0" y="4"/>
                  </a:moveTo>
                  <a:lnTo>
                    <a:pt x="15" y="0"/>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7" name="Line 36"/>
            <p:cNvSpPr>
              <a:spLocks noChangeShapeType="1"/>
            </p:cNvSpPr>
            <p:nvPr/>
          </p:nvSpPr>
          <p:spPr bwMode="auto">
            <a:xfrm flipV="1">
              <a:off x="3235" y="3849"/>
              <a:ext cx="15" cy="4"/>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38" name="Freeform 37"/>
            <p:cNvSpPr>
              <a:spLocks/>
            </p:cNvSpPr>
            <p:nvPr/>
          </p:nvSpPr>
          <p:spPr bwMode="auto">
            <a:xfrm>
              <a:off x="3116" y="3640"/>
              <a:ext cx="12" cy="6"/>
            </a:xfrm>
            <a:custGeom>
              <a:avLst/>
              <a:gdLst>
                <a:gd name="T0" fmla="*/ 0 w 12"/>
                <a:gd name="T1" fmla="*/ 6 h 6"/>
                <a:gd name="T2" fmla="*/ 2 w 12"/>
                <a:gd name="T3" fmla="*/ 4 h 6"/>
                <a:gd name="T4" fmla="*/ 5 w 12"/>
                <a:gd name="T5" fmla="*/ 3 h 6"/>
                <a:gd name="T6" fmla="*/ 9 w 12"/>
                <a:gd name="T7" fmla="*/ 1 h 6"/>
                <a:gd name="T8" fmla="*/ 12 w 12"/>
                <a:gd name="T9" fmla="*/ 0 h 6"/>
                <a:gd name="T10" fmla="*/ 0 w 12"/>
                <a:gd name="T11" fmla="*/ 6 h 6"/>
                <a:gd name="T12" fmla="*/ 0 60000 65536"/>
                <a:gd name="T13" fmla="*/ 0 60000 65536"/>
                <a:gd name="T14" fmla="*/ 0 60000 65536"/>
                <a:gd name="T15" fmla="*/ 0 60000 65536"/>
                <a:gd name="T16" fmla="*/ 0 60000 65536"/>
                <a:gd name="T17" fmla="*/ 0 60000 65536"/>
                <a:gd name="T18" fmla="*/ 0 w 12"/>
                <a:gd name="T19" fmla="*/ 0 h 6"/>
                <a:gd name="T20" fmla="*/ 12 w 12"/>
                <a:gd name="T21" fmla="*/ 6 h 6"/>
              </a:gdLst>
              <a:ahLst/>
              <a:cxnLst>
                <a:cxn ang="T12">
                  <a:pos x="T0" y="T1"/>
                </a:cxn>
                <a:cxn ang="T13">
                  <a:pos x="T2" y="T3"/>
                </a:cxn>
                <a:cxn ang="T14">
                  <a:pos x="T4" y="T5"/>
                </a:cxn>
                <a:cxn ang="T15">
                  <a:pos x="T6" y="T7"/>
                </a:cxn>
                <a:cxn ang="T16">
                  <a:pos x="T8" y="T9"/>
                </a:cxn>
                <a:cxn ang="T17">
                  <a:pos x="T10" y="T11"/>
                </a:cxn>
              </a:cxnLst>
              <a:rect l="T18" t="T19" r="T20" b="T21"/>
              <a:pathLst>
                <a:path w="12" h="6">
                  <a:moveTo>
                    <a:pt x="0" y="6"/>
                  </a:moveTo>
                  <a:lnTo>
                    <a:pt x="2" y="4"/>
                  </a:lnTo>
                  <a:lnTo>
                    <a:pt x="5" y="3"/>
                  </a:lnTo>
                  <a:lnTo>
                    <a:pt x="9" y="1"/>
                  </a:lnTo>
                  <a:lnTo>
                    <a:pt x="12"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9" name="Freeform 38"/>
            <p:cNvSpPr>
              <a:spLocks/>
            </p:cNvSpPr>
            <p:nvPr/>
          </p:nvSpPr>
          <p:spPr bwMode="auto">
            <a:xfrm>
              <a:off x="3116" y="3640"/>
              <a:ext cx="12" cy="6"/>
            </a:xfrm>
            <a:custGeom>
              <a:avLst/>
              <a:gdLst>
                <a:gd name="T0" fmla="*/ 0 w 12"/>
                <a:gd name="T1" fmla="*/ 6 h 6"/>
                <a:gd name="T2" fmla="*/ 0 w 12"/>
                <a:gd name="T3" fmla="*/ 6 h 6"/>
                <a:gd name="T4" fmla="*/ 2 w 12"/>
                <a:gd name="T5" fmla="*/ 4 h 6"/>
                <a:gd name="T6" fmla="*/ 5 w 12"/>
                <a:gd name="T7" fmla="*/ 3 h 6"/>
                <a:gd name="T8" fmla="*/ 9 w 12"/>
                <a:gd name="T9" fmla="*/ 1 h 6"/>
                <a:gd name="T10" fmla="*/ 12 w 12"/>
                <a:gd name="T11" fmla="*/ 0 h 6"/>
                <a:gd name="T12" fmla="*/ 0 60000 65536"/>
                <a:gd name="T13" fmla="*/ 0 60000 65536"/>
                <a:gd name="T14" fmla="*/ 0 60000 65536"/>
                <a:gd name="T15" fmla="*/ 0 60000 65536"/>
                <a:gd name="T16" fmla="*/ 0 60000 65536"/>
                <a:gd name="T17" fmla="*/ 0 60000 65536"/>
                <a:gd name="T18" fmla="*/ 0 w 12"/>
                <a:gd name="T19" fmla="*/ 0 h 6"/>
                <a:gd name="T20" fmla="*/ 12 w 12"/>
                <a:gd name="T21" fmla="*/ 6 h 6"/>
              </a:gdLst>
              <a:ahLst/>
              <a:cxnLst>
                <a:cxn ang="T12">
                  <a:pos x="T0" y="T1"/>
                </a:cxn>
                <a:cxn ang="T13">
                  <a:pos x="T2" y="T3"/>
                </a:cxn>
                <a:cxn ang="T14">
                  <a:pos x="T4" y="T5"/>
                </a:cxn>
                <a:cxn ang="T15">
                  <a:pos x="T6" y="T7"/>
                </a:cxn>
                <a:cxn ang="T16">
                  <a:pos x="T8" y="T9"/>
                </a:cxn>
                <a:cxn ang="T17">
                  <a:pos x="T10" y="T11"/>
                </a:cxn>
              </a:cxnLst>
              <a:rect l="T18" t="T19" r="T20" b="T21"/>
              <a:pathLst>
                <a:path w="12" h="6">
                  <a:moveTo>
                    <a:pt x="0" y="6"/>
                  </a:moveTo>
                  <a:lnTo>
                    <a:pt x="0" y="6"/>
                  </a:lnTo>
                  <a:lnTo>
                    <a:pt x="2" y="4"/>
                  </a:lnTo>
                  <a:lnTo>
                    <a:pt x="5" y="3"/>
                  </a:lnTo>
                  <a:lnTo>
                    <a:pt x="9" y="1"/>
                  </a:lnTo>
                  <a:lnTo>
                    <a:pt x="12" y="0"/>
                  </a:lnTo>
                </a:path>
              </a:pathLst>
            </a:custGeom>
            <a:noFill/>
            <a:ln w="0">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40" name="Freeform 39"/>
            <p:cNvSpPr>
              <a:spLocks/>
            </p:cNvSpPr>
            <p:nvPr/>
          </p:nvSpPr>
          <p:spPr bwMode="auto">
            <a:xfrm>
              <a:off x="2982" y="3405"/>
              <a:ext cx="9" cy="3"/>
            </a:xfrm>
            <a:custGeom>
              <a:avLst/>
              <a:gdLst>
                <a:gd name="T0" fmla="*/ 0 w 9"/>
                <a:gd name="T1" fmla="*/ 3 h 3"/>
                <a:gd name="T2" fmla="*/ 1 w 9"/>
                <a:gd name="T3" fmla="*/ 3 h 3"/>
                <a:gd name="T4" fmla="*/ 3 w 9"/>
                <a:gd name="T5" fmla="*/ 1 h 3"/>
                <a:gd name="T6" fmla="*/ 7 w 9"/>
                <a:gd name="T7" fmla="*/ 0 h 3"/>
                <a:gd name="T8" fmla="*/ 9 w 9"/>
                <a:gd name="T9" fmla="*/ 0 h 3"/>
                <a:gd name="T10" fmla="*/ 0 w 9"/>
                <a:gd name="T11" fmla="*/ 3 h 3"/>
                <a:gd name="T12" fmla="*/ 0 60000 65536"/>
                <a:gd name="T13" fmla="*/ 0 60000 65536"/>
                <a:gd name="T14" fmla="*/ 0 60000 65536"/>
                <a:gd name="T15" fmla="*/ 0 60000 65536"/>
                <a:gd name="T16" fmla="*/ 0 60000 65536"/>
                <a:gd name="T17" fmla="*/ 0 60000 65536"/>
                <a:gd name="T18" fmla="*/ 0 w 9"/>
                <a:gd name="T19" fmla="*/ 0 h 3"/>
                <a:gd name="T20" fmla="*/ 9 w 9"/>
                <a:gd name="T21" fmla="*/ 3 h 3"/>
              </a:gdLst>
              <a:ahLst/>
              <a:cxnLst>
                <a:cxn ang="T12">
                  <a:pos x="T0" y="T1"/>
                </a:cxn>
                <a:cxn ang="T13">
                  <a:pos x="T2" y="T3"/>
                </a:cxn>
                <a:cxn ang="T14">
                  <a:pos x="T4" y="T5"/>
                </a:cxn>
                <a:cxn ang="T15">
                  <a:pos x="T6" y="T7"/>
                </a:cxn>
                <a:cxn ang="T16">
                  <a:pos x="T8" y="T9"/>
                </a:cxn>
                <a:cxn ang="T17">
                  <a:pos x="T10" y="T11"/>
                </a:cxn>
              </a:cxnLst>
              <a:rect l="T18" t="T19" r="T20" b="T21"/>
              <a:pathLst>
                <a:path w="9" h="3">
                  <a:moveTo>
                    <a:pt x="0" y="3"/>
                  </a:moveTo>
                  <a:lnTo>
                    <a:pt x="1" y="3"/>
                  </a:lnTo>
                  <a:lnTo>
                    <a:pt x="3" y="1"/>
                  </a:lnTo>
                  <a:lnTo>
                    <a:pt x="7" y="0"/>
                  </a:lnTo>
                  <a:lnTo>
                    <a:pt x="9" y="0"/>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41" name="Freeform 40"/>
            <p:cNvSpPr>
              <a:spLocks/>
            </p:cNvSpPr>
            <p:nvPr/>
          </p:nvSpPr>
          <p:spPr bwMode="auto">
            <a:xfrm>
              <a:off x="2982" y="3405"/>
              <a:ext cx="9" cy="3"/>
            </a:xfrm>
            <a:custGeom>
              <a:avLst/>
              <a:gdLst>
                <a:gd name="T0" fmla="*/ 0 w 9"/>
                <a:gd name="T1" fmla="*/ 3 h 3"/>
                <a:gd name="T2" fmla="*/ 0 w 9"/>
                <a:gd name="T3" fmla="*/ 3 h 3"/>
                <a:gd name="T4" fmla="*/ 1 w 9"/>
                <a:gd name="T5" fmla="*/ 3 h 3"/>
                <a:gd name="T6" fmla="*/ 3 w 9"/>
                <a:gd name="T7" fmla="*/ 1 h 3"/>
                <a:gd name="T8" fmla="*/ 7 w 9"/>
                <a:gd name="T9" fmla="*/ 0 h 3"/>
                <a:gd name="T10" fmla="*/ 9 w 9"/>
                <a:gd name="T11" fmla="*/ 0 h 3"/>
                <a:gd name="T12" fmla="*/ 0 60000 65536"/>
                <a:gd name="T13" fmla="*/ 0 60000 65536"/>
                <a:gd name="T14" fmla="*/ 0 60000 65536"/>
                <a:gd name="T15" fmla="*/ 0 60000 65536"/>
                <a:gd name="T16" fmla="*/ 0 60000 65536"/>
                <a:gd name="T17" fmla="*/ 0 60000 65536"/>
                <a:gd name="T18" fmla="*/ 0 w 9"/>
                <a:gd name="T19" fmla="*/ 0 h 3"/>
                <a:gd name="T20" fmla="*/ 9 w 9"/>
                <a:gd name="T21" fmla="*/ 3 h 3"/>
              </a:gdLst>
              <a:ahLst/>
              <a:cxnLst>
                <a:cxn ang="T12">
                  <a:pos x="T0" y="T1"/>
                </a:cxn>
                <a:cxn ang="T13">
                  <a:pos x="T2" y="T3"/>
                </a:cxn>
                <a:cxn ang="T14">
                  <a:pos x="T4" y="T5"/>
                </a:cxn>
                <a:cxn ang="T15">
                  <a:pos x="T6" y="T7"/>
                </a:cxn>
                <a:cxn ang="T16">
                  <a:pos x="T8" y="T9"/>
                </a:cxn>
                <a:cxn ang="T17">
                  <a:pos x="T10" y="T11"/>
                </a:cxn>
              </a:cxnLst>
              <a:rect l="T18" t="T19" r="T20" b="T21"/>
              <a:pathLst>
                <a:path w="9" h="3">
                  <a:moveTo>
                    <a:pt x="0" y="3"/>
                  </a:moveTo>
                  <a:lnTo>
                    <a:pt x="0" y="3"/>
                  </a:lnTo>
                  <a:lnTo>
                    <a:pt x="1" y="3"/>
                  </a:lnTo>
                  <a:lnTo>
                    <a:pt x="3" y="1"/>
                  </a:lnTo>
                  <a:lnTo>
                    <a:pt x="7" y="0"/>
                  </a:lnTo>
                  <a:lnTo>
                    <a:pt x="9" y="0"/>
                  </a:lnTo>
                </a:path>
              </a:pathLst>
            </a:custGeom>
            <a:noFill/>
            <a:ln w="0">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42" name="Line 41"/>
            <p:cNvSpPr>
              <a:spLocks noChangeShapeType="1"/>
            </p:cNvSpPr>
            <p:nvPr/>
          </p:nvSpPr>
          <p:spPr bwMode="auto">
            <a:xfrm flipH="1">
              <a:off x="2998" y="3252"/>
              <a:ext cx="496" cy="186"/>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3" name="Line 42"/>
            <p:cNvSpPr>
              <a:spLocks noChangeShapeType="1"/>
            </p:cNvSpPr>
            <p:nvPr/>
          </p:nvSpPr>
          <p:spPr bwMode="auto">
            <a:xfrm flipH="1">
              <a:off x="3016" y="3281"/>
              <a:ext cx="494" cy="186"/>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4" name="Line 43"/>
            <p:cNvSpPr>
              <a:spLocks noChangeShapeType="1"/>
            </p:cNvSpPr>
            <p:nvPr/>
          </p:nvSpPr>
          <p:spPr bwMode="auto">
            <a:xfrm flipH="1">
              <a:off x="3048" y="3341"/>
              <a:ext cx="496" cy="186"/>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5" name="Line 44"/>
            <p:cNvSpPr>
              <a:spLocks noChangeShapeType="1"/>
            </p:cNvSpPr>
            <p:nvPr/>
          </p:nvSpPr>
          <p:spPr bwMode="auto">
            <a:xfrm flipH="1">
              <a:off x="3066" y="3370"/>
              <a:ext cx="495" cy="187"/>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6" name="Line 45"/>
            <p:cNvSpPr>
              <a:spLocks noChangeShapeType="1"/>
            </p:cNvSpPr>
            <p:nvPr/>
          </p:nvSpPr>
          <p:spPr bwMode="auto">
            <a:xfrm flipH="1">
              <a:off x="3082" y="3399"/>
              <a:ext cx="496" cy="187"/>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7" name="Line 46"/>
            <p:cNvSpPr>
              <a:spLocks noChangeShapeType="1"/>
            </p:cNvSpPr>
            <p:nvPr/>
          </p:nvSpPr>
          <p:spPr bwMode="auto">
            <a:xfrm flipH="1">
              <a:off x="3100" y="3430"/>
              <a:ext cx="495" cy="186"/>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8" name="Line 47"/>
            <p:cNvSpPr>
              <a:spLocks noChangeShapeType="1"/>
            </p:cNvSpPr>
            <p:nvPr/>
          </p:nvSpPr>
          <p:spPr bwMode="auto">
            <a:xfrm flipH="1">
              <a:off x="3154" y="3459"/>
              <a:ext cx="458" cy="173"/>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9" name="Line 48"/>
            <p:cNvSpPr>
              <a:spLocks noChangeShapeType="1"/>
            </p:cNvSpPr>
            <p:nvPr/>
          </p:nvSpPr>
          <p:spPr bwMode="auto">
            <a:xfrm flipH="1">
              <a:off x="3133" y="3489"/>
              <a:ext cx="496" cy="186"/>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50" name="Line 49"/>
            <p:cNvSpPr>
              <a:spLocks noChangeShapeType="1"/>
            </p:cNvSpPr>
            <p:nvPr/>
          </p:nvSpPr>
          <p:spPr bwMode="auto">
            <a:xfrm flipH="1">
              <a:off x="3150" y="3519"/>
              <a:ext cx="495" cy="185"/>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51" name="Line 50"/>
            <p:cNvSpPr>
              <a:spLocks noChangeShapeType="1"/>
            </p:cNvSpPr>
            <p:nvPr/>
          </p:nvSpPr>
          <p:spPr bwMode="auto">
            <a:xfrm flipH="1">
              <a:off x="3167" y="3548"/>
              <a:ext cx="496" cy="187"/>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52" name="Line 51"/>
            <p:cNvSpPr>
              <a:spLocks noChangeShapeType="1"/>
            </p:cNvSpPr>
            <p:nvPr/>
          </p:nvSpPr>
          <p:spPr bwMode="auto">
            <a:xfrm flipH="1">
              <a:off x="3183" y="3578"/>
              <a:ext cx="496" cy="186"/>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53" name="Line 52"/>
            <p:cNvSpPr>
              <a:spLocks noChangeShapeType="1"/>
            </p:cNvSpPr>
            <p:nvPr/>
          </p:nvSpPr>
          <p:spPr bwMode="auto">
            <a:xfrm flipH="1">
              <a:off x="3201" y="3608"/>
              <a:ext cx="494" cy="185"/>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54" name="Line 53"/>
            <p:cNvSpPr>
              <a:spLocks noChangeShapeType="1"/>
            </p:cNvSpPr>
            <p:nvPr/>
          </p:nvSpPr>
          <p:spPr bwMode="auto">
            <a:xfrm flipH="1">
              <a:off x="3217" y="3637"/>
              <a:ext cx="496" cy="187"/>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55" name="Line 54"/>
            <p:cNvSpPr>
              <a:spLocks noChangeShapeType="1"/>
            </p:cNvSpPr>
            <p:nvPr/>
          </p:nvSpPr>
          <p:spPr bwMode="auto">
            <a:xfrm flipV="1">
              <a:off x="3269" y="3667"/>
              <a:ext cx="460" cy="173"/>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56" name="Line 55"/>
            <p:cNvSpPr>
              <a:spLocks noChangeShapeType="1"/>
            </p:cNvSpPr>
            <p:nvPr/>
          </p:nvSpPr>
          <p:spPr bwMode="auto">
            <a:xfrm flipH="1">
              <a:off x="3251" y="3696"/>
              <a:ext cx="496" cy="187"/>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57" name="Line 56"/>
            <p:cNvSpPr>
              <a:spLocks noChangeShapeType="1"/>
            </p:cNvSpPr>
            <p:nvPr/>
          </p:nvSpPr>
          <p:spPr bwMode="auto">
            <a:xfrm flipH="1">
              <a:off x="3268" y="3727"/>
              <a:ext cx="495" cy="186"/>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58" name="Line 57"/>
            <p:cNvSpPr>
              <a:spLocks noChangeShapeType="1"/>
            </p:cNvSpPr>
            <p:nvPr/>
          </p:nvSpPr>
          <p:spPr bwMode="auto">
            <a:xfrm flipH="1">
              <a:off x="3021" y="3223"/>
              <a:ext cx="458" cy="169"/>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59" name="Freeform 58"/>
            <p:cNvSpPr>
              <a:spLocks/>
            </p:cNvSpPr>
            <p:nvPr/>
          </p:nvSpPr>
          <p:spPr bwMode="auto">
            <a:xfrm>
              <a:off x="3075" y="3065"/>
              <a:ext cx="755" cy="742"/>
            </a:xfrm>
            <a:custGeom>
              <a:avLst/>
              <a:gdLst>
                <a:gd name="T0" fmla="*/ 121 w 755"/>
                <a:gd name="T1" fmla="*/ 431 h 742"/>
                <a:gd name="T2" fmla="*/ 128 w 755"/>
                <a:gd name="T3" fmla="*/ 429 h 742"/>
                <a:gd name="T4" fmla="*/ 139 w 755"/>
                <a:gd name="T5" fmla="*/ 427 h 742"/>
                <a:gd name="T6" fmla="*/ 134 w 755"/>
                <a:gd name="T7" fmla="*/ 425 h 742"/>
                <a:gd name="T8" fmla="*/ 132 w 755"/>
                <a:gd name="T9" fmla="*/ 420 h 742"/>
                <a:gd name="T10" fmla="*/ 133 w 755"/>
                <a:gd name="T11" fmla="*/ 411 h 742"/>
                <a:gd name="T12" fmla="*/ 140 w 755"/>
                <a:gd name="T13" fmla="*/ 406 h 742"/>
                <a:gd name="T14" fmla="*/ 150 w 755"/>
                <a:gd name="T15" fmla="*/ 407 h 742"/>
                <a:gd name="T16" fmla="*/ 156 w 755"/>
                <a:gd name="T17" fmla="*/ 415 h 742"/>
                <a:gd name="T18" fmla="*/ 156 w 755"/>
                <a:gd name="T19" fmla="*/ 424 h 742"/>
                <a:gd name="T20" fmla="*/ 148 w 755"/>
                <a:gd name="T21" fmla="*/ 429 h 742"/>
                <a:gd name="T22" fmla="*/ 143 w 755"/>
                <a:gd name="T23" fmla="*/ 429 h 742"/>
                <a:gd name="T24" fmla="*/ 139 w 755"/>
                <a:gd name="T25" fmla="*/ 427 h 742"/>
                <a:gd name="T26" fmla="*/ 204 w 755"/>
                <a:gd name="T27" fmla="*/ 656 h 742"/>
                <a:gd name="T28" fmla="*/ 235 w 755"/>
                <a:gd name="T29" fmla="*/ 650 h 742"/>
                <a:gd name="T30" fmla="*/ 244 w 755"/>
                <a:gd name="T31" fmla="*/ 656 h 742"/>
                <a:gd name="T32" fmla="*/ 248 w 755"/>
                <a:gd name="T33" fmla="*/ 665 h 742"/>
                <a:gd name="T34" fmla="*/ 243 w 755"/>
                <a:gd name="T35" fmla="*/ 672 h 742"/>
                <a:gd name="T36" fmla="*/ 234 w 755"/>
                <a:gd name="T37" fmla="*/ 674 h 742"/>
                <a:gd name="T38" fmla="*/ 224 w 755"/>
                <a:gd name="T39" fmla="*/ 669 h 742"/>
                <a:gd name="T40" fmla="*/ 221 w 755"/>
                <a:gd name="T41" fmla="*/ 660 h 742"/>
                <a:gd name="T42" fmla="*/ 225 w 755"/>
                <a:gd name="T43" fmla="*/ 652 h 742"/>
                <a:gd name="T44" fmla="*/ 224 w 755"/>
                <a:gd name="T45" fmla="*/ 651 h 742"/>
                <a:gd name="T46" fmla="*/ 208 w 755"/>
                <a:gd name="T47" fmla="*/ 655 h 742"/>
                <a:gd name="T48" fmla="*/ 236 w 755"/>
                <a:gd name="T49" fmla="*/ 742 h 742"/>
                <a:gd name="T50" fmla="*/ 520 w 755"/>
                <a:gd name="T51" fmla="*/ 0 h 742"/>
                <a:gd name="T52" fmla="*/ 27 w 755"/>
                <a:gd name="T53" fmla="*/ 176 h 742"/>
                <a:gd name="T54" fmla="*/ 33 w 755"/>
                <a:gd name="T55" fmla="*/ 175 h 742"/>
                <a:gd name="T56" fmla="*/ 41 w 755"/>
                <a:gd name="T57" fmla="*/ 173 h 742"/>
                <a:gd name="T58" fmla="*/ 43 w 755"/>
                <a:gd name="T59" fmla="*/ 164 h 742"/>
                <a:gd name="T60" fmla="*/ 50 w 755"/>
                <a:gd name="T61" fmla="*/ 161 h 742"/>
                <a:gd name="T62" fmla="*/ 59 w 755"/>
                <a:gd name="T63" fmla="*/ 162 h 742"/>
                <a:gd name="T64" fmla="*/ 66 w 755"/>
                <a:gd name="T65" fmla="*/ 170 h 742"/>
                <a:gd name="T66" fmla="*/ 66 w 755"/>
                <a:gd name="T67" fmla="*/ 178 h 742"/>
                <a:gd name="T68" fmla="*/ 58 w 755"/>
                <a:gd name="T69" fmla="*/ 184 h 742"/>
                <a:gd name="T70" fmla="*/ 48 w 755"/>
                <a:gd name="T71" fmla="*/ 182 h 742"/>
                <a:gd name="T72" fmla="*/ 41 w 755"/>
                <a:gd name="T73" fmla="*/ 173 h 742"/>
                <a:gd name="T74" fmla="*/ 34 w 755"/>
                <a:gd name="T75" fmla="*/ 174 h 742"/>
                <a:gd name="T76" fmla="*/ 27 w 755"/>
                <a:gd name="T77" fmla="*/ 176 h 74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55"/>
                <a:gd name="T118" fmla="*/ 0 h 742"/>
                <a:gd name="T119" fmla="*/ 755 w 755"/>
                <a:gd name="T120" fmla="*/ 742 h 74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55" h="742">
                  <a:moveTo>
                    <a:pt x="27" y="176"/>
                  </a:moveTo>
                  <a:lnTo>
                    <a:pt x="121" y="431"/>
                  </a:lnTo>
                  <a:lnTo>
                    <a:pt x="123" y="431"/>
                  </a:lnTo>
                  <a:lnTo>
                    <a:pt x="128" y="429"/>
                  </a:lnTo>
                  <a:lnTo>
                    <a:pt x="134" y="428"/>
                  </a:lnTo>
                  <a:lnTo>
                    <a:pt x="139" y="427"/>
                  </a:lnTo>
                  <a:lnTo>
                    <a:pt x="136" y="426"/>
                  </a:lnTo>
                  <a:lnTo>
                    <a:pt x="134" y="425"/>
                  </a:lnTo>
                  <a:lnTo>
                    <a:pt x="133" y="422"/>
                  </a:lnTo>
                  <a:lnTo>
                    <a:pt x="132" y="420"/>
                  </a:lnTo>
                  <a:lnTo>
                    <a:pt x="130" y="415"/>
                  </a:lnTo>
                  <a:lnTo>
                    <a:pt x="133" y="411"/>
                  </a:lnTo>
                  <a:lnTo>
                    <a:pt x="135" y="407"/>
                  </a:lnTo>
                  <a:lnTo>
                    <a:pt x="140" y="406"/>
                  </a:lnTo>
                  <a:lnTo>
                    <a:pt x="145" y="406"/>
                  </a:lnTo>
                  <a:lnTo>
                    <a:pt x="150" y="407"/>
                  </a:lnTo>
                  <a:lnTo>
                    <a:pt x="154" y="411"/>
                  </a:lnTo>
                  <a:lnTo>
                    <a:pt x="156" y="415"/>
                  </a:lnTo>
                  <a:lnTo>
                    <a:pt x="157" y="420"/>
                  </a:lnTo>
                  <a:lnTo>
                    <a:pt x="156" y="424"/>
                  </a:lnTo>
                  <a:lnTo>
                    <a:pt x="153" y="427"/>
                  </a:lnTo>
                  <a:lnTo>
                    <a:pt x="148" y="429"/>
                  </a:lnTo>
                  <a:lnTo>
                    <a:pt x="146" y="429"/>
                  </a:lnTo>
                  <a:lnTo>
                    <a:pt x="143" y="429"/>
                  </a:lnTo>
                  <a:lnTo>
                    <a:pt x="141" y="428"/>
                  </a:lnTo>
                  <a:lnTo>
                    <a:pt x="139" y="427"/>
                  </a:lnTo>
                  <a:lnTo>
                    <a:pt x="121" y="431"/>
                  </a:lnTo>
                  <a:lnTo>
                    <a:pt x="204" y="656"/>
                  </a:lnTo>
                  <a:lnTo>
                    <a:pt x="230" y="650"/>
                  </a:lnTo>
                  <a:lnTo>
                    <a:pt x="235" y="650"/>
                  </a:lnTo>
                  <a:lnTo>
                    <a:pt x="239" y="652"/>
                  </a:lnTo>
                  <a:lnTo>
                    <a:pt x="244" y="656"/>
                  </a:lnTo>
                  <a:lnTo>
                    <a:pt x="247" y="660"/>
                  </a:lnTo>
                  <a:lnTo>
                    <a:pt x="248" y="665"/>
                  </a:lnTo>
                  <a:lnTo>
                    <a:pt x="247" y="669"/>
                  </a:lnTo>
                  <a:lnTo>
                    <a:pt x="243" y="672"/>
                  </a:lnTo>
                  <a:lnTo>
                    <a:pt x="238" y="674"/>
                  </a:lnTo>
                  <a:lnTo>
                    <a:pt x="234" y="674"/>
                  </a:lnTo>
                  <a:lnTo>
                    <a:pt x="229" y="672"/>
                  </a:lnTo>
                  <a:lnTo>
                    <a:pt x="224" y="669"/>
                  </a:lnTo>
                  <a:lnTo>
                    <a:pt x="222" y="665"/>
                  </a:lnTo>
                  <a:lnTo>
                    <a:pt x="221" y="660"/>
                  </a:lnTo>
                  <a:lnTo>
                    <a:pt x="223" y="656"/>
                  </a:lnTo>
                  <a:lnTo>
                    <a:pt x="225" y="652"/>
                  </a:lnTo>
                  <a:lnTo>
                    <a:pt x="230" y="650"/>
                  </a:lnTo>
                  <a:lnTo>
                    <a:pt x="224" y="651"/>
                  </a:lnTo>
                  <a:lnTo>
                    <a:pt x="216" y="653"/>
                  </a:lnTo>
                  <a:lnTo>
                    <a:pt x="208" y="655"/>
                  </a:lnTo>
                  <a:lnTo>
                    <a:pt x="204" y="656"/>
                  </a:lnTo>
                  <a:lnTo>
                    <a:pt x="236" y="742"/>
                  </a:lnTo>
                  <a:lnTo>
                    <a:pt x="755" y="640"/>
                  </a:lnTo>
                  <a:lnTo>
                    <a:pt x="520" y="0"/>
                  </a:lnTo>
                  <a:lnTo>
                    <a:pt x="0" y="103"/>
                  </a:lnTo>
                  <a:lnTo>
                    <a:pt x="27" y="176"/>
                  </a:lnTo>
                  <a:lnTo>
                    <a:pt x="30" y="176"/>
                  </a:lnTo>
                  <a:lnTo>
                    <a:pt x="33" y="175"/>
                  </a:lnTo>
                  <a:lnTo>
                    <a:pt x="38" y="174"/>
                  </a:lnTo>
                  <a:lnTo>
                    <a:pt x="41" y="173"/>
                  </a:lnTo>
                  <a:lnTo>
                    <a:pt x="41" y="168"/>
                  </a:lnTo>
                  <a:lnTo>
                    <a:pt x="43" y="164"/>
                  </a:lnTo>
                  <a:lnTo>
                    <a:pt x="45" y="162"/>
                  </a:lnTo>
                  <a:lnTo>
                    <a:pt x="50" y="161"/>
                  </a:lnTo>
                  <a:lnTo>
                    <a:pt x="54" y="161"/>
                  </a:lnTo>
                  <a:lnTo>
                    <a:pt x="59" y="162"/>
                  </a:lnTo>
                  <a:lnTo>
                    <a:pt x="64" y="166"/>
                  </a:lnTo>
                  <a:lnTo>
                    <a:pt x="66" y="170"/>
                  </a:lnTo>
                  <a:lnTo>
                    <a:pt x="67" y="175"/>
                  </a:lnTo>
                  <a:lnTo>
                    <a:pt x="66" y="178"/>
                  </a:lnTo>
                  <a:lnTo>
                    <a:pt x="63" y="182"/>
                  </a:lnTo>
                  <a:lnTo>
                    <a:pt x="58" y="184"/>
                  </a:lnTo>
                  <a:lnTo>
                    <a:pt x="53" y="184"/>
                  </a:lnTo>
                  <a:lnTo>
                    <a:pt x="48" y="182"/>
                  </a:lnTo>
                  <a:lnTo>
                    <a:pt x="44" y="177"/>
                  </a:lnTo>
                  <a:lnTo>
                    <a:pt x="41" y="173"/>
                  </a:lnTo>
                  <a:lnTo>
                    <a:pt x="39" y="173"/>
                  </a:lnTo>
                  <a:lnTo>
                    <a:pt x="34" y="174"/>
                  </a:lnTo>
                  <a:lnTo>
                    <a:pt x="30" y="176"/>
                  </a:lnTo>
                  <a:lnTo>
                    <a:pt x="27" y="1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0" name="Freeform 59"/>
            <p:cNvSpPr>
              <a:spLocks/>
            </p:cNvSpPr>
            <p:nvPr/>
          </p:nvSpPr>
          <p:spPr bwMode="auto">
            <a:xfrm>
              <a:off x="3099" y="3240"/>
              <a:ext cx="101" cy="260"/>
            </a:xfrm>
            <a:custGeom>
              <a:avLst/>
              <a:gdLst>
                <a:gd name="T0" fmla="*/ 97 w 101"/>
                <a:gd name="T1" fmla="*/ 252 h 260"/>
                <a:gd name="T2" fmla="*/ 101 w 101"/>
                <a:gd name="T3" fmla="*/ 254 h 260"/>
                <a:gd name="T4" fmla="*/ 7 w 101"/>
                <a:gd name="T5" fmla="*/ 0 h 260"/>
                <a:gd name="T6" fmla="*/ 0 w 101"/>
                <a:gd name="T7" fmla="*/ 2 h 260"/>
                <a:gd name="T8" fmla="*/ 94 w 101"/>
                <a:gd name="T9" fmla="*/ 257 h 260"/>
                <a:gd name="T10" fmla="*/ 97 w 101"/>
                <a:gd name="T11" fmla="*/ 259 h 260"/>
                <a:gd name="T12" fmla="*/ 94 w 101"/>
                <a:gd name="T13" fmla="*/ 257 h 260"/>
                <a:gd name="T14" fmla="*/ 95 w 101"/>
                <a:gd name="T15" fmla="*/ 260 h 260"/>
                <a:gd name="T16" fmla="*/ 97 w 101"/>
                <a:gd name="T17" fmla="*/ 259 h 260"/>
                <a:gd name="T18" fmla="*/ 97 w 101"/>
                <a:gd name="T19" fmla="*/ 252 h 2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1"/>
                <a:gd name="T31" fmla="*/ 0 h 260"/>
                <a:gd name="T32" fmla="*/ 101 w 101"/>
                <a:gd name="T33" fmla="*/ 260 h 2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1" h="260">
                  <a:moveTo>
                    <a:pt x="97" y="252"/>
                  </a:moveTo>
                  <a:lnTo>
                    <a:pt x="101" y="254"/>
                  </a:lnTo>
                  <a:lnTo>
                    <a:pt x="7" y="0"/>
                  </a:lnTo>
                  <a:lnTo>
                    <a:pt x="0" y="2"/>
                  </a:lnTo>
                  <a:lnTo>
                    <a:pt x="94" y="257"/>
                  </a:lnTo>
                  <a:lnTo>
                    <a:pt x="97" y="259"/>
                  </a:lnTo>
                  <a:lnTo>
                    <a:pt x="94" y="257"/>
                  </a:lnTo>
                  <a:lnTo>
                    <a:pt x="95" y="260"/>
                  </a:lnTo>
                  <a:lnTo>
                    <a:pt x="97" y="259"/>
                  </a:lnTo>
                  <a:lnTo>
                    <a:pt x="97" y="2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1" name="Freeform 60"/>
            <p:cNvSpPr>
              <a:spLocks/>
            </p:cNvSpPr>
            <p:nvPr/>
          </p:nvSpPr>
          <p:spPr bwMode="auto">
            <a:xfrm>
              <a:off x="3196" y="3489"/>
              <a:ext cx="31" cy="10"/>
            </a:xfrm>
            <a:custGeom>
              <a:avLst/>
              <a:gdLst>
                <a:gd name="T0" fmla="*/ 17 w 31"/>
                <a:gd name="T1" fmla="*/ 7 h 10"/>
                <a:gd name="T2" fmla="*/ 17 w 31"/>
                <a:gd name="T3" fmla="*/ 0 h 10"/>
                <a:gd name="T4" fmla="*/ 13 w 31"/>
                <a:gd name="T5" fmla="*/ 1 h 10"/>
                <a:gd name="T6" fmla="*/ 7 w 31"/>
                <a:gd name="T7" fmla="*/ 2 h 10"/>
                <a:gd name="T8" fmla="*/ 2 w 31"/>
                <a:gd name="T9" fmla="*/ 3 h 10"/>
                <a:gd name="T10" fmla="*/ 0 w 31"/>
                <a:gd name="T11" fmla="*/ 3 h 10"/>
                <a:gd name="T12" fmla="*/ 0 w 31"/>
                <a:gd name="T13" fmla="*/ 10 h 10"/>
                <a:gd name="T14" fmla="*/ 2 w 31"/>
                <a:gd name="T15" fmla="*/ 10 h 10"/>
                <a:gd name="T16" fmla="*/ 7 w 31"/>
                <a:gd name="T17" fmla="*/ 9 h 10"/>
                <a:gd name="T18" fmla="*/ 13 w 31"/>
                <a:gd name="T19" fmla="*/ 8 h 10"/>
                <a:gd name="T20" fmla="*/ 19 w 31"/>
                <a:gd name="T21" fmla="*/ 7 h 10"/>
                <a:gd name="T22" fmla="*/ 19 w 31"/>
                <a:gd name="T23" fmla="*/ 0 h 10"/>
                <a:gd name="T24" fmla="*/ 19 w 31"/>
                <a:gd name="T25" fmla="*/ 7 h 10"/>
                <a:gd name="T26" fmla="*/ 31 w 31"/>
                <a:gd name="T27" fmla="*/ 3 h 10"/>
                <a:gd name="T28" fmla="*/ 19 w 31"/>
                <a:gd name="T29" fmla="*/ 0 h 10"/>
                <a:gd name="T30" fmla="*/ 17 w 31"/>
                <a:gd name="T31" fmla="*/ 7 h 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1"/>
                <a:gd name="T49" fmla="*/ 0 h 10"/>
                <a:gd name="T50" fmla="*/ 31 w 31"/>
                <a:gd name="T51" fmla="*/ 10 h 1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1" h="10">
                  <a:moveTo>
                    <a:pt x="17" y="7"/>
                  </a:moveTo>
                  <a:lnTo>
                    <a:pt x="17" y="0"/>
                  </a:lnTo>
                  <a:lnTo>
                    <a:pt x="13" y="1"/>
                  </a:lnTo>
                  <a:lnTo>
                    <a:pt x="7" y="2"/>
                  </a:lnTo>
                  <a:lnTo>
                    <a:pt x="2" y="3"/>
                  </a:lnTo>
                  <a:lnTo>
                    <a:pt x="0" y="3"/>
                  </a:lnTo>
                  <a:lnTo>
                    <a:pt x="0" y="10"/>
                  </a:lnTo>
                  <a:lnTo>
                    <a:pt x="2" y="10"/>
                  </a:lnTo>
                  <a:lnTo>
                    <a:pt x="7" y="9"/>
                  </a:lnTo>
                  <a:lnTo>
                    <a:pt x="13" y="8"/>
                  </a:lnTo>
                  <a:lnTo>
                    <a:pt x="19" y="7"/>
                  </a:lnTo>
                  <a:lnTo>
                    <a:pt x="19" y="0"/>
                  </a:lnTo>
                  <a:lnTo>
                    <a:pt x="19" y="7"/>
                  </a:lnTo>
                  <a:lnTo>
                    <a:pt x="31" y="3"/>
                  </a:lnTo>
                  <a:lnTo>
                    <a:pt x="19" y="0"/>
                  </a:lnTo>
                  <a:lnTo>
                    <a:pt x="17"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2" name="Freeform 61"/>
            <p:cNvSpPr>
              <a:spLocks/>
            </p:cNvSpPr>
            <p:nvPr/>
          </p:nvSpPr>
          <p:spPr bwMode="auto">
            <a:xfrm>
              <a:off x="3203" y="3484"/>
              <a:ext cx="12" cy="12"/>
            </a:xfrm>
            <a:custGeom>
              <a:avLst/>
              <a:gdLst>
                <a:gd name="T0" fmla="*/ 0 w 12"/>
                <a:gd name="T1" fmla="*/ 2 h 12"/>
                <a:gd name="T2" fmla="*/ 0 w 12"/>
                <a:gd name="T3" fmla="*/ 2 h 12"/>
                <a:gd name="T4" fmla="*/ 1 w 12"/>
                <a:gd name="T5" fmla="*/ 5 h 12"/>
                <a:gd name="T6" fmla="*/ 4 w 12"/>
                <a:gd name="T7" fmla="*/ 8 h 12"/>
                <a:gd name="T8" fmla="*/ 7 w 12"/>
                <a:gd name="T9" fmla="*/ 10 h 12"/>
                <a:gd name="T10" fmla="*/ 10 w 12"/>
                <a:gd name="T11" fmla="*/ 12 h 12"/>
                <a:gd name="T12" fmla="*/ 12 w 12"/>
                <a:gd name="T13" fmla="*/ 5 h 12"/>
                <a:gd name="T14" fmla="*/ 10 w 12"/>
                <a:gd name="T15" fmla="*/ 3 h 12"/>
                <a:gd name="T16" fmla="*/ 8 w 12"/>
                <a:gd name="T17" fmla="*/ 3 h 12"/>
                <a:gd name="T18" fmla="*/ 8 w 12"/>
                <a:gd name="T19" fmla="*/ 2 h 12"/>
                <a:gd name="T20" fmla="*/ 7 w 12"/>
                <a:gd name="T21" fmla="*/ 0 h 12"/>
                <a:gd name="T22" fmla="*/ 7 w 12"/>
                <a:gd name="T23" fmla="*/ 0 h 12"/>
                <a:gd name="T24" fmla="*/ 0 w 12"/>
                <a:gd name="T25" fmla="*/ 2 h 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
                <a:gd name="T40" fmla="*/ 0 h 12"/>
                <a:gd name="T41" fmla="*/ 12 w 12"/>
                <a:gd name="T42" fmla="*/ 12 h 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 h="12">
                  <a:moveTo>
                    <a:pt x="0" y="2"/>
                  </a:moveTo>
                  <a:lnTo>
                    <a:pt x="0" y="2"/>
                  </a:lnTo>
                  <a:lnTo>
                    <a:pt x="1" y="5"/>
                  </a:lnTo>
                  <a:lnTo>
                    <a:pt x="4" y="8"/>
                  </a:lnTo>
                  <a:lnTo>
                    <a:pt x="7" y="10"/>
                  </a:lnTo>
                  <a:lnTo>
                    <a:pt x="10" y="12"/>
                  </a:lnTo>
                  <a:lnTo>
                    <a:pt x="12" y="5"/>
                  </a:lnTo>
                  <a:lnTo>
                    <a:pt x="10" y="3"/>
                  </a:lnTo>
                  <a:lnTo>
                    <a:pt x="8" y="3"/>
                  </a:lnTo>
                  <a:lnTo>
                    <a:pt x="8" y="2"/>
                  </a:lnTo>
                  <a:lnTo>
                    <a:pt x="7"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3" name="Freeform 62"/>
            <p:cNvSpPr>
              <a:spLocks/>
            </p:cNvSpPr>
            <p:nvPr/>
          </p:nvSpPr>
          <p:spPr bwMode="auto">
            <a:xfrm>
              <a:off x="3202" y="3467"/>
              <a:ext cx="14" cy="19"/>
            </a:xfrm>
            <a:custGeom>
              <a:avLst/>
              <a:gdLst>
                <a:gd name="T0" fmla="*/ 12 w 14"/>
                <a:gd name="T1" fmla="*/ 0 h 19"/>
                <a:gd name="T2" fmla="*/ 13 w 14"/>
                <a:gd name="T3" fmla="*/ 0 h 19"/>
                <a:gd name="T4" fmla="*/ 6 w 14"/>
                <a:gd name="T5" fmla="*/ 2 h 19"/>
                <a:gd name="T6" fmla="*/ 2 w 14"/>
                <a:gd name="T7" fmla="*/ 7 h 19"/>
                <a:gd name="T8" fmla="*/ 0 w 14"/>
                <a:gd name="T9" fmla="*/ 13 h 19"/>
                <a:gd name="T10" fmla="*/ 1 w 14"/>
                <a:gd name="T11" fmla="*/ 19 h 19"/>
                <a:gd name="T12" fmla="*/ 8 w 14"/>
                <a:gd name="T13" fmla="*/ 17 h 19"/>
                <a:gd name="T14" fmla="*/ 7 w 14"/>
                <a:gd name="T15" fmla="*/ 13 h 19"/>
                <a:gd name="T16" fmla="*/ 9 w 14"/>
                <a:gd name="T17" fmla="*/ 10 h 19"/>
                <a:gd name="T18" fmla="*/ 11 w 14"/>
                <a:gd name="T19" fmla="*/ 9 h 19"/>
                <a:gd name="T20" fmla="*/ 13 w 14"/>
                <a:gd name="T21" fmla="*/ 7 h 19"/>
                <a:gd name="T22" fmla="*/ 14 w 14"/>
                <a:gd name="T23" fmla="*/ 7 h 19"/>
                <a:gd name="T24" fmla="*/ 12 w 14"/>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19"/>
                <a:gd name="T41" fmla="*/ 14 w 14"/>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19">
                  <a:moveTo>
                    <a:pt x="12" y="0"/>
                  </a:moveTo>
                  <a:lnTo>
                    <a:pt x="13" y="0"/>
                  </a:lnTo>
                  <a:lnTo>
                    <a:pt x="6" y="2"/>
                  </a:lnTo>
                  <a:lnTo>
                    <a:pt x="2" y="7"/>
                  </a:lnTo>
                  <a:lnTo>
                    <a:pt x="0" y="13"/>
                  </a:lnTo>
                  <a:lnTo>
                    <a:pt x="1" y="19"/>
                  </a:lnTo>
                  <a:lnTo>
                    <a:pt x="8" y="17"/>
                  </a:lnTo>
                  <a:lnTo>
                    <a:pt x="7" y="13"/>
                  </a:lnTo>
                  <a:lnTo>
                    <a:pt x="9" y="10"/>
                  </a:lnTo>
                  <a:lnTo>
                    <a:pt x="11" y="9"/>
                  </a:lnTo>
                  <a:lnTo>
                    <a:pt x="13" y="7"/>
                  </a:lnTo>
                  <a:lnTo>
                    <a:pt x="14" y="7"/>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4" name="Freeform 63"/>
            <p:cNvSpPr>
              <a:spLocks/>
            </p:cNvSpPr>
            <p:nvPr/>
          </p:nvSpPr>
          <p:spPr bwMode="auto">
            <a:xfrm>
              <a:off x="3214" y="3467"/>
              <a:ext cx="21" cy="14"/>
            </a:xfrm>
            <a:custGeom>
              <a:avLst/>
              <a:gdLst>
                <a:gd name="T0" fmla="*/ 21 w 21"/>
                <a:gd name="T1" fmla="*/ 12 h 14"/>
                <a:gd name="T2" fmla="*/ 21 w 21"/>
                <a:gd name="T3" fmla="*/ 12 h 14"/>
                <a:gd name="T4" fmla="*/ 18 w 21"/>
                <a:gd name="T5" fmla="*/ 6 h 14"/>
                <a:gd name="T6" fmla="*/ 13 w 21"/>
                <a:gd name="T7" fmla="*/ 2 h 14"/>
                <a:gd name="T8" fmla="*/ 6 w 21"/>
                <a:gd name="T9" fmla="*/ 0 h 14"/>
                <a:gd name="T10" fmla="*/ 0 w 21"/>
                <a:gd name="T11" fmla="*/ 0 h 14"/>
                <a:gd name="T12" fmla="*/ 2 w 21"/>
                <a:gd name="T13" fmla="*/ 7 h 14"/>
                <a:gd name="T14" fmla="*/ 6 w 21"/>
                <a:gd name="T15" fmla="*/ 7 h 14"/>
                <a:gd name="T16" fmla="*/ 10 w 21"/>
                <a:gd name="T17" fmla="*/ 9 h 14"/>
                <a:gd name="T18" fmla="*/ 11 w 21"/>
                <a:gd name="T19" fmla="*/ 11 h 14"/>
                <a:gd name="T20" fmla="*/ 14 w 21"/>
                <a:gd name="T21" fmla="*/ 14 h 14"/>
                <a:gd name="T22" fmla="*/ 14 w 21"/>
                <a:gd name="T23" fmla="*/ 14 h 14"/>
                <a:gd name="T24" fmla="*/ 21 w 21"/>
                <a:gd name="T25" fmla="*/ 12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4"/>
                <a:gd name="T41" fmla="*/ 21 w 21"/>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4">
                  <a:moveTo>
                    <a:pt x="21" y="12"/>
                  </a:moveTo>
                  <a:lnTo>
                    <a:pt x="21" y="12"/>
                  </a:lnTo>
                  <a:lnTo>
                    <a:pt x="18" y="6"/>
                  </a:lnTo>
                  <a:lnTo>
                    <a:pt x="13" y="2"/>
                  </a:lnTo>
                  <a:lnTo>
                    <a:pt x="6" y="0"/>
                  </a:lnTo>
                  <a:lnTo>
                    <a:pt x="0" y="0"/>
                  </a:lnTo>
                  <a:lnTo>
                    <a:pt x="2" y="7"/>
                  </a:lnTo>
                  <a:lnTo>
                    <a:pt x="6" y="7"/>
                  </a:lnTo>
                  <a:lnTo>
                    <a:pt x="10" y="9"/>
                  </a:lnTo>
                  <a:lnTo>
                    <a:pt x="11" y="11"/>
                  </a:lnTo>
                  <a:lnTo>
                    <a:pt x="14" y="14"/>
                  </a:lnTo>
                  <a:lnTo>
                    <a:pt x="21"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5" name="Freeform 64"/>
            <p:cNvSpPr>
              <a:spLocks/>
            </p:cNvSpPr>
            <p:nvPr/>
          </p:nvSpPr>
          <p:spPr bwMode="auto">
            <a:xfrm>
              <a:off x="3223" y="3479"/>
              <a:ext cx="14" cy="20"/>
            </a:xfrm>
            <a:custGeom>
              <a:avLst/>
              <a:gdLst>
                <a:gd name="T0" fmla="*/ 0 w 14"/>
                <a:gd name="T1" fmla="*/ 20 h 20"/>
                <a:gd name="T2" fmla="*/ 0 w 14"/>
                <a:gd name="T3" fmla="*/ 19 h 20"/>
                <a:gd name="T4" fmla="*/ 7 w 14"/>
                <a:gd name="T5" fmla="*/ 17 h 20"/>
                <a:gd name="T6" fmla="*/ 12 w 14"/>
                <a:gd name="T7" fmla="*/ 12 h 20"/>
                <a:gd name="T8" fmla="*/ 14 w 14"/>
                <a:gd name="T9" fmla="*/ 6 h 20"/>
                <a:gd name="T10" fmla="*/ 12 w 14"/>
                <a:gd name="T11" fmla="*/ 0 h 20"/>
                <a:gd name="T12" fmla="*/ 5 w 14"/>
                <a:gd name="T13" fmla="*/ 2 h 20"/>
                <a:gd name="T14" fmla="*/ 5 w 14"/>
                <a:gd name="T15" fmla="*/ 6 h 20"/>
                <a:gd name="T16" fmla="*/ 5 w 14"/>
                <a:gd name="T17" fmla="*/ 7 h 20"/>
                <a:gd name="T18" fmla="*/ 2 w 14"/>
                <a:gd name="T19" fmla="*/ 10 h 20"/>
                <a:gd name="T20" fmla="*/ 0 w 14"/>
                <a:gd name="T21" fmla="*/ 12 h 20"/>
                <a:gd name="T22" fmla="*/ 0 w 14"/>
                <a:gd name="T23" fmla="*/ 11 h 20"/>
                <a:gd name="T24" fmla="*/ 0 w 14"/>
                <a:gd name="T25" fmla="*/ 20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20"/>
                <a:gd name="T41" fmla="*/ 14 w 14"/>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20">
                  <a:moveTo>
                    <a:pt x="0" y="20"/>
                  </a:moveTo>
                  <a:lnTo>
                    <a:pt x="0" y="19"/>
                  </a:lnTo>
                  <a:lnTo>
                    <a:pt x="7" y="17"/>
                  </a:lnTo>
                  <a:lnTo>
                    <a:pt x="12" y="12"/>
                  </a:lnTo>
                  <a:lnTo>
                    <a:pt x="14" y="6"/>
                  </a:lnTo>
                  <a:lnTo>
                    <a:pt x="12" y="0"/>
                  </a:lnTo>
                  <a:lnTo>
                    <a:pt x="5" y="2"/>
                  </a:lnTo>
                  <a:lnTo>
                    <a:pt x="5" y="6"/>
                  </a:lnTo>
                  <a:lnTo>
                    <a:pt x="5" y="7"/>
                  </a:lnTo>
                  <a:lnTo>
                    <a:pt x="2" y="10"/>
                  </a:lnTo>
                  <a:lnTo>
                    <a:pt x="0" y="12"/>
                  </a:lnTo>
                  <a:lnTo>
                    <a:pt x="0" y="11"/>
                  </a:lnTo>
                  <a:lnTo>
                    <a:pt x="0"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6" name="Freeform 65"/>
            <p:cNvSpPr>
              <a:spLocks/>
            </p:cNvSpPr>
            <p:nvPr/>
          </p:nvSpPr>
          <p:spPr bwMode="auto">
            <a:xfrm>
              <a:off x="3211" y="3487"/>
              <a:ext cx="12" cy="12"/>
            </a:xfrm>
            <a:custGeom>
              <a:avLst/>
              <a:gdLst>
                <a:gd name="T0" fmla="*/ 3 w 12"/>
                <a:gd name="T1" fmla="*/ 9 h 12"/>
                <a:gd name="T2" fmla="*/ 0 w 12"/>
                <a:gd name="T3" fmla="*/ 7 h 12"/>
                <a:gd name="T4" fmla="*/ 4 w 12"/>
                <a:gd name="T5" fmla="*/ 10 h 12"/>
                <a:gd name="T6" fmla="*/ 7 w 12"/>
                <a:gd name="T7" fmla="*/ 11 h 12"/>
                <a:gd name="T8" fmla="*/ 10 w 12"/>
                <a:gd name="T9" fmla="*/ 12 h 12"/>
                <a:gd name="T10" fmla="*/ 12 w 12"/>
                <a:gd name="T11" fmla="*/ 12 h 12"/>
                <a:gd name="T12" fmla="*/ 12 w 12"/>
                <a:gd name="T13" fmla="*/ 3 h 12"/>
                <a:gd name="T14" fmla="*/ 10 w 12"/>
                <a:gd name="T15" fmla="*/ 3 h 12"/>
                <a:gd name="T16" fmla="*/ 7 w 12"/>
                <a:gd name="T17" fmla="*/ 4 h 12"/>
                <a:gd name="T18" fmla="*/ 6 w 12"/>
                <a:gd name="T19" fmla="*/ 3 h 12"/>
                <a:gd name="T20" fmla="*/ 5 w 12"/>
                <a:gd name="T21" fmla="*/ 3 h 12"/>
                <a:gd name="T22" fmla="*/ 3 w 12"/>
                <a:gd name="T23" fmla="*/ 2 h 12"/>
                <a:gd name="T24" fmla="*/ 5 w 12"/>
                <a:gd name="T25" fmla="*/ 3 h 12"/>
                <a:gd name="T26" fmla="*/ 4 w 12"/>
                <a:gd name="T27" fmla="*/ 0 h 12"/>
                <a:gd name="T28" fmla="*/ 3 w 12"/>
                <a:gd name="T29" fmla="*/ 2 h 12"/>
                <a:gd name="T30" fmla="*/ 3 w 12"/>
                <a:gd name="T31" fmla="*/ 9 h 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
                <a:gd name="T49" fmla="*/ 0 h 12"/>
                <a:gd name="T50" fmla="*/ 12 w 12"/>
                <a:gd name="T51" fmla="*/ 12 h 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 h="12">
                  <a:moveTo>
                    <a:pt x="3" y="9"/>
                  </a:moveTo>
                  <a:lnTo>
                    <a:pt x="0" y="7"/>
                  </a:lnTo>
                  <a:lnTo>
                    <a:pt x="4" y="10"/>
                  </a:lnTo>
                  <a:lnTo>
                    <a:pt x="7" y="11"/>
                  </a:lnTo>
                  <a:lnTo>
                    <a:pt x="10" y="12"/>
                  </a:lnTo>
                  <a:lnTo>
                    <a:pt x="12" y="12"/>
                  </a:lnTo>
                  <a:lnTo>
                    <a:pt x="12" y="3"/>
                  </a:lnTo>
                  <a:lnTo>
                    <a:pt x="10" y="3"/>
                  </a:lnTo>
                  <a:lnTo>
                    <a:pt x="7" y="4"/>
                  </a:lnTo>
                  <a:lnTo>
                    <a:pt x="6" y="3"/>
                  </a:lnTo>
                  <a:lnTo>
                    <a:pt x="5" y="3"/>
                  </a:lnTo>
                  <a:lnTo>
                    <a:pt x="3" y="2"/>
                  </a:lnTo>
                  <a:lnTo>
                    <a:pt x="5" y="3"/>
                  </a:lnTo>
                  <a:lnTo>
                    <a:pt x="4" y="0"/>
                  </a:lnTo>
                  <a:lnTo>
                    <a:pt x="3" y="2"/>
                  </a:lnTo>
                  <a:lnTo>
                    <a:pt x="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7" name="Freeform 66"/>
            <p:cNvSpPr>
              <a:spLocks/>
            </p:cNvSpPr>
            <p:nvPr/>
          </p:nvSpPr>
          <p:spPr bwMode="auto">
            <a:xfrm>
              <a:off x="3190" y="3489"/>
              <a:ext cx="24" cy="10"/>
            </a:xfrm>
            <a:custGeom>
              <a:avLst/>
              <a:gdLst>
                <a:gd name="T0" fmla="*/ 10 w 24"/>
                <a:gd name="T1" fmla="*/ 5 h 10"/>
                <a:gd name="T2" fmla="*/ 6 w 24"/>
                <a:gd name="T3" fmla="*/ 10 h 10"/>
                <a:gd name="T4" fmla="*/ 24 w 24"/>
                <a:gd name="T5" fmla="*/ 7 h 10"/>
                <a:gd name="T6" fmla="*/ 24 w 24"/>
                <a:gd name="T7" fmla="*/ 0 h 10"/>
                <a:gd name="T8" fmla="*/ 6 w 24"/>
                <a:gd name="T9" fmla="*/ 3 h 10"/>
                <a:gd name="T10" fmla="*/ 3 w 24"/>
                <a:gd name="T11" fmla="*/ 8 h 10"/>
                <a:gd name="T12" fmla="*/ 6 w 24"/>
                <a:gd name="T13" fmla="*/ 3 h 10"/>
                <a:gd name="T14" fmla="*/ 0 w 24"/>
                <a:gd name="T15" fmla="*/ 4 h 10"/>
                <a:gd name="T16" fmla="*/ 3 w 24"/>
                <a:gd name="T17" fmla="*/ 8 h 10"/>
                <a:gd name="T18" fmla="*/ 10 w 24"/>
                <a:gd name="T19" fmla="*/ 5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10"/>
                <a:gd name="T32" fmla="*/ 24 w 24"/>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10">
                  <a:moveTo>
                    <a:pt x="10" y="5"/>
                  </a:moveTo>
                  <a:lnTo>
                    <a:pt x="6" y="10"/>
                  </a:lnTo>
                  <a:lnTo>
                    <a:pt x="24" y="7"/>
                  </a:lnTo>
                  <a:lnTo>
                    <a:pt x="24" y="0"/>
                  </a:lnTo>
                  <a:lnTo>
                    <a:pt x="6" y="3"/>
                  </a:lnTo>
                  <a:lnTo>
                    <a:pt x="3" y="8"/>
                  </a:lnTo>
                  <a:lnTo>
                    <a:pt x="6" y="3"/>
                  </a:lnTo>
                  <a:lnTo>
                    <a:pt x="0" y="4"/>
                  </a:lnTo>
                  <a:lnTo>
                    <a:pt x="3" y="8"/>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8" name="Freeform 67"/>
            <p:cNvSpPr>
              <a:spLocks/>
            </p:cNvSpPr>
            <p:nvPr/>
          </p:nvSpPr>
          <p:spPr bwMode="auto">
            <a:xfrm>
              <a:off x="3193" y="3494"/>
              <a:ext cx="90" cy="231"/>
            </a:xfrm>
            <a:custGeom>
              <a:avLst/>
              <a:gdLst>
                <a:gd name="T0" fmla="*/ 86 w 90"/>
                <a:gd name="T1" fmla="*/ 223 h 231"/>
                <a:gd name="T2" fmla="*/ 90 w 90"/>
                <a:gd name="T3" fmla="*/ 226 h 231"/>
                <a:gd name="T4" fmla="*/ 7 w 90"/>
                <a:gd name="T5" fmla="*/ 0 h 231"/>
                <a:gd name="T6" fmla="*/ 0 w 90"/>
                <a:gd name="T7" fmla="*/ 3 h 231"/>
                <a:gd name="T8" fmla="*/ 83 w 90"/>
                <a:gd name="T9" fmla="*/ 228 h 231"/>
                <a:gd name="T10" fmla="*/ 86 w 90"/>
                <a:gd name="T11" fmla="*/ 230 h 231"/>
                <a:gd name="T12" fmla="*/ 83 w 90"/>
                <a:gd name="T13" fmla="*/ 228 h 231"/>
                <a:gd name="T14" fmla="*/ 84 w 90"/>
                <a:gd name="T15" fmla="*/ 231 h 231"/>
                <a:gd name="T16" fmla="*/ 86 w 90"/>
                <a:gd name="T17" fmla="*/ 230 h 231"/>
                <a:gd name="T18" fmla="*/ 86 w 90"/>
                <a:gd name="T19" fmla="*/ 223 h 2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231"/>
                <a:gd name="T32" fmla="*/ 90 w 90"/>
                <a:gd name="T33" fmla="*/ 231 h 2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231">
                  <a:moveTo>
                    <a:pt x="86" y="223"/>
                  </a:moveTo>
                  <a:lnTo>
                    <a:pt x="90" y="226"/>
                  </a:lnTo>
                  <a:lnTo>
                    <a:pt x="7" y="0"/>
                  </a:lnTo>
                  <a:lnTo>
                    <a:pt x="0" y="3"/>
                  </a:lnTo>
                  <a:lnTo>
                    <a:pt x="83" y="228"/>
                  </a:lnTo>
                  <a:lnTo>
                    <a:pt x="86" y="230"/>
                  </a:lnTo>
                  <a:lnTo>
                    <a:pt x="83" y="228"/>
                  </a:lnTo>
                  <a:lnTo>
                    <a:pt x="84" y="231"/>
                  </a:lnTo>
                  <a:lnTo>
                    <a:pt x="86" y="230"/>
                  </a:lnTo>
                  <a:lnTo>
                    <a:pt x="86" y="2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9" name="Freeform 68"/>
            <p:cNvSpPr>
              <a:spLocks/>
            </p:cNvSpPr>
            <p:nvPr/>
          </p:nvSpPr>
          <p:spPr bwMode="auto">
            <a:xfrm>
              <a:off x="3279" y="3711"/>
              <a:ext cx="26" cy="13"/>
            </a:xfrm>
            <a:custGeom>
              <a:avLst/>
              <a:gdLst>
                <a:gd name="T0" fmla="*/ 26 w 26"/>
                <a:gd name="T1" fmla="*/ 0 h 13"/>
                <a:gd name="T2" fmla="*/ 26 w 26"/>
                <a:gd name="T3" fmla="*/ 0 h 13"/>
                <a:gd name="T4" fmla="*/ 0 w 26"/>
                <a:gd name="T5" fmla="*/ 6 h 13"/>
                <a:gd name="T6" fmla="*/ 0 w 26"/>
                <a:gd name="T7" fmla="*/ 13 h 13"/>
                <a:gd name="T8" fmla="*/ 26 w 26"/>
                <a:gd name="T9" fmla="*/ 7 h 13"/>
                <a:gd name="T10" fmla="*/ 26 w 26"/>
                <a:gd name="T11" fmla="*/ 7 h 13"/>
                <a:gd name="T12" fmla="*/ 26 w 26"/>
                <a:gd name="T13" fmla="*/ 0 h 13"/>
                <a:gd name="T14" fmla="*/ 0 60000 65536"/>
                <a:gd name="T15" fmla="*/ 0 60000 65536"/>
                <a:gd name="T16" fmla="*/ 0 60000 65536"/>
                <a:gd name="T17" fmla="*/ 0 60000 65536"/>
                <a:gd name="T18" fmla="*/ 0 60000 65536"/>
                <a:gd name="T19" fmla="*/ 0 60000 65536"/>
                <a:gd name="T20" fmla="*/ 0 60000 65536"/>
                <a:gd name="T21" fmla="*/ 0 w 26"/>
                <a:gd name="T22" fmla="*/ 0 h 13"/>
                <a:gd name="T23" fmla="*/ 26 w 26"/>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 h="13">
                  <a:moveTo>
                    <a:pt x="26" y="0"/>
                  </a:moveTo>
                  <a:lnTo>
                    <a:pt x="26" y="0"/>
                  </a:lnTo>
                  <a:lnTo>
                    <a:pt x="0" y="6"/>
                  </a:lnTo>
                  <a:lnTo>
                    <a:pt x="0" y="13"/>
                  </a:lnTo>
                  <a:lnTo>
                    <a:pt x="26" y="7"/>
                  </a:lnTo>
                  <a:lnTo>
                    <a:pt x="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0" name="Freeform 69"/>
            <p:cNvSpPr>
              <a:spLocks/>
            </p:cNvSpPr>
            <p:nvPr/>
          </p:nvSpPr>
          <p:spPr bwMode="auto">
            <a:xfrm>
              <a:off x="3305" y="3711"/>
              <a:ext cx="20" cy="16"/>
            </a:xfrm>
            <a:custGeom>
              <a:avLst/>
              <a:gdLst>
                <a:gd name="T0" fmla="*/ 20 w 20"/>
                <a:gd name="T1" fmla="*/ 13 h 16"/>
                <a:gd name="T2" fmla="*/ 20 w 20"/>
                <a:gd name="T3" fmla="*/ 13 h 16"/>
                <a:gd name="T4" fmla="*/ 18 w 20"/>
                <a:gd name="T5" fmla="*/ 7 h 16"/>
                <a:gd name="T6" fmla="*/ 12 w 20"/>
                <a:gd name="T7" fmla="*/ 3 h 16"/>
                <a:gd name="T8" fmla="*/ 5 w 20"/>
                <a:gd name="T9" fmla="*/ 0 h 16"/>
                <a:gd name="T10" fmla="*/ 0 w 20"/>
                <a:gd name="T11" fmla="*/ 0 h 16"/>
                <a:gd name="T12" fmla="*/ 0 w 20"/>
                <a:gd name="T13" fmla="*/ 7 h 16"/>
                <a:gd name="T14" fmla="*/ 5 w 20"/>
                <a:gd name="T15" fmla="*/ 7 h 16"/>
                <a:gd name="T16" fmla="*/ 7 w 20"/>
                <a:gd name="T17" fmla="*/ 10 h 16"/>
                <a:gd name="T18" fmla="*/ 11 w 20"/>
                <a:gd name="T19" fmla="*/ 12 h 16"/>
                <a:gd name="T20" fmla="*/ 13 w 20"/>
                <a:gd name="T21" fmla="*/ 16 h 16"/>
                <a:gd name="T22" fmla="*/ 13 w 20"/>
                <a:gd name="T23" fmla="*/ 16 h 16"/>
                <a:gd name="T24" fmla="*/ 20 w 20"/>
                <a:gd name="T25" fmla="*/ 13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6"/>
                <a:gd name="T41" fmla="*/ 20 w 20"/>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6">
                  <a:moveTo>
                    <a:pt x="20" y="13"/>
                  </a:moveTo>
                  <a:lnTo>
                    <a:pt x="20" y="13"/>
                  </a:lnTo>
                  <a:lnTo>
                    <a:pt x="18" y="7"/>
                  </a:lnTo>
                  <a:lnTo>
                    <a:pt x="12" y="3"/>
                  </a:lnTo>
                  <a:lnTo>
                    <a:pt x="5" y="0"/>
                  </a:lnTo>
                  <a:lnTo>
                    <a:pt x="0" y="0"/>
                  </a:lnTo>
                  <a:lnTo>
                    <a:pt x="0" y="7"/>
                  </a:lnTo>
                  <a:lnTo>
                    <a:pt x="5" y="7"/>
                  </a:lnTo>
                  <a:lnTo>
                    <a:pt x="7" y="10"/>
                  </a:lnTo>
                  <a:lnTo>
                    <a:pt x="11" y="12"/>
                  </a:lnTo>
                  <a:lnTo>
                    <a:pt x="13" y="16"/>
                  </a:lnTo>
                  <a:lnTo>
                    <a:pt x="2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1" name="Freeform 70"/>
            <p:cNvSpPr>
              <a:spLocks/>
            </p:cNvSpPr>
            <p:nvPr/>
          </p:nvSpPr>
          <p:spPr bwMode="auto">
            <a:xfrm>
              <a:off x="3313" y="3724"/>
              <a:ext cx="14" cy="19"/>
            </a:xfrm>
            <a:custGeom>
              <a:avLst/>
              <a:gdLst>
                <a:gd name="T0" fmla="*/ 0 w 14"/>
                <a:gd name="T1" fmla="*/ 19 h 19"/>
                <a:gd name="T2" fmla="*/ 0 w 14"/>
                <a:gd name="T3" fmla="*/ 19 h 19"/>
                <a:gd name="T4" fmla="*/ 7 w 14"/>
                <a:gd name="T5" fmla="*/ 17 h 19"/>
                <a:gd name="T6" fmla="*/ 12 w 14"/>
                <a:gd name="T7" fmla="*/ 12 h 19"/>
                <a:gd name="T8" fmla="*/ 14 w 14"/>
                <a:gd name="T9" fmla="*/ 6 h 19"/>
                <a:gd name="T10" fmla="*/ 12 w 14"/>
                <a:gd name="T11" fmla="*/ 0 h 19"/>
                <a:gd name="T12" fmla="*/ 5 w 14"/>
                <a:gd name="T13" fmla="*/ 3 h 19"/>
                <a:gd name="T14" fmla="*/ 5 w 14"/>
                <a:gd name="T15" fmla="*/ 6 h 19"/>
                <a:gd name="T16" fmla="*/ 5 w 14"/>
                <a:gd name="T17" fmla="*/ 7 h 19"/>
                <a:gd name="T18" fmla="*/ 3 w 14"/>
                <a:gd name="T19" fmla="*/ 10 h 19"/>
                <a:gd name="T20" fmla="*/ 0 w 14"/>
                <a:gd name="T21" fmla="*/ 12 h 19"/>
                <a:gd name="T22" fmla="*/ 0 w 14"/>
                <a:gd name="T23" fmla="*/ 12 h 19"/>
                <a:gd name="T24" fmla="*/ 0 w 14"/>
                <a:gd name="T25" fmla="*/ 19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19"/>
                <a:gd name="T41" fmla="*/ 14 w 14"/>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19">
                  <a:moveTo>
                    <a:pt x="0" y="19"/>
                  </a:moveTo>
                  <a:lnTo>
                    <a:pt x="0" y="19"/>
                  </a:lnTo>
                  <a:lnTo>
                    <a:pt x="7" y="17"/>
                  </a:lnTo>
                  <a:lnTo>
                    <a:pt x="12" y="12"/>
                  </a:lnTo>
                  <a:lnTo>
                    <a:pt x="14" y="6"/>
                  </a:lnTo>
                  <a:lnTo>
                    <a:pt x="12" y="0"/>
                  </a:lnTo>
                  <a:lnTo>
                    <a:pt x="5" y="3"/>
                  </a:lnTo>
                  <a:lnTo>
                    <a:pt x="5" y="6"/>
                  </a:lnTo>
                  <a:lnTo>
                    <a:pt x="5" y="7"/>
                  </a:lnTo>
                  <a:lnTo>
                    <a:pt x="3" y="10"/>
                  </a:lnTo>
                  <a:lnTo>
                    <a:pt x="0" y="12"/>
                  </a:lnTo>
                  <a:lnTo>
                    <a:pt x="0"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2" name="Freeform 71"/>
            <p:cNvSpPr>
              <a:spLocks/>
            </p:cNvSpPr>
            <p:nvPr/>
          </p:nvSpPr>
          <p:spPr bwMode="auto">
            <a:xfrm>
              <a:off x="3293" y="3729"/>
              <a:ext cx="20" cy="14"/>
            </a:xfrm>
            <a:custGeom>
              <a:avLst/>
              <a:gdLst>
                <a:gd name="T0" fmla="*/ 0 w 20"/>
                <a:gd name="T1" fmla="*/ 2 h 14"/>
                <a:gd name="T2" fmla="*/ 0 w 20"/>
                <a:gd name="T3" fmla="*/ 2 h 14"/>
                <a:gd name="T4" fmla="*/ 4 w 20"/>
                <a:gd name="T5" fmla="*/ 7 h 14"/>
                <a:gd name="T6" fmla="*/ 9 w 20"/>
                <a:gd name="T7" fmla="*/ 12 h 14"/>
                <a:gd name="T8" fmla="*/ 16 w 20"/>
                <a:gd name="T9" fmla="*/ 14 h 14"/>
                <a:gd name="T10" fmla="*/ 20 w 20"/>
                <a:gd name="T11" fmla="*/ 14 h 14"/>
                <a:gd name="T12" fmla="*/ 20 w 20"/>
                <a:gd name="T13" fmla="*/ 7 h 14"/>
                <a:gd name="T14" fmla="*/ 16 w 20"/>
                <a:gd name="T15" fmla="*/ 7 h 14"/>
                <a:gd name="T16" fmla="*/ 13 w 20"/>
                <a:gd name="T17" fmla="*/ 5 h 14"/>
                <a:gd name="T18" fmla="*/ 9 w 20"/>
                <a:gd name="T19" fmla="*/ 2 h 14"/>
                <a:gd name="T20" fmla="*/ 7 w 20"/>
                <a:gd name="T21" fmla="*/ 0 h 14"/>
                <a:gd name="T22" fmla="*/ 7 w 20"/>
                <a:gd name="T23" fmla="*/ 0 h 14"/>
                <a:gd name="T24" fmla="*/ 0 w 20"/>
                <a:gd name="T25" fmla="*/ 2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4"/>
                <a:gd name="T41" fmla="*/ 20 w 20"/>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4">
                  <a:moveTo>
                    <a:pt x="0" y="2"/>
                  </a:moveTo>
                  <a:lnTo>
                    <a:pt x="0" y="2"/>
                  </a:lnTo>
                  <a:lnTo>
                    <a:pt x="4" y="7"/>
                  </a:lnTo>
                  <a:lnTo>
                    <a:pt x="9" y="12"/>
                  </a:lnTo>
                  <a:lnTo>
                    <a:pt x="16" y="14"/>
                  </a:lnTo>
                  <a:lnTo>
                    <a:pt x="20" y="14"/>
                  </a:lnTo>
                  <a:lnTo>
                    <a:pt x="20" y="7"/>
                  </a:lnTo>
                  <a:lnTo>
                    <a:pt x="16" y="7"/>
                  </a:lnTo>
                  <a:lnTo>
                    <a:pt x="13" y="5"/>
                  </a:lnTo>
                  <a:lnTo>
                    <a:pt x="9" y="2"/>
                  </a:lnTo>
                  <a:lnTo>
                    <a:pt x="7"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3" name="Freeform 72"/>
            <p:cNvSpPr>
              <a:spLocks/>
            </p:cNvSpPr>
            <p:nvPr/>
          </p:nvSpPr>
          <p:spPr bwMode="auto">
            <a:xfrm>
              <a:off x="3292" y="3711"/>
              <a:ext cx="14" cy="20"/>
            </a:xfrm>
            <a:custGeom>
              <a:avLst/>
              <a:gdLst>
                <a:gd name="T0" fmla="*/ 14 w 14"/>
                <a:gd name="T1" fmla="*/ 7 h 20"/>
                <a:gd name="T2" fmla="*/ 12 w 14"/>
                <a:gd name="T3" fmla="*/ 0 h 20"/>
                <a:gd name="T4" fmla="*/ 6 w 14"/>
                <a:gd name="T5" fmla="*/ 3 h 20"/>
                <a:gd name="T6" fmla="*/ 3 w 14"/>
                <a:gd name="T7" fmla="*/ 9 h 20"/>
                <a:gd name="T8" fmla="*/ 0 w 14"/>
                <a:gd name="T9" fmla="*/ 14 h 20"/>
                <a:gd name="T10" fmla="*/ 1 w 14"/>
                <a:gd name="T11" fmla="*/ 20 h 20"/>
                <a:gd name="T12" fmla="*/ 8 w 14"/>
                <a:gd name="T13" fmla="*/ 18 h 20"/>
                <a:gd name="T14" fmla="*/ 7 w 14"/>
                <a:gd name="T15" fmla="*/ 14 h 20"/>
                <a:gd name="T16" fmla="*/ 10 w 14"/>
                <a:gd name="T17" fmla="*/ 11 h 20"/>
                <a:gd name="T18" fmla="*/ 11 w 14"/>
                <a:gd name="T19" fmla="*/ 10 h 20"/>
                <a:gd name="T20" fmla="*/ 14 w 14"/>
                <a:gd name="T21" fmla="*/ 7 h 20"/>
                <a:gd name="T22" fmla="*/ 12 w 14"/>
                <a:gd name="T23" fmla="*/ 0 h 20"/>
                <a:gd name="T24" fmla="*/ 14 w 14"/>
                <a:gd name="T25" fmla="*/ 7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20"/>
                <a:gd name="T41" fmla="*/ 14 w 14"/>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20">
                  <a:moveTo>
                    <a:pt x="14" y="7"/>
                  </a:moveTo>
                  <a:lnTo>
                    <a:pt x="12" y="0"/>
                  </a:lnTo>
                  <a:lnTo>
                    <a:pt x="6" y="3"/>
                  </a:lnTo>
                  <a:lnTo>
                    <a:pt x="3" y="9"/>
                  </a:lnTo>
                  <a:lnTo>
                    <a:pt x="0" y="14"/>
                  </a:lnTo>
                  <a:lnTo>
                    <a:pt x="1" y="20"/>
                  </a:lnTo>
                  <a:lnTo>
                    <a:pt x="8" y="18"/>
                  </a:lnTo>
                  <a:lnTo>
                    <a:pt x="7" y="14"/>
                  </a:lnTo>
                  <a:lnTo>
                    <a:pt x="10" y="11"/>
                  </a:lnTo>
                  <a:lnTo>
                    <a:pt x="11" y="10"/>
                  </a:lnTo>
                  <a:lnTo>
                    <a:pt x="14" y="7"/>
                  </a:lnTo>
                  <a:lnTo>
                    <a:pt x="12" y="0"/>
                  </a:lnTo>
                  <a:lnTo>
                    <a:pt x="14"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4" name="Freeform 73"/>
            <p:cNvSpPr>
              <a:spLocks/>
            </p:cNvSpPr>
            <p:nvPr/>
          </p:nvSpPr>
          <p:spPr bwMode="auto">
            <a:xfrm>
              <a:off x="3273" y="3711"/>
              <a:ext cx="33" cy="13"/>
            </a:xfrm>
            <a:custGeom>
              <a:avLst/>
              <a:gdLst>
                <a:gd name="T0" fmla="*/ 10 w 33"/>
                <a:gd name="T1" fmla="*/ 9 h 13"/>
                <a:gd name="T2" fmla="*/ 6 w 33"/>
                <a:gd name="T3" fmla="*/ 13 h 13"/>
                <a:gd name="T4" fmla="*/ 10 w 33"/>
                <a:gd name="T5" fmla="*/ 12 h 13"/>
                <a:gd name="T6" fmla="*/ 18 w 33"/>
                <a:gd name="T7" fmla="*/ 11 h 13"/>
                <a:gd name="T8" fmla="*/ 26 w 33"/>
                <a:gd name="T9" fmla="*/ 9 h 13"/>
                <a:gd name="T10" fmla="*/ 33 w 33"/>
                <a:gd name="T11" fmla="*/ 7 h 13"/>
                <a:gd name="T12" fmla="*/ 31 w 33"/>
                <a:gd name="T13" fmla="*/ 0 h 13"/>
                <a:gd name="T14" fmla="*/ 26 w 33"/>
                <a:gd name="T15" fmla="*/ 1 h 13"/>
                <a:gd name="T16" fmla="*/ 18 w 33"/>
                <a:gd name="T17" fmla="*/ 4 h 13"/>
                <a:gd name="T18" fmla="*/ 10 w 33"/>
                <a:gd name="T19" fmla="*/ 5 h 13"/>
                <a:gd name="T20" fmla="*/ 6 w 33"/>
                <a:gd name="T21" fmla="*/ 6 h 13"/>
                <a:gd name="T22" fmla="*/ 3 w 33"/>
                <a:gd name="T23" fmla="*/ 11 h 13"/>
                <a:gd name="T24" fmla="*/ 6 w 33"/>
                <a:gd name="T25" fmla="*/ 6 h 13"/>
                <a:gd name="T26" fmla="*/ 0 w 33"/>
                <a:gd name="T27" fmla="*/ 7 h 13"/>
                <a:gd name="T28" fmla="*/ 3 w 33"/>
                <a:gd name="T29" fmla="*/ 11 h 13"/>
                <a:gd name="T30" fmla="*/ 10 w 33"/>
                <a:gd name="T31" fmla="*/ 9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3"/>
                <a:gd name="T49" fmla="*/ 0 h 13"/>
                <a:gd name="T50" fmla="*/ 33 w 33"/>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3" h="13">
                  <a:moveTo>
                    <a:pt x="10" y="9"/>
                  </a:moveTo>
                  <a:lnTo>
                    <a:pt x="6" y="13"/>
                  </a:lnTo>
                  <a:lnTo>
                    <a:pt x="10" y="12"/>
                  </a:lnTo>
                  <a:lnTo>
                    <a:pt x="18" y="11"/>
                  </a:lnTo>
                  <a:lnTo>
                    <a:pt x="26" y="9"/>
                  </a:lnTo>
                  <a:lnTo>
                    <a:pt x="33" y="7"/>
                  </a:lnTo>
                  <a:lnTo>
                    <a:pt x="31" y="0"/>
                  </a:lnTo>
                  <a:lnTo>
                    <a:pt x="26" y="1"/>
                  </a:lnTo>
                  <a:lnTo>
                    <a:pt x="18" y="4"/>
                  </a:lnTo>
                  <a:lnTo>
                    <a:pt x="10" y="5"/>
                  </a:lnTo>
                  <a:lnTo>
                    <a:pt x="6" y="6"/>
                  </a:lnTo>
                  <a:lnTo>
                    <a:pt x="3" y="11"/>
                  </a:lnTo>
                  <a:lnTo>
                    <a:pt x="6" y="6"/>
                  </a:lnTo>
                  <a:lnTo>
                    <a:pt x="0" y="7"/>
                  </a:lnTo>
                  <a:lnTo>
                    <a:pt x="3" y="11"/>
                  </a:ln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5" name="Freeform 74"/>
            <p:cNvSpPr>
              <a:spLocks/>
            </p:cNvSpPr>
            <p:nvPr/>
          </p:nvSpPr>
          <p:spPr bwMode="auto">
            <a:xfrm>
              <a:off x="3276" y="3720"/>
              <a:ext cx="38" cy="92"/>
            </a:xfrm>
            <a:custGeom>
              <a:avLst/>
              <a:gdLst>
                <a:gd name="T0" fmla="*/ 35 w 38"/>
                <a:gd name="T1" fmla="*/ 84 h 92"/>
                <a:gd name="T2" fmla="*/ 38 w 38"/>
                <a:gd name="T3" fmla="*/ 86 h 92"/>
                <a:gd name="T4" fmla="*/ 7 w 38"/>
                <a:gd name="T5" fmla="*/ 0 h 92"/>
                <a:gd name="T6" fmla="*/ 0 w 38"/>
                <a:gd name="T7" fmla="*/ 2 h 92"/>
                <a:gd name="T8" fmla="*/ 31 w 38"/>
                <a:gd name="T9" fmla="*/ 89 h 92"/>
                <a:gd name="T10" fmla="*/ 35 w 38"/>
                <a:gd name="T11" fmla="*/ 91 h 92"/>
                <a:gd name="T12" fmla="*/ 31 w 38"/>
                <a:gd name="T13" fmla="*/ 89 h 92"/>
                <a:gd name="T14" fmla="*/ 33 w 38"/>
                <a:gd name="T15" fmla="*/ 92 h 92"/>
                <a:gd name="T16" fmla="*/ 35 w 38"/>
                <a:gd name="T17" fmla="*/ 91 h 92"/>
                <a:gd name="T18" fmla="*/ 35 w 38"/>
                <a:gd name="T19" fmla="*/ 84 h 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92"/>
                <a:gd name="T32" fmla="*/ 38 w 38"/>
                <a:gd name="T33" fmla="*/ 92 h 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92">
                  <a:moveTo>
                    <a:pt x="35" y="84"/>
                  </a:moveTo>
                  <a:lnTo>
                    <a:pt x="38" y="86"/>
                  </a:lnTo>
                  <a:lnTo>
                    <a:pt x="7" y="0"/>
                  </a:lnTo>
                  <a:lnTo>
                    <a:pt x="0" y="2"/>
                  </a:lnTo>
                  <a:lnTo>
                    <a:pt x="31" y="89"/>
                  </a:lnTo>
                  <a:lnTo>
                    <a:pt x="35" y="91"/>
                  </a:lnTo>
                  <a:lnTo>
                    <a:pt x="31" y="89"/>
                  </a:lnTo>
                  <a:lnTo>
                    <a:pt x="33" y="92"/>
                  </a:lnTo>
                  <a:lnTo>
                    <a:pt x="35" y="91"/>
                  </a:lnTo>
                  <a:lnTo>
                    <a:pt x="35" y="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6" name="Freeform 75"/>
            <p:cNvSpPr>
              <a:spLocks/>
            </p:cNvSpPr>
            <p:nvPr/>
          </p:nvSpPr>
          <p:spPr bwMode="auto">
            <a:xfrm>
              <a:off x="3311" y="3702"/>
              <a:ext cx="525" cy="109"/>
            </a:xfrm>
            <a:custGeom>
              <a:avLst/>
              <a:gdLst>
                <a:gd name="T0" fmla="*/ 516 w 525"/>
                <a:gd name="T1" fmla="*/ 5 h 109"/>
                <a:gd name="T2" fmla="*/ 519 w 525"/>
                <a:gd name="T3" fmla="*/ 0 h 109"/>
                <a:gd name="T4" fmla="*/ 0 w 525"/>
                <a:gd name="T5" fmla="*/ 102 h 109"/>
                <a:gd name="T6" fmla="*/ 0 w 525"/>
                <a:gd name="T7" fmla="*/ 109 h 109"/>
                <a:gd name="T8" fmla="*/ 519 w 525"/>
                <a:gd name="T9" fmla="*/ 7 h 109"/>
                <a:gd name="T10" fmla="*/ 523 w 525"/>
                <a:gd name="T11" fmla="*/ 2 h 109"/>
                <a:gd name="T12" fmla="*/ 519 w 525"/>
                <a:gd name="T13" fmla="*/ 7 h 109"/>
                <a:gd name="T14" fmla="*/ 525 w 525"/>
                <a:gd name="T15" fmla="*/ 7 h 109"/>
                <a:gd name="T16" fmla="*/ 523 w 525"/>
                <a:gd name="T17" fmla="*/ 2 h 109"/>
                <a:gd name="T18" fmla="*/ 516 w 525"/>
                <a:gd name="T19" fmla="*/ 5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5"/>
                <a:gd name="T31" fmla="*/ 0 h 109"/>
                <a:gd name="T32" fmla="*/ 525 w 525"/>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5" h="109">
                  <a:moveTo>
                    <a:pt x="516" y="5"/>
                  </a:moveTo>
                  <a:lnTo>
                    <a:pt x="519" y="0"/>
                  </a:lnTo>
                  <a:lnTo>
                    <a:pt x="0" y="102"/>
                  </a:lnTo>
                  <a:lnTo>
                    <a:pt x="0" y="109"/>
                  </a:lnTo>
                  <a:lnTo>
                    <a:pt x="519" y="7"/>
                  </a:lnTo>
                  <a:lnTo>
                    <a:pt x="523" y="2"/>
                  </a:lnTo>
                  <a:lnTo>
                    <a:pt x="519" y="7"/>
                  </a:lnTo>
                  <a:lnTo>
                    <a:pt x="525" y="7"/>
                  </a:lnTo>
                  <a:lnTo>
                    <a:pt x="523" y="2"/>
                  </a:lnTo>
                  <a:lnTo>
                    <a:pt x="516"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7" name="Freeform 76"/>
            <p:cNvSpPr>
              <a:spLocks/>
            </p:cNvSpPr>
            <p:nvPr/>
          </p:nvSpPr>
          <p:spPr bwMode="auto">
            <a:xfrm>
              <a:off x="3591" y="3061"/>
              <a:ext cx="243" cy="646"/>
            </a:xfrm>
            <a:custGeom>
              <a:avLst/>
              <a:gdLst>
                <a:gd name="T0" fmla="*/ 4 w 243"/>
                <a:gd name="T1" fmla="*/ 8 h 646"/>
                <a:gd name="T2" fmla="*/ 0 w 243"/>
                <a:gd name="T3" fmla="*/ 5 h 646"/>
                <a:gd name="T4" fmla="*/ 236 w 243"/>
                <a:gd name="T5" fmla="*/ 646 h 646"/>
                <a:gd name="T6" fmla="*/ 243 w 243"/>
                <a:gd name="T7" fmla="*/ 643 h 646"/>
                <a:gd name="T8" fmla="*/ 7 w 243"/>
                <a:gd name="T9" fmla="*/ 3 h 646"/>
                <a:gd name="T10" fmla="*/ 4 w 243"/>
                <a:gd name="T11" fmla="*/ 1 h 646"/>
                <a:gd name="T12" fmla="*/ 7 w 243"/>
                <a:gd name="T13" fmla="*/ 3 h 646"/>
                <a:gd name="T14" fmla="*/ 6 w 243"/>
                <a:gd name="T15" fmla="*/ 0 h 646"/>
                <a:gd name="T16" fmla="*/ 4 w 243"/>
                <a:gd name="T17" fmla="*/ 1 h 646"/>
                <a:gd name="T18" fmla="*/ 4 w 243"/>
                <a:gd name="T19" fmla="*/ 8 h 6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3"/>
                <a:gd name="T31" fmla="*/ 0 h 646"/>
                <a:gd name="T32" fmla="*/ 243 w 243"/>
                <a:gd name="T33" fmla="*/ 646 h 6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3" h="646">
                  <a:moveTo>
                    <a:pt x="4" y="8"/>
                  </a:moveTo>
                  <a:lnTo>
                    <a:pt x="0" y="5"/>
                  </a:lnTo>
                  <a:lnTo>
                    <a:pt x="236" y="646"/>
                  </a:lnTo>
                  <a:lnTo>
                    <a:pt x="243" y="643"/>
                  </a:lnTo>
                  <a:lnTo>
                    <a:pt x="7" y="3"/>
                  </a:lnTo>
                  <a:lnTo>
                    <a:pt x="4" y="1"/>
                  </a:lnTo>
                  <a:lnTo>
                    <a:pt x="7" y="3"/>
                  </a:lnTo>
                  <a:lnTo>
                    <a:pt x="6" y="0"/>
                  </a:lnTo>
                  <a:lnTo>
                    <a:pt x="4" y="1"/>
                  </a:lnTo>
                  <a:lnTo>
                    <a:pt x="4"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8" name="Freeform 77"/>
            <p:cNvSpPr>
              <a:spLocks/>
            </p:cNvSpPr>
            <p:nvPr/>
          </p:nvSpPr>
          <p:spPr bwMode="auto">
            <a:xfrm>
              <a:off x="3070" y="3062"/>
              <a:ext cx="525" cy="110"/>
            </a:xfrm>
            <a:custGeom>
              <a:avLst/>
              <a:gdLst>
                <a:gd name="T0" fmla="*/ 9 w 525"/>
                <a:gd name="T1" fmla="*/ 105 h 110"/>
                <a:gd name="T2" fmla="*/ 5 w 525"/>
                <a:gd name="T3" fmla="*/ 110 h 110"/>
                <a:gd name="T4" fmla="*/ 525 w 525"/>
                <a:gd name="T5" fmla="*/ 7 h 110"/>
                <a:gd name="T6" fmla="*/ 525 w 525"/>
                <a:gd name="T7" fmla="*/ 0 h 110"/>
                <a:gd name="T8" fmla="*/ 5 w 525"/>
                <a:gd name="T9" fmla="*/ 103 h 110"/>
                <a:gd name="T10" fmla="*/ 2 w 525"/>
                <a:gd name="T11" fmla="*/ 108 h 110"/>
                <a:gd name="T12" fmla="*/ 5 w 525"/>
                <a:gd name="T13" fmla="*/ 103 h 110"/>
                <a:gd name="T14" fmla="*/ 0 w 525"/>
                <a:gd name="T15" fmla="*/ 103 h 110"/>
                <a:gd name="T16" fmla="*/ 2 w 525"/>
                <a:gd name="T17" fmla="*/ 108 h 110"/>
                <a:gd name="T18" fmla="*/ 9 w 525"/>
                <a:gd name="T19" fmla="*/ 105 h 1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5"/>
                <a:gd name="T31" fmla="*/ 0 h 110"/>
                <a:gd name="T32" fmla="*/ 525 w 525"/>
                <a:gd name="T33" fmla="*/ 110 h 1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5" h="110">
                  <a:moveTo>
                    <a:pt x="9" y="105"/>
                  </a:moveTo>
                  <a:lnTo>
                    <a:pt x="5" y="110"/>
                  </a:lnTo>
                  <a:lnTo>
                    <a:pt x="525" y="7"/>
                  </a:lnTo>
                  <a:lnTo>
                    <a:pt x="525" y="0"/>
                  </a:lnTo>
                  <a:lnTo>
                    <a:pt x="5" y="103"/>
                  </a:lnTo>
                  <a:lnTo>
                    <a:pt x="2" y="108"/>
                  </a:lnTo>
                  <a:lnTo>
                    <a:pt x="5" y="103"/>
                  </a:lnTo>
                  <a:lnTo>
                    <a:pt x="0" y="103"/>
                  </a:lnTo>
                  <a:lnTo>
                    <a:pt x="2" y="108"/>
                  </a:lnTo>
                  <a:lnTo>
                    <a:pt x="9"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9" name="Freeform 78"/>
            <p:cNvSpPr>
              <a:spLocks/>
            </p:cNvSpPr>
            <p:nvPr/>
          </p:nvSpPr>
          <p:spPr bwMode="auto">
            <a:xfrm>
              <a:off x="3072" y="3167"/>
              <a:ext cx="34" cy="79"/>
            </a:xfrm>
            <a:custGeom>
              <a:avLst/>
              <a:gdLst>
                <a:gd name="T0" fmla="*/ 30 w 34"/>
                <a:gd name="T1" fmla="*/ 71 h 79"/>
                <a:gd name="T2" fmla="*/ 34 w 34"/>
                <a:gd name="T3" fmla="*/ 73 h 79"/>
                <a:gd name="T4" fmla="*/ 7 w 34"/>
                <a:gd name="T5" fmla="*/ 0 h 79"/>
                <a:gd name="T6" fmla="*/ 0 w 34"/>
                <a:gd name="T7" fmla="*/ 3 h 79"/>
                <a:gd name="T8" fmla="*/ 27 w 34"/>
                <a:gd name="T9" fmla="*/ 75 h 79"/>
                <a:gd name="T10" fmla="*/ 30 w 34"/>
                <a:gd name="T11" fmla="*/ 78 h 79"/>
                <a:gd name="T12" fmla="*/ 27 w 34"/>
                <a:gd name="T13" fmla="*/ 75 h 79"/>
                <a:gd name="T14" fmla="*/ 28 w 34"/>
                <a:gd name="T15" fmla="*/ 79 h 79"/>
                <a:gd name="T16" fmla="*/ 30 w 34"/>
                <a:gd name="T17" fmla="*/ 78 h 79"/>
                <a:gd name="T18" fmla="*/ 30 w 34"/>
                <a:gd name="T19" fmla="*/ 71 h 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79"/>
                <a:gd name="T32" fmla="*/ 34 w 34"/>
                <a:gd name="T33" fmla="*/ 79 h 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79">
                  <a:moveTo>
                    <a:pt x="30" y="71"/>
                  </a:moveTo>
                  <a:lnTo>
                    <a:pt x="34" y="73"/>
                  </a:lnTo>
                  <a:lnTo>
                    <a:pt x="7" y="0"/>
                  </a:lnTo>
                  <a:lnTo>
                    <a:pt x="0" y="3"/>
                  </a:lnTo>
                  <a:lnTo>
                    <a:pt x="27" y="75"/>
                  </a:lnTo>
                  <a:lnTo>
                    <a:pt x="30" y="78"/>
                  </a:lnTo>
                  <a:lnTo>
                    <a:pt x="27" y="75"/>
                  </a:lnTo>
                  <a:lnTo>
                    <a:pt x="28" y="79"/>
                  </a:lnTo>
                  <a:lnTo>
                    <a:pt x="30" y="78"/>
                  </a:lnTo>
                  <a:lnTo>
                    <a:pt x="30" y="7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0" name="Freeform 79"/>
            <p:cNvSpPr>
              <a:spLocks/>
            </p:cNvSpPr>
            <p:nvPr/>
          </p:nvSpPr>
          <p:spPr bwMode="auto">
            <a:xfrm>
              <a:off x="3102" y="3234"/>
              <a:ext cx="19" cy="11"/>
            </a:xfrm>
            <a:custGeom>
              <a:avLst/>
              <a:gdLst>
                <a:gd name="T0" fmla="*/ 11 w 19"/>
                <a:gd name="T1" fmla="*/ 4 h 11"/>
                <a:gd name="T2" fmla="*/ 13 w 19"/>
                <a:gd name="T3" fmla="*/ 0 h 11"/>
                <a:gd name="T4" fmla="*/ 10 w 19"/>
                <a:gd name="T5" fmla="*/ 1 h 11"/>
                <a:gd name="T6" fmla="*/ 5 w 19"/>
                <a:gd name="T7" fmla="*/ 2 h 11"/>
                <a:gd name="T8" fmla="*/ 3 w 19"/>
                <a:gd name="T9" fmla="*/ 4 h 11"/>
                <a:gd name="T10" fmla="*/ 0 w 19"/>
                <a:gd name="T11" fmla="*/ 4 h 11"/>
                <a:gd name="T12" fmla="*/ 0 w 19"/>
                <a:gd name="T13" fmla="*/ 11 h 11"/>
                <a:gd name="T14" fmla="*/ 3 w 19"/>
                <a:gd name="T15" fmla="*/ 11 h 11"/>
                <a:gd name="T16" fmla="*/ 7 w 19"/>
                <a:gd name="T17" fmla="*/ 9 h 11"/>
                <a:gd name="T18" fmla="*/ 12 w 19"/>
                <a:gd name="T19" fmla="*/ 8 h 11"/>
                <a:gd name="T20" fmla="*/ 16 w 19"/>
                <a:gd name="T21" fmla="*/ 7 h 11"/>
                <a:gd name="T22" fmla="*/ 18 w 19"/>
                <a:gd name="T23" fmla="*/ 4 h 11"/>
                <a:gd name="T24" fmla="*/ 16 w 19"/>
                <a:gd name="T25" fmla="*/ 7 h 11"/>
                <a:gd name="T26" fmla="*/ 19 w 19"/>
                <a:gd name="T27" fmla="*/ 6 h 11"/>
                <a:gd name="T28" fmla="*/ 18 w 19"/>
                <a:gd name="T29" fmla="*/ 4 h 11"/>
                <a:gd name="T30" fmla="*/ 11 w 19"/>
                <a:gd name="T31" fmla="*/ 4 h 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
                <a:gd name="T49" fmla="*/ 0 h 11"/>
                <a:gd name="T50" fmla="*/ 19 w 19"/>
                <a:gd name="T51" fmla="*/ 11 h 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 h="11">
                  <a:moveTo>
                    <a:pt x="11" y="4"/>
                  </a:moveTo>
                  <a:lnTo>
                    <a:pt x="13" y="0"/>
                  </a:lnTo>
                  <a:lnTo>
                    <a:pt x="10" y="1"/>
                  </a:lnTo>
                  <a:lnTo>
                    <a:pt x="5" y="2"/>
                  </a:lnTo>
                  <a:lnTo>
                    <a:pt x="3" y="4"/>
                  </a:lnTo>
                  <a:lnTo>
                    <a:pt x="0" y="4"/>
                  </a:lnTo>
                  <a:lnTo>
                    <a:pt x="0" y="11"/>
                  </a:lnTo>
                  <a:lnTo>
                    <a:pt x="3" y="11"/>
                  </a:lnTo>
                  <a:lnTo>
                    <a:pt x="7" y="9"/>
                  </a:lnTo>
                  <a:lnTo>
                    <a:pt x="12" y="8"/>
                  </a:lnTo>
                  <a:lnTo>
                    <a:pt x="16" y="7"/>
                  </a:lnTo>
                  <a:lnTo>
                    <a:pt x="18" y="4"/>
                  </a:lnTo>
                  <a:lnTo>
                    <a:pt x="16" y="7"/>
                  </a:lnTo>
                  <a:lnTo>
                    <a:pt x="19" y="6"/>
                  </a:lnTo>
                  <a:lnTo>
                    <a:pt x="18" y="4"/>
                  </a:lnTo>
                  <a:lnTo>
                    <a:pt x="11"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1" name="Freeform 80"/>
            <p:cNvSpPr>
              <a:spLocks/>
            </p:cNvSpPr>
            <p:nvPr/>
          </p:nvSpPr>
          <p:spPr bwMode="auto">
            <a:xfrm>
              <a:off x="3113" y="3222"/>
              <a:ext cx="13" cy="16"/>
            </a:xfrm>
            <a:custGeom>
              <a:avLst/>
              <a:gdLst>
                <a:gd name="T0" fmla="*/ 10 w 13"/>
                <a:gd name="T1" fmla="*/ 0 h 16"/>
                <a:gd name="T2" fmla="*/ 12 w 13"/>
                <a:gd name="T3" fmla="*/ 0 h 16"/>
                <a:gd name="T4" fmla="*/ 6 w 13"/>
                <a:gd name="T5" fmla="*/ 1 h 16"/>
                <a:gd name="T6" fmla="*/ 1 w 13"/>
                <a:gd name="T7" fmla="*/ 5 h 16"/>
                <a:gd name="T8" fmla="*/ 0 w 13"/>
                <a:gd name="T9" fmla="*/ 11 h 16"/>
                <a:gd name="T10" fmla="*/ 0 w 13"/>
                <a:gd name="T11" fmla="*/ 16 h 16"/>
                <a:gd name="T12" fmla="*/ 7 w 13"/>
                <a:gd name="T13" fmla="*/ 16 h 16"/>
                <a:gd name="T14" fmla="*/ 7 w 13"/>
                <a:gd name="T15" fmla="*/ 11 h 16"/>
                <a:gd name="T16" fmla="*/ 8 w 13"/>
                <a:gd name="T17" fmla="*/ 10 h 16"/>
                <a:gd name="T18" fmla="*/ 8 w 13"/>
                <a:gd name="T19" fmla="*/ 9 h 16"/>
                <a:gd name="T20" fmla="*/ 12 w 13"/>
                <a:gd name="T21" fmla="*/ 7 h 16"/>
                <a:gd name="T22" fmla="*/ 13 w 13"/>
                <a:gd name="T23" fmla="*/ 7 h 16"/>
                <a:gd name="T24" fmla="*/ 10 w 13"/>
                <a:gd name="T25" fmla="*/ 0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
                <a:gd name="T40" fmla="*/ 0 h 16"/>
                <a:gd name="T41" fmla="*/ 13 w 13"/>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 h="16">
                  <a:moveTo>
                    <a:pt x="10" y="0"/>
                  </a:moveTo>
                  <a:lnTo>
                    <a:pt x="12" y="0"/>
                  </a:lnTo>
                  <a:lnTo>
                    <a:pt x="6" y="1"/>
                  </a:lnTo>
                  <a:lnTo>
                    <a:pt x="1" y="5"/>
                  </a:lnTo>
                  <a:lnTo>
                    <a:pt x="0" y="11"/>
                  </a:lnTo>
                  <a:lnTo>
                    <a:pt x="0" y="16"/>
                  </a:lnTo>
                  <a:lnTo>
                    <a:pt x="7" y="16"/>
                  </a:lnTo>
                  <a:lnTo>
                    <a:pt x="7" y="11"/>
                  </a:lnTo>
                  <a:lnTo>
                    <a:pt x="8" y="10"/>
                  </a:lnTo>
                  <a:lnTo>
                    <a:pt x="8" y="9"/>
                  </a:lnTo>
                  <a:lnTo>
                    <a:pt x="12" y="7"/>
                  </a:lnTo>
                  <a:lnTo>
                    <a:pt x="13" y="7"/>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2" name="Freeform 81"/>
            <p:cNvSpPr>
              <a:spLocks/>
            </p:cNvSpPr>
            <p:nvPr/>
          </p:nvSpPr>
          <p:spPr bwMode="auto">
            <a:xfrm>
              <a:off x="3123" y="3222"/>
              <a:ext cx="22" cy="14"/>
            </a:xfrm>
            <a:custGeom>
              <a:avLst/>
              <a:gdLst>
                <a:gd name="T0" fmla="*/ 22 w 22"/>
                <a:gd name="T1" fmla="*/ 12 h 14"/>
                <a:gd name="T2" fmla="*/ 22 w 22"/>
                <a:gd name="T3" fmla="*/ 12 h 14"/>
                <a:gd name="T4" fmla="*/ 19 w 22"/>
                <a:gd name="T5" fmla="*/ 6 h 14"/>
                <a:gd name="T6" fmla="*/ 12 w 22"/>
                <a:gd name="T7" fmla="*/ 1 h 14"/>
                <a:gd name="T8" fmla="*/ 6 w 22"/>
                <a:gd name="T9" fmla="*/ 0 h 14"/>
                <a:gd name="T10" fmla="*/ 0 w 22"/>
                <a:gd name="T11" fmla="*/ 0 h 14"/>
                <a:gd name="T12" fmla="*/ 3 w 22"/>
                <a:gd name="T13" fmla="*/ 7 h 14"/>
                <a:gd name="T14" fmla="*/ 6 w 22"/>
                <a:gd name="T15" fmla="*/ 7 h 14"/>
                <a:gd name="T16" fmla="*/ 10 w 22"/>
                <a:gd name="T17" fmla="*/ 9 h 14"/>
                <a:gd name="T18" fmla="*/ 12 w 22"/>
                <a:gd name="T19" fmla="*/ 11 h 14"/>
                <a:gd name="T20" fmla="*/ 15 w 22"/>
                <a:gd name="T21" fmla="*/ 14 h 14"/>
                <a:gd name="T22" fmla="*/ 15 w 22"/>
                <a:gd name="T23" fmla="*/ 14 h 14"/>
                <a:gd name="T24" fmla="*/ 22 w 22"/>
                <a:gd name="T25" fmla="*/ 12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
                <a:gd name="T40" fmla="*/ 0 h 14"/>
                <a:gd name="T41" fmla="*/ 22 w 22"/>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 h="14">
                  <a:moveTo>
                    <a:pt x="22" y="12"/>
                  </a:moveTo>
                  <a:lnTo>
                    <a:pt x="22" y="12"/>
                  </a:lnTo>
                  <a:lnTo>
                    <a:pt x="19" y="6"/>
                  </a:lnTo>
                  <a:lnTo>
                    <a:pt x="12" y="1"/>
                  </a:lnTo>
                  <a:lnTo>
                    <a:pt x="6" y="0"/>
                  </a:lnTo>
                  <a:lnTo>
                    <a:pt x="0" y="0"/>
                  </a:lnTo>
                  <a:lnTo>
                    <a:pt x="3" y="7"/>
                  </a:lnTo>
                  <a:lnTo>
                    <a:pt x="6" y="7"/>
                  </a:lnTo>
                  <a:lnTo>
                    <a:pt x="10" y="9"/>
                  </a:lnTo>
                  <a:lnTo>
                    <a:pt x="12" y="11"/>
                  </a:lnTo>
                  <a:lnTo>
                    <a:pt x="15" y="14"/>
                  </a:lnTo>
                  <a:lnTo>
                    <a:pt x="2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3" name="Freeform 82"/>
            <p:cNvSpPr>
              <a:spLocks/>
            </p:cNvSpPr>
            <p:nvPr/>
          </p:nvSpPr>
          <p:spPr bwMode="auto">
            <a:xfrm>
              <a:off x="3133" y="3234"/>
              <a:ext cx="14" cy="19"/>
            </a:xfrm>
            <a:custGeom>
              <a:avLst/>
              <a:gdLst>
                <a:gd name="T0" fmla="*/ 0 w 14"/>
                <a:gd name="T1" fmla="*/ 19 h 19"/>
                <a:gd name="T2" fmla="*/ 0 w 14"/>
                <a:gd name="T3" fmla="*/ 19 h 19"/>
                <a:gd name="T4" fmla="*/ 7 w 14"/>
                <a:gd name="T5" fmla="*/ 16 h 19"/>
                <a:gd name="T6" fmla="*/ 12 w 14"/>
                <a:gd name="T7" fmla="*/ 12 h 19"/>
                <a:gd name="T8" fmla="*/ 14 w 14"/>
                <a:gd name="T9" fmla="*/ 6 h 19"/>
                <a:gd name="T10" fmla="*/ 12 w 14"/>
                <a:gd name="T11" fmla="*/ 0 h 19"/>
                <a:gd name="T12" fmla="*/ 5 w 14"/>
                <a:gd name="T13" fmla="*/ 2 h 19"/>
                <a:gd name="T14" fmla="*/ 5 w 14"/>
                <a:gd name="T15" fmla="*/ 6 h 19"/>
                <a:gd name="T16" fmla="*/ 5 w 14"/>
                <a:gd name="T17" fmla="*/ 7 h 19"/>
                <a:gd name="T18" fmla="*/ 2 w 14"/>
                <a:gd name="T19" fmla="*/ 9 h 19"/>
                <a:gd name="T20" fmla="*/ 0 w 14"/>
                <a:gd name="T21" fmla="*/ 12 h 19"/>
                <a:gd name="T22" fmla="*/ 0 w 14"/>
                <a:gd name="T23" fmla="*/ 12 h 19"/>
                <a:gd name="T24" fmla="*/ 0 w 14"/>
                <a:gd name="T25" fmla="*/ 19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19"/>
                <a:gd name="T41" fmla="*/ 14 w 14"/>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19">
                  <a:moveTo>
                    <a:pt x="0" y="19"/>
                  </a:moveTo>
                  <a:lnTo>
                    <a:pt x="0" y="19"/>
                  </a:lnTo>
                  <a:lnTo>
                    <a:pt x="7" y="16"/>
                  </a:lnTo>
                  <a:lnTo>
                    <a:pt x="12" y="12"/>
                  </a:lnTo>
                  <a:lnTo>
                    <a:pt x="14" y="6"/>
                  </a:lnTo>
                  <a:lnTo>
                    <a:pt x="12" y="0"/>
                  </a:lnTo>
                  <a:lnTo>
                    <a:pt x="5" y="2"/>
                  </a:lnTo>
                  <a:lnTo>
                    <a:pt x="5" y="6"/>
                  </a:lnTo>
                  <a:lnTo>
                    <a:pt x="5" y="7"/>
                  </a:lnTo>
                  <a:lnTo>
                    <a:pt x="2" y="9"/>
                  </a:lnTo>
                  <a:lnTo>
                    <a:pt x="0" y="12"/>
                  </a:lnTo>
                  <a:lnTo>
                    <a:pt x="0"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4" name="Freeform 83"/>
            <p:cNvSpPr>
              <a:spLocks/>
            </p:cNvSpPr>
            <p:nvPr/>
          </p:nvSpPr>
          <p:spPr bwMode="auto">
            <a:xfrm>
              <a:off x="3113" y="3233"/>
              <a:ext cx="20" cy="20"/>
            </a:xfrm>
            <a:custGeom>
              <a:avLst/>
              <a:gdLst>
                <a:gd name="T0" fmla="*/ 3 w 20"/>
                <a:gd name="T1" fmla="*/ 9 h 20"/>
                <a:gd name="T2" fmla="*/ 0 w 20"/>
                <a:gd name="T3" fmla="*/ 6 h 20"/>
                <a:gd name="T4" fmla="*/ 2 w 20"/>
                <a:gd name="T5" fmla="*/ 12 h 20"/>
                <a:gd name="T6" fmla="*/ 8 w 20"/>
                <a:gd name="T7" fmla="*/ 17 h 20"/>
                <a:gd name="T8" fmla="*/ 15 w 20"/>
                <a:gd name="T9" fmla="*/ 20 h 20"/>
                <a:gd name="T10" fmla="*/ 20 w 20"/>
                <a:gd name="T11" fmla="*/ 20 h 20"/>
                <a:gd name="T12" fmla="*/ 20 w 20"/>
                <a:gd name="T13" fmla="*/ 13 h 20"/>
                <a:gd name="T14" fmla="*/ 15 w 20"/>
                <a:gd name="T15" fmla="*/ 13 h 20"/>
                <a:gd name="T16" fmla="*/ 13 w 20"/>
                <a:gd name="T17" fmla="*/ 10 h 20"/>
                <a:gd name="T18" fmla="*/ 9 w 20"/>
                <a:gd name="T19" fmla="*/ 7 h 20"/>
                <a:gd name="T20" fmla="*/ 7 w 20"/>
                <a:gd name="T21" fmla="*/ 3 h 20"/>
                <a:gd name="T22" fmla="*/ 3 w 20"/>
                <a:gd name="T23" fmla="*/ 0 h 20"/>
                <a:gd name="T24" fmla="*/ 3 w 20"/>
                <a:gd name="T25" fmla="*/ 9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20"/>
                <a:gd name="T41" fmla="*/ 20 w 20"/>
                <a:gd name="T42" fmla="*/ 20 h 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20">
                  <a:moveTo>
                    <a:pt x="3" y="9"/>
                  </a:moveTo>
                  <a:lnTo>
                    <a:pt x="0" y="6"/>
                  </a:lnTo>
                  <a:lnTo>
                    <a:pt x="2" y="12"/>
                  </a:lnTo>
                  <a:lnTo>
                    <a:pt x="8" y="17"/>
                  </a:lnTo>
                  <a:lnTo>
                    <a:pt x="15" y="20"/>
                  </a:lnTo>
                  <a:lnTo>
                    <a:pt x="20" y="20"/>
                  </a:lnTo>
                  <a:lnTo>
                    <a:pt x="20" y="13"/>
                  </a:lnTo>
                  <a:lnTo>
                    <a:pt x="15" y="13"/>
                  </a:lnTo>
                  <a:lnTo>
                    <a:pt x="13" y="10"/>
                  </a:lnTo>
                  <a:lnTo>
                    <a:pt x="9" y="7"/>
                  </a:lnTo>
                  <a:lnTo>
                    <a:pt x="7" y="3"/>
                  </a:lnTo>
                  <a:lnTo>
                    <a:pt x="3" y="0"/>
                  </a:lnTo>
                  <a:lnTo>
                    <a:pt x="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5" name="Freeform 84"/>
            <p:cNvSpPr>
              <a:spLocks/>
            </p:cNvSpPr>
            <p:nvPr/>
          </p:nvSpPr>
          <p:spPr bwMode="auto">
            <a:xfrm>
              <a:off x="3096" y="3233"/>
              <a:ext cx="20" cy="12"/>
            </a:xfrm>
            <a:custGeom>
              <a:avLst/>
              <a:gdLst>
                <a:gd name="T0" fmla="*/ 10 w 20"/>
                <a:gd name="T1" fmla="*/ 7 h 12"/>
                <a:gd name="T2" fmla="*/ 8 w 20"/>
                <a:gd name="T3" fmla="*/ 12 h 12"/>
                <a:gd name="T4" fmla="*/ 10 w 20"/>
                <a:gd name="T5" fmla="*/ 12 h 12"/>
                <a:gd name="T6" fmla="*/ 15 w 20"/>
                <a:gd name="T7" fmla="*/ 9 h 12"/>
                <a:gd name="T8" fmla="*/ 18 w 20"/>
                <a:gd name="T9" fmla="*/ 8 h 12"/>
                <a:gd name="T10" fmla="*/ 20 w 20"/>
                <a:gd name="T11" fmla="*/ 9 h 12"/>
                <a:gd name="T12" fmla="*/ 20 w 20"/>
                <a:gd name="T13" fmla="*/ 0 h 12"/>
                <a:gd name="T14" fmla="*/ 18 w 20"/>
                <a:gd name="T15" fmla="*/ 1 h 12"/>
                <a:gd name="T16" fmla="*/ 12 w 20"/>
                <a:gd name="T17" fmla="*/ 2 h 12"/>
                <a:gd name="T18" fmla="*/ 8 w 20"/>
                <a:gd name="T19" fmla="*/ 5 h 12"/>
                <a:gd name="T20" fmla="*/ 5 w 20"/>
                <a:gd name="T21" fmla="*/ 5 h 12"/>
                <a:gd name="T22" fmla="*/ 3 w 20"/>
                <a:gd name="T23" fmla="*/ 9 h 12"/>
                <a:gd name="T24" fmla="*/ 5 w 20"/>
                <a:gd name="T25" fmla="*/ 5 h 12"/>
                <a:gd name="T26" fmla="*/ 0 w 20"/>
                <a:gd name="T27" fmla="*/ 6 h 12"/>
                <a:gd name="T28" fmla="*/ 3 w 20"/>
                <a:gd name="T29" fmla="*/ 9 h 12"/>
                <a:gd name="T30" fmla="*/ 10 w 20"/>
                <a:gd name="T31" fmla="*/ 7 h 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
                <a:gd name="T49" fmla="*/ 0 h 12"/>
                <a:gd name="T50" fmla="*/ 20 w 20"/>
                <a:gd name="T51" fmla="*/ 12 h 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 h="12">
                  <a:moveTo>
                    <a:pt x="10" y="7"/>
                  </a:moveTo>
                  <a:lnTo>
                    <a:pt x="8" y="12"/>
                  </a:lnTo>
                  <a:lnTo>
                    <a:pt x="10" y="12"/>
                  </a:lnTo>
                  <a:lnTo>
                    <a:pt x="15" y="9"/>
                  </a:lnTo>
                  <a:lnTo>
                    <a:pt x="18" y="8"/>
                  </a:lnTo>
                  <a:lnTo>
                    <a:pt x="20" y="9"/>
                  </a:lnTo>
                  <a:lnTo>
                    <a:pt x="20" y="0"/>
                  </a:lnTo>
                  <a:lnTo>
                    <a:pt x="18" y="1"/>
                  </a:lnTo>
                  <a:lnTo>
                    <a:pt x="12" y="2"/>
                  </a:lnTo>
                  <a:lnTo>
                    <a:pt x="8" y="5"/>
                  </a:lnTo>
                  <a:lnTo>
                    <a:pt x="5" y="5"/>
                  </a:lnTo>
                  <a:lnTo>
                    <a:pt x="3" y="9"/>
                  </a:lnTo>
                  <a:lnTo>
                    <a:pt x="5" y="5"/>
                  </a:lnTo>
                  <a:lnTo>
                    <a:pt x="0" y="6"/>
                  </a:lnTo>
                  <a:lnTo>
                    <a:pt x="3" y="9"/>
                  </a:ln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6" name="Line 85"/>
            <p:cNvSpPr>
              <a:spLocks noChangeShapeType="1"/>
            </p:cNvSpPr>
            <p:nvPr/>
          </p:nvSpPr>
          <p:spPr bwMode="auto">
            <a:xfrm>
              <a:off x="3135" y="3157"/>
              <a:ext cx="236" cy="639"/>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87" name="Freeform 86"/>
            <p:cNvSpPr>
              <a:spLocks/>
            </p:cNvSpPr>
            <p:nvPr/>
          </p:nvSpPr>
          <p:spPr bwMode="auto">
            <a:xfrm>
              <a:off x="3279" y="3718"/>
              <a:ext cx="17" cy="3"/>
            </a:xfrm>
            <a:custGeom>
              <a:avLst/>
              <a:gdLst>
                <a:gd name="T0" fmla="*/ 0 w 17"/>
                <a:gd name="T1" fmla="*/ 3 h 3"/>
                <a:gd name="T2" fmla="*/ 17 w 17"/>
                <a:gd name="T3" fmla="*/ 0 h 3"/>
                <a:gd name="T4" fmla="*/ 0 w 17"/>
                <a:gd name="T5" fmla="*/ 3 h 3"/>
                <a:gd name="T6" fmla="*/ 0 60000 65536"/>
                <a:gd name="T7" fmla="*/ 0 60000 65536"/>
                <a:gd name="T8" fmla="*/ 0 60000 65536"/>
                <a:gd name="T9" fmla="*/ 0 w 17"/>
                <a:gd name="T10" fmla="*/ 0 h 3"/>
                <a:gd name="T11" fmla="*/ 17 w 17"/>
                <a:gd name="T12" fmla="*/ 3 h 3"/>
              </a:gdLst>
              <a:ahLst/>
              <a:cxnLst>
                <a:cxn ang="T6">
                  <a:pos x="T0" y="T1"/>
                </a:cxn>
                <a:cxn ang="T7">
                  <a:pos x="T2" y="T3"/>
                </a:cxn>
                <a:cxn ang="T8">
                  <a:pos x="T4" y="T5"/>
                </a:cxn>
              </a:cxnLst>
              <a:rect l="T9" t="T10" r="T11" b="T12"/>
              <a:pathLst>
                <a:path w="17" h="3">
                  <a:moveTo>
                    <a:pt x="0" y="3"/>
                  </a:moveTo>
                  <a:lnTo>
                    <a:pt x="17" y="0"/>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8" name="Line 87"/>
            <p:cNvSpPr>
              <a:spLocks noChangeShapeType="1"/>
            </p:cNvSpPr>
            <p:nvPr/>
          </p:nvSpPr>
          <p:spPr bwMode="auto">
            <a:xfrm flipV="1">
              <a:off x="3279" y="3718"/>
              <a:ext cx="17" cy="3"/>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89" name="Freeform 88"/>
            <p:cNvSpPr>
              <a:spLocks/>
            </p:cNvSpPr>
            <p:nvPr/>
          </p:nvSpPr>
          <p:spPr bwMode="auto">
            <a:xfrm>
              <a:off x="3196" y="3492"/>
              <a:ext cx="13" cy="4"/>
            </a:xfrm>
            <a:custGeom>
              <a:avLst/>
              <a:gdLst>
                <a:gd name="T0" fmla="*/ 0 w 13"/>
                <a:gd name="T1" fmla="*/ 4 h 4"/>
                <a:gd name="T2" fmla="*/ 1 w 13"/>
                <a:gd name="T3" fmla="*/ 4 h 4"/>
                <a:gd name="T4" fmla="*/ 5 w 13"/>
                <a:gd name="T5" fmla="*/ 2 h 4"/>
                <a:gd name="T6" fmla="*/ 9 w 13"/>
                <a:gd name="T7" fmla="*/ 1 h 4"/>
                <a:gd name="T8" fmla="*/ 13 w 13"/>
                <a:gd name="T9" fmla="*/ 0 h 4"/>
                <a:gd name="T10" fmla="*/ 0 w 13"/>
                <a:gd name="T11" fmla="*/ 4 h 4"/>
                <a:gd name="T12" fmla="*/ 0 60000 65536"/>
                <a:gd name="T13" fmla="*/ 0 60000 65536"/>
                <a:gd name="T14" fmla="*/ 0 60000 65536"/>
                <a:gd name="T15" fmla="*/ 0 60000 65536"/>
                <a:gd name="T16" fmla="*/ 0 60000 65536"/>
                <a:gd name="T17" fmla="*/ 0 60000 65536"/>
                <a:gd name="T18" fmla="*/ 0 w 13"/>
                <a:gd name="T19" fmla="*/ 0 h 4"/>
                <a:gd name="T20" fmla="*/ 13 w 13"/>
                <a:gd name="T21" fmla="*/ 4 h 4"/>
              </a:gdLst>
              <a:ahLst/>
              <a:cxnLst>
                <a:cxn ang="T12">
                  <a:pos x="T0" y="T1"/>
                </a:cxn>
                <a:cxn ang="T13">
                  <a:pos x="T2" y="T3"/>
                </a:cxn>
                <a:cxn ang="T14">
                  <a:pos x="T4" y="T5"/>
                </a:cxn>
                <a:cxn ang="T15">
                  <a:pos x="T6" y="T7"/>
                </a:cxn>
                <a:cxn ang="T16">
                  <a:pos x="T8" y="T9"/>
                </a:cxn>
                <a:cxn ang="T17">
                  <a:pos x="T10" y="T11"/>
                </a:cxn>
              </a:cxnLst>
              <a:rect l="T18" t="T19" r="T20" b="T21"/>
              <a:pathLst>
                <a:path w="13" h="4">
                  <a:moveTo>
                    <a:pt x="0" y="4"/>
                  </a:moveTo>
                  <a:lnTo>
                    <a:pt x="1" y="4"/>
                  </a:lnTo>
                  <a:lnTo>
                    <a:pt x="5" y="2"/>
                  </a:lnTo>
                  <a:lnTo>
                    <a:pt x="9" y="1"/>
                  </a:lnTo>
                  <a:lnTo>
                    <a:pt x="13" y="0"/>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90" name="Freeform 89"/>
            <p:cNvSpPr>
              <a:spLocks/>
            </p:cNvSpPr>
            <p:nvPr/>
          </p:nvSpPr>
          <p:spPr bwMode="auto">
            <a:xfrm>
              <a:off x="3196" y="3492"/>
              <a:ext cx="13" cy="4"/>
            </a:xfrm>
            <a:custGeom>
              <a:avLst/>
              <a:gdLst>
                <a:gd name="T0" fmla="*/ 0 w 13"/>
                <a:gd name="T1" fmla="*/ 4 h 4"/>
                <a:gd name="T2" fmla="*/ 0 w 13"/>
                <a:gd name="T3" fmla="*/ 4 h 4"/>
                <a:gd name="T4" fmla="*/ 1 w 13"/>
                <a:gd name="T5" fmla="*/ 4 h 4"/>
                <a:gd name="T6" fmla="*/ 5 w 13"/>
                <a:gd name="T7" fmla="*/ 2 h 4"/>
                <a:gd name="T8" fmla="*/ 9 w 13"/>
                <a:gd name="T9" fmla="*/ 1 h 4"/>
                <a:gd name="T10" fmla="*/ 13 w 13"/>
                <a:gd name="T11" fmla="*/ 0 h 4"/>
                <a:gd name="T12" fmla="*/ 0 60000 65536"/>
                <a:gd name="T13" fmla="*/ 0 60000 65536"/>
                <a:gd name="T14" fmla="*/ 0 60000 65536"/>
                <a:gd name="T15" fmla="*/ 0 60000 65536"/>
                <a:gd name="T16" fmla="*/ 0 60000 65536"/>
                <a:gd name="T17" fmla="*/ 0 60000 65536"/>
                <a:gd name="T18" fmla="*/ 0 w 13"/>
                <a:gd name="T19" fmla="*/ 0 h 4"/>
                <a:gd name="T20" fmla="*/ 13 w 13"/>
                <a:gd name="T21" fmla="*/ 4 h 4"/>
              </a:gdLst>
              <a:ahLst/>
              <a:cxnLst>
                <a:cxn ang="T12">
                  <a:pos x="T0" y="T1"/>
                </a:cxn>
                <a:cxn ang="T13">
                  <a:pos x="T2" y="T3"/>
                </a:cxn>
                <a:cxn ang="T14">
                  <a:pos x="T4" y="T5"/>
                </a:cxn>
                <a:cxn ang="T15">
                  <a:pos x="T6" y="T7"/>
                </a:cxn>
                <a:cxn ang="T16">
                  <a:pos x="T8" y="T9"/>
                </a:cxn>
                <a:cxn ang="T17">
                  <a:pos x="T10" y="T11"/>
                </a:cxn>
              </a:cxnLst>
              <a:rect l="T18" t="T19" r="T20" b="T21"/>
              <a:pathLst>
                <a:path w="13" h="4">
                  <a:moveTo>
                    <a:pt x="0" y="4"/>
                  </a:moveTo>
                  <a:lnTo>
                    <a:pt x="0" y="4"/>
                  </a:lnTo>
                  <a:lnTo>
                    <a:pt x="1" y="4"/>
                  </a:lnTo>
                  <a:lnTo>
                    <a:pt x="5" y="2"/>
                  </a:lnTo>
                  <a:lnTo>
                    <a:pt x="9" y="1"/>
                  </a:lnTo>
                  <a:lnTo>
                    <a:pt x="13" y="0"/>
                  </a:lnTo>
                </a:path>
              </a:pathLst>
            </a:custGeom>
            <a:noFill/>
            <a:ln w="0">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91" name="Freeform 90"/>
            <p:cNvSpPr>
              <a:spLocks/>
            </p:cNvSpPr>
            <p:nvPr/>
          </p:nvSpPr>
          <p:spPr bwMode="auto">
            <a:xfrm>
              <a:off x="3102" y="3239"/>
              <a:ext cx="10" cy="2"/>
            </a:xfrm>
            <a:custGeom>
              <a:avLst/>
              <a:gdLst>
                <a:gd name="T0" fmla="*/ 0 w 10"/>
                <a:gd name="T1" fmla="*/ 2 h 2"/>
                <a:gd name="T2" fmla="*/ 2 w 10"/>
                <a:gd name="T3" fmla="*/ 2 h 2"/>
                <a:gd name="T4" fmla="*/ 5 w 10"/>
                <a:gd name="T5" fmla="*/ 1 h 2"/>
                <a:gd name="T6" fmla="*/ 7 w 10"/>
                <a:gd name="T7" fmla="*/ 1 h 2"/>
                <a:gd name="T8" fmla="*/ 10 w 10"/>
                <a:gd name="T9" fmla="*/ 0 h 2"/>
                <a:gd name="T10" fmla="*/ 0 w 10"/>
                <a:gd name="T11" fmla="*/ 2 h 2"/>
                <a:gd name="T12" fmla="*/ 0 60000 65536"/>
                <a:gd name="T13" fmla="*/ 0 60000 65536"/>
                <a:gd name="T14" fmla="*/ 0 60000 65536"/>
                <a:gd name="T15" fmla="*/ 0 60000 65536"/>
                <a:gd name="T16" fmla="*/ 0 60000 65536"/>
                <a:gd name="T17" fmla="*/ 0 60000 65536"/>
                <a:gd name="T18" fmla="*/ 0 w 10"/>
                <a:gd name="T19" fmla="*/ 0 h 2"/>
                <a:gd name="T20" fmla="*/ 10 w 10"/>
                <a:gd name="T21" fmla="*/ 2 h 2"/>
              </a:gdLst>
              <a:ahLst/>
              <a:cxnLst>
                <a:cxn ang="T12">
                  <a:pos x="T0" y="T1"/>
                </a:cxn>
                <a:cxn ang="T13">
                  <a:pos x="T2" y="T3"/>
                </a:cxn>
                <a:cxn ang="T14">
                  <a:pos x="T4" y="T5"/>
                </a:cxn>
                <a:cxn ang="T15">
                  <a:pos x="T6" y="T7"/>
                </a:cxn>
                <a:cxn ang="T16">
                  <a:pos x="T8" y="T9"/>
                </a:cxn>
                <a:cxn ang="T17">
                  <a:pos x="T10" y="T11"/>
                </a:cxn>
              </a:cxnLst>
              <a:rect l="T18" t="T19" r="T20" b="T21"/>
              <a:pathLst>
                <a:path w="10" h="2">
                  <a:moveTo>
                    <a:pt x="0" y="2"/>
                  </a:moveTo>
                  <a:lnTo>
                    <a:pt x="2" y="2"/>
                  </a:lnTo>
                  <a:lnTo>
                    <a:pt x="5" y="1"/>
                  </a:lnTo>
                  <a:lnTo>
                    <a:pt x="7" y="1"/>
                  </a:lnTo>
                  <a:lnTo>
                    <a:pt x="10" y="0"/>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92" name="Freeform 91"/>
            <p:cNvSpPr>
              <a:spLocks/>
            </p:cNvSpPr>
            <p:nvPr/>
          </p:nvSpPr>
          <p:spPr bwMode="auto">
            <a:xfrm>
              <a:off x="3102" y="3239"/>
              <a:ext cx="10" cy="2"/>
            </a:xfrm>
            <a:custGeom>
              <a:avLst/>
              <a:gdLst>
                <a:gd name="T0" fmla="*/ 0 w 10"/>
                <a:gd name="T1" fmla="*/ 2 h 2"/>
                <a:gd name="T2" fmla="*/ 0 w 10"/>
                <a:gd name="T3" fmla="*/ 2 h 2"/>
                <a:gd name="T4" fmla="*/ 2 w 10"/>
                <a:gd name="T5" fmla="*/ 2 h 2"/>
                <a:gd name="T6" fmla="*/ 5 w 10"/>
                <a:gd name="T7" fmla="*/ 1 h 2"/>
                <a:gd name="T8" fmla="*/ 7 w 10"/>
                <a:gd name="T9" fmla="*/ 1 h 2"/>
                <a:gd name="T10" fmla="*/ 10 w 10"/>
                <a:gd name="T11" fmla="*/ 0 h 2"/>
                <a:gd name="T12" fmla="*/ 0 60000 65536"/>
                <a:gd name="T13" fmla="*/ 0 60000 65536"/>
                <a:gd name="T14" fmla="*/ 0 60000 65536"/>
                <a:gd name="T15" fmla="*/ 0 60000 65536"/>
                <a:gd name="T16" fmla="*/ 0 60000 65536"/>
                <a:gd name="T17" fmla="*/ 0 60000 65536"/>
                <a:gd name="T18" fmla="*/ 0 w 10"/>
                <a:gd name="T19" fmla="*/ 0 h 2"/>
                <a:gd name="T20" fmla="*/ 10 w 10"/>
                <a:gd name="T21" fmla="*/ 2 h 2"/>
              </a:gdLst>
              <a:ahLst/>
              <a:cxnLst>
                <a:cxn ang="T12">
                  <a:pos x="T0" y="T1"/>
                </a:cxn>
                <a:cxn ang="T13">
                  <a:pos x="T2" y="T3"/>
                </a:cxn>
                <a:cxn ang="T14">
                  <a:pos x="T4" y="T5"/>
                </a:cxn>
                <a:cxn ang="T15">
                  <a:pos x="T6" y="T7"/>
                </a:cxn>
                <a:cxn ang="T16">
                  <a:pos x="T8" y="T9"/>
                </a:cxn>
                <a:cxn ang="T17">
                  <a:pos x="T10" y="T11"/>
                </a:cxn>
              </a:cxnLst>
              <a:rect l="T18" t="T19" r="T20" b="T21"/>
              <a:pathLst>
                <a:path w="10" h="2">
                  <a:moveTo>
                    <a:pt x="0" y="2"/>
                  </a:moveTo>
                  <a:lnTo>
                    <a:pt x="0" y="2"/>
                  </a:lnTo>
                  <a:lnTo>
                    <a:pt x="2" y="2"/>
                  </a:lnTo>
                  <a:lnTo>
                    <a:pt x="5" y="1"/>
                  </a:lnTo>
                  <a:lnTo>
                    <a:pt x="7" y="1"/>
                  </a:lnTo>
                  <a:lnTo>
                    <a:pt x="10" y="0"/>
                  </a:lnTo>
                </a:path>
              </a:pathLst>
            </a:custGeom>
            <a:noFill/>
            <a:ln w="0">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93" name="Line 92"/>
            <p:cNvSpPr>
              <a:spLocks noChangeShapeType="1"/>
            </p:cNvSpPr>
            <p:nvPr/>
          </p:nvSpPr>
          <p:spPr bwMode="auto">
            <a:xfrm flipH="1">
              <a:off x="3114" y="3170"/>
              <a:ext cx="519" cy="102"/>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94" name="Line 93"/>
            <p:cNvSpPr>
              <a:spLocks noChangeShapeType="1"/>
            </p:cNvSpPr>
            <p:nvPr/>
          </p:nvSpPr>
          <p:spPr bwMode="auto">
            <a:xfrm flipH="1">
              <a:off x="3126" y="3202"/>
              <a:ext cx="519" cy="101"/>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95" name="Line 94"/>
            <p:cNvSpPr>
              <a:spLocks noChangeShapeType="1"/>
            </p:cNvSpPr>
            <p:nvPr/>
          </p:nvSpPr>
          <p:spPr bwMode="auto">
            <a:xfrm flipH="1">
              <a:off x="3138" y="3234"/>
              <a:ext cx="519" cy="102"/>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96" name="Line 95"/>
            <p:cNvSpPr>
              <a:spLocks noChangeShapeType="1"/>
            </p:cNvSpPr>
            <p:nvPr/>
          </p:nvSpPr>
          <p:spPr bwMode="auto">
            <a:xfrm flipH="1">
              <a:off x="3149" y="3265"/>
              <a:ext cx="519" cy="103"/>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97" name="Line 96"/>
            <p:cNvSpPr>
              <a:spLocks noChangeShapeType="1"/>
            </p:cNvSpPr>
            <p:nvPr/>
          </p:nvSpPr>
          <p:spPr bwMode="auto">
            <a:xfrm flipH="1">
              <a:off x="3161" y="3297"/>
              <a:ext cx="519" cy="102"/>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98" name="Line 97"/>
            <p:cNvSpPr>
              <a:spLocks noChangeShapeType="1"/>
            </p:cNvSpPr>
            <p:nvPr/>
          </p:nvSpPr>
          <p:spPr bwMode="auto">
            <a:xfrm flipH="1">
              <a:off x="3173" y="3329"/>
              <a:ext cx="519" cy="103"/>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99" name="Line 98"/>
            <p:cNvSpPr>
              <a:spLocks noChangeShapeType="1"/>
            </p:cNvSpPr>
            <p:nvPr/>
          </p:nvSpPr>
          <p:spPr bwMode="auto">
            <a:xfrm flipH="1">
              <a:off x="3184" y="3361"/>
              <a:ext cx="520" cy="103"/>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0" name="Line 99"/>
            <p:cNvSpPr>
              <a:spLocks noChangeShapeType="1"/>
            </p:cNvSpPr>
            <p:nvPr/>
          </p:nvSpPr>
          <p:spPr bwMode="auto">
            <a:xfrm flipH="1">
              <a:off x="3236" y="3394"/>
              <a:ext cx="479" cy="93"/>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1" name="Line 100"/>
            <p:cNvSpPr>
              <a:spLocks noChangeShapeType="1"/>
            </p:cNvSpPr>
            <p:nvPr/>
          </p:nvSpPr>
          <p:spPr bwMode="auto">
            <a:xfrm flipH="1">
              <a:off x="3208" y="3425"/>
              <a:ext cx="519" cy="103"/>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2" name="Line 101"/>
            <p:cNvSpPr>
              <a:spLocks noChangeShapeType="1"/>
            </p:cNvSpPr>
            <p:nvPr/>
          </p:nvSpPr>
          <p:spPr bwMode="auto">
            <a:xfrm flipH="1">
              <a:off x="3220" y="3457"/>
              <a:ext cx="519" cy="103"/>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3" name="Line 102"/>
            <p:cNvSpPr>
              <a:spLocks noChangeShapeType="1"/>
            </p:cNvSpPr>
            <p:nvPr/>
          </p:nvSpPr>
          <p:spPr bwMode="auto">
            <a:xfrm flipH="1">
              <a:off x="3231" y="3490"/>
              <a:ext cx="519" cy="102"/>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4" name="Line 103"/>
            <p:cNvSpPr>
              <a:spLocks noChangeShapeType="1"/>
            </p:cNvSpPr>
            <p:nvPr/>
          </p:nvSpPr>
          <p:spPr bwMode="auto">
            <a:xfrm flipH="1">
              <a:off x="3243" y="3521"/>
              <a:ext cx="519" cy="102"/>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5" name="Line 104"/>
            <p:cNvSpPr>
              <a:spLocks noChangeShapeType="1"/>
            </p:cNvSpPr>
            <p:nvPr/>
          </p:nvSpPr>
          <p:spPr bwMode="auto">
            <a:xfrm flipH="1">
              <a:off x="3256" y="3553"/>
              <a:ext cx="518" cy="103"/>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6" name="Line 105"/>
            <p:cNvSpPr>
              <a:spLocks noChangeShapeType="1"/>
            </p:cNvSpPr>
            <p:nvPr/>
          </p:nvSpPr>
          <p:spPr bwMode="auto">
            <a:xfrm flipH="1">
              <a:off x="3268" y="3586"/>
              <a:ext cx="518" cy="102"/>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7" name="Line 106"/>
            <p:cNvSpPr>
              <a:spLocks noChangeShapeType="1"/>
            </p:cNvSpPr>
            <p:nvPr/>
          </p:nvSpPr>
          <p:spPr bwMode="auto">
            <a:xfrm flipV="1">
              <a:off x="3316" y="3617"/>
              <a:ext cx="483" cy="95"/>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8" name="Line 107"/>
            <p:cNvSpPr>
              <a:spLocks noChangeShapeType="1"/>
            </p:cNvSpPr>
            <p:nvPr/>
          </p:nvSpPr>
          <p:spPr bwMode="auto">
            <a:xfrm flipH="1">
              <a:off x="3291" y="3649"/>
              <a:ext cx="519" cy="103"/>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9" name="Line 108"/>
            <p:cNvSpPr>
              <a:spLocks noChangeShapeType="1"/>
            </p:cNvSpPr>
            <p:nvPr/>
          </p:nvSpPr>
          <p:spPr bwMode="auto">
            <a:xfrm flipH="1">
              <a:off x="3303" y="3682"/>
              <a:ext cx="519" cy="102"/>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0" name="Line 109"/>
            <p:cNvSpPr>
              <a:spLocks noChangeShapeType="1"/>
            </p:cNvSpPr>
            <p:nvPr/>
          </p:nvSpPr>
          <p:spPr bwMode="auto">
            <a:xfrm flipH="1">
              <a:off x="3145" y="3138"/>
              <a:ext cx="477" cy="94"/>
            </a:xfrm>
            <a:prstGeom prst="line">
              <a:avLst/>
            </a:prstGeom>
            <a:noFill/>
            <a:ln w="0">
              <a:solidFill>
                <a:srgbClr val="7F7F7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1" name="Freeform 110"/>
            <p:cNvSpPr>
              <a:spLocks/>
            </p:cNvSpPr>
            <p:nvPr/>
          </p:nvSpPr>
          <p:spPr bwMode="auto">
            <a:xfrm>
              <a:off x="3446" y="2869"/>
              <a:ext cx="537" cy="439"/>
            </a:xfrm>
            <a:custGeom>
              <a:avLst/>
              <a:gdLst>
                <a:gd name="T0" fmla="*/ 0 w 537"/>
                <a:gd name="T1" fmla="*/ 439 h 439"/>
                <a:gd name="T2" fmla="*/ 33 w 537"/>
                <a:gd name="T3" fmla="*/ 406 h 439"/>
                <a:gd name="T4" fmla="*/ 63 w 537"/>
                <a:gd name="T5" fmla="*/ 376 h 439"/>
                <a:gd name="T6" fmla="*/ 92 w 537"/>
                <a:gd name="T7" fmla="*/ 346 h 439"/>
                <a:gd name="T8" fmla="*/ 120 w 537"/>
                <a:gd name="T9" fmla="*/ 319 h 439"/>
                <a:gd name="T10" fmla="*/ 146 w 537"/>
                <a:gd name="T11" fmla="*/ 295 h 439"/>
                <a:gd name="T12" fmla="*/ 171 w 537"/>
                <a:gd name="T13" fmla="*/ 272 h 439"/>
                <a:gd name="T14" fmla="*/ 193 w 537"/>
                <a:gd name="T15" fmla="*/ 252 h 439"/>
                <a:gd name="T16" fmla="*/ 213 w 537"/>
                <a:gd name="T17" fmla="*/ 234 h 439"/>
                <a:gd name="T18" fmla="*/ 232 w 537"/>
                <a:gd name="T19" fmla="*/ 217 h 439"/>
                <a:gd name="T20" fmla="*/ 249 w 537"/>
                <a:gd name="T21" fmla="*/ 203 h 439"/>
                <a:gd name="T22" fmla="*/ 263 w 537"/>
                <a:gd name="T23" fmla="*/ 190 h 439"/>
                <a:gd name="T24" fmla="*/ 276 w 537"/>
                <a:gd name="T25" fmla="*/ 180 h 439"/>
                <a:gd name="T26" fmla="*/ 288 w 537"/>
                <a:gd name="T27" fmla="*/ 170 h 439"/>
                <a:gd name="T28" fmla="*/ 296 w 537"/>
                <a:gd name="T29" fmla="*/ 163 h 439"/>
                <a:gd name="T30" fmla="*/ 302 w 537"/>
                <a:gd name="T31" fmla="*/ 159 h 439"/>
                <a:gd name="T32" fmla="*/ 307 w 537"/>
                <a:gd name="T33" fmla="*/ 155 h 439"/>
                <a:gd name="T34" fmla="*/ 310 w 537"/>
                <a:gd name="T35" fmla="*/ 153 h 439"/>
                <a:gd name="T36" fmla="*/ 317 w 537"/>
                <a:gd name="T37" fmla="*/ 146 h 439"/>
                <a:gd name="T38" fmla="*/ 328 w 537"/>
                <a:gd name="T39" fmla="*/ 138 h 439"/>
                <a:gd name="T40" fmla="*/ 337 w 537"/>
                <a:gd name="T41" fmla="*/ 129 h 439"/>
                <a:gd name="T42" fmla="*/ 383 w 537"/>
                <a:gd name="T43" fmla="*/ 94 h 439"/>
                <a:gd name="T44" fmla="*/ 418 w 537"/>
                <a:gd name="T45" fmla="*/ 66 h 439"/>
                <a:gd name="T46" fmla="*/ 446 w 537"/>
                <a:gd name="T47" fmla="*/ 46 h 439"/>
                <a:gd name="T48" fmla="*/ 466 w 537"/>
                <a:gd name="T49" fmla="*/ 32 h 439"/>
                <a:gd name="T50" fmla="*/ 480 w 537"/>
                <a:gd name="T51" fmla="*/ 23 h 439"/>
                <a:gd name="T52" fmla="*/ 490 w 537"/>
                <a:gd name="T53" fmla="*/ 18 h 439"/>
                <a:gd name="T54" fmla="*/ 496 w 537"/>
                <a:gd name="T55" fmla="*/ 17 h 439"/>
                <a:gd name="T56" fmla="*/ 500 w 537"/>
                <a:gd name="T57" fmla="*/ 19 h 439"/>
                <a:gd name="T58" fmla="*/ 524 w 537"/>
                <a:gd name="T59" fmla="*/ 0 h 439"/>
                <a:gd name="T60" fmla="*/ 537 w 537"/>
                <a:gd name="T61" fmla="*/ 16 h 439"/>
                <a:gd name="T62" fmla="*/ 513 w 537"/>
                <a:gd name="T63" fmla="*/ 34 h 439"/>
                <a:gd name="T64" fmla="*/ 514 w 537"/>
                <a:gd name="T65" fmla="*/ 39 h 439"/>
                <a:gd name="T66" fmla="*/ 511 w 537"/>
                <a:gd name="T67" fmla="*/ 45 h 439"/>
                <a:gd name="T68" fmla="*/ 504 w 537"/>
                <a:gd name="T69" fmla="*/ 53 h 439"/>
                <a:gd name="T70" fmla="*/ 492 w 537"/>
                <a:gd name="T71" fmla="*/ 64 h 439"/>
                <a:gd name="T72" fmla="*/ 473 w 537"/>
                <a:gd name="T73" fmla="*/ 80 h 439"/>
                <a:gd name="T74" fmla="*/ 446 w 537"/>
                <a:gd name="T75" fmla="*/ 102 h 439"/>
                <a:gd name="T76" fmla="*/ 412 w 537"/>
                <a:gd name="T77" fmla="*/ 131 h 439"/>
                <a:gd name="T78" fmla="*/ 369 w 537"/>
                <a:gd name="T79" fmla="*/ 168 h 439"/>
                <a:gd name="T80" fmla="*/ 360 w 537"/>
                <a:gd name="T81" fmla="*/ 176 h 439"/>
                <a:gd name="T82" fmla="*/ 349 w 537"/>
                <a:gd name="T83" fmla="*/ 183 h 439"/>
                <a:gd name="T84" fmla="*/ 341 w 537"/>
                <a:gd name="T85" fmla="*/ 190 h 439"/>
                <a:gd name="T86" fmla="*/ 337 w 537"/>
                <a:gd name="T87" fmla="*/ 193 h 439"/>
                <a:gd name="T88" fmla="*/ 333 w 537"/>
                <a:gd name="T89" fmla="*/ 196 h 439"/>
                <a:gd name="T90" fmla="*/ 327 w 537"/>
                <a:gd name="T91" fmla="*/ 202 h 439"/>
                <a:gd name="T92" fmla="*/ 317 w 537"/>
                <a:gd name="T93" fmla="*/ 209 h 439"/>
                <a:gd name="T94" fmla="*/ 306 w 537"/>
                <a:gd name="T95" fmla="*/ 218 h 439"/>
                <a:gd name="T96" fmla="*/ 292 w 537"/>
                <a:gd name="T97" fmla="*/ 230 h 439"/>
                <a:gd name="T98" fmla="*/ 276 w 537"/>
                <a:gd name="T99" fmla="*/ 242 h 439"/>
                <a:gd name="T100" fmla="*/ 258 w 537"/>
                <a:gd name="T101" fmla="*/ 257 h 439"/>
                <a:gd name="T102" fmla="*/ 238 w 537"/>
                <a:gd name="T103" fmla="*/ 272 h 439"/>
                <a:gd name="T104" fmla="*/ 214 w 537"/>
                <a:gd name="T105" fmla="*/ 289 h 439"/>
                <a:gd name="T106" fmla="*/ 190 w 537"/>
                <a:gd name="T107" fmla="*/ 308 h 439"/>
                <a:gd name="T108" fmla="*/ 163 w 537"/>
                <a:gd name="T109" fmla="*/ 328 h 439"/>
                <a:gd name="T110" fmla="*/ 135 w 537"/>
                <a:gd name="T111" fmla="*/ 347 h 439"/>
                <a:gd name="T112" fmla="*/ 104 w 537"/>
                <a:gd name="T113" fmla="*/ 369 h 439"/>
                <a:gd name="T114" fmla="*/ 71 w 537"/>
                <a:gd name="T115" fmla="*/ 392 h 439"/>
                <a:gd name="T116" fmla="*/ 36 w 537"/>
                <a:gd name="T117" fmla="*/ 414 h 439"/>
                <a:gd name="T118" fmla="*/ 0 w 537"/>
                <a:gd name="T119" fmla="*/ 439 h 43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37"/>
                <a:gd name="T181" fmla="*/ 0 h 439"/>
                <a:gd name="T182" fmla="*/ 537 w 537"/>
                <a:gd name="T183" fmla="*/ 439 h 43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37" h="439">
                  <a:moveTo>
                    <a:pt x="0" y="439"/>
                  </a:moveTo>
                  <a:lnTo>
                    <a:pt x="33" y="406"/>
                  </a:lnTo>
                  <a:lnTo>
                    <a:pt x="63" y="376"/>
                  </a:lnTo>
                  <a:lnTo>
                    <a:pt x="92" y="346"/>
                  </a:lnTo>
                  <a:lnTo>
                    <a:pt x="120" y="319"/>
                  </a:lnTo>
                  <a:lnTo>
                    <a:pt x="146" y="295"/>
                  </a:lnTo>
                  <a:lnTo>
                    <a:pt x="171" y="272"/>
                  </a:lnTo>
                  <a:lnTo>
                    <a:pt x="193" y="252"/>
                  </a:lnTo>
                  <a:lnTo>
                    <a:pt x="213" y="234"/>
                  </a:lnTo>
                  <a:lnTo>
                    <a:pt x="232" y="217"/>
                  </a:lnTo>
                  <a:lnTo>
                    <a:pt x="249" y="203"/>
                  </a:lnTo>
                  <a:lnTo>
                    <a:pt x="263" y="190"/>
                  </a:lnTo>
                  <a:lnTo>
                    <a:pt x="276" y="180"/>
                  </a:lnTo>
                  <a:lnTo>
                    <a:pt x="288" y="170"/>
                  </a:lnTo>
                  <a:lnTo>
                    <a:pt x="296" y="163"/>
                  </a:lnTo>
                  <a:lnTo>
                    <a:pt x="302" y="159"/>
                  </a:lnTo>
                  <a:lnTo>
                    <a:pt x="307" y="155"/>
                  </a:lnTo>
                  <a:lnTo>
                    <a:pt x="310" y="153"/>
                  </a:lnTo>
                  <a:lnTo>
                    <a:pt x="317" y="146"/>
                  </a:lnTo>
                  <a:lnTo>
                    <a:pt x="328" y="138"/>
                  </a:lnTo>
                  <a:lnTo>
                    <a:pt x="337" y="129"/>
                  </a:lnTo>
                  <a:lnTo>
                    <a:pt x="383" y="94"/>
                  </a:lnTo>
                  <a:lnTo>
                    <a:pt x="418" y="66"/>
                  </a:lnTo>
                  <a:lnTo>
                    <a:pt x="446" y="46"/>
                  </a:lnTo>
                  <a:lnTo>
                    <a:pt x="466" y="32"/>
                  </a:lnTo>
                  <a:lnTo>
                    <a:pt x="480" y="23"/>
                  </a:lnTo>
                  <a:lnTo>
                    <a:pt x="490" y="18"/>
                  </a:lnTo>
                  <a:lnTo>
                    <a:pt x="496" y="17"/>
                  </a:lnTo>
                  <a:lnTo>
                    <a:pt x="500" y="19"/>
                  </a:lnTo>
                  <a:lnTo>
                    <a:pt x="524" y="0"/>
                  </a:lnTo>
                  <a:lnTo>
                    <a:pt x="537" y="16"/>
                  </a:lnTo>
                  <a:lnTo>
                    <a:pt x="513" y="34"/>
                  </a:lnTo>
                  <a:lnTo>
                    <a:pt x="514" y="39"/>
                  </a:lnTo>
                  <a:lnTo>
                    <a:pt x="511" y="45"/>
                  </a:lnTo>
                  <a:lnTo>
                    <a:pt x="504" y="53"/>
                  </a:lnTo>
                  <a:lnTo>
                    <a:pt x="492" y="64"/>
                  </a:lnTo>
                  <a:lnTo>
                    <a:pt x="473" y="80"/>
                  </a:lnTo>
                  <a:lnTo>
                    <a:pt x="446" y="102"/>
                  </a:lnTo>
                  <a:lnTo>
                    <a:pt x="412" y="131"/>
                  </a:lnTo>
                  <a:lnTo>
                    <a:pt x="369" y="168"/>
                  </a:lnTo>
                  <a:lnTo>
                    <a:pt x="360" y="176"/>
                  </a:lnTo>
                  <a:lnTo>
                    <a:pt x="349" y="183"/>
                  </a:lnTo>
                  <a:lnTo>
                    <a:pt x="341" y="190"/>
                  </a:lnTo>
                  <a:lnTo>
                    <a:pt x="337" y="193"/>
                  </a:lnTo>
                  <a:lnTo>
                    <a:pt x="333" y="196"/>
                  </a:lnTo>
                  <a:lnTo>
                    <a:pt x="327" y="202"/>
                  </a:lnTo>
                  <a:lnTo>
                    <a:pt x="317" y="209"/>
                  </a:lnTo>
                  <a:lnTo>
                    <a:pt x="306" y="218"/>
                  </a:lnTo>
                  <a:lnTo>
                    <a:pt x="292" y="230"/>
                  </a:lnTo>
                  <a:lnTo>
                    <a:pt x="276" y="242"/>
                  </a:lnTo>
                  <a:lnTo>
                    <a:pt x="258" y="257"/>
                  </a:lnTo>
                  <a:lnTo>
                    <a:pt x="238" y="272"/>
                  </a:lnTo>
                  <a:lnTo>
                    <a:pt x="214" y="289"/>
                  </a:lnTo>
                  <a:lnTo>
                    <a:pt x="190" y="308"/>
                  </a:lnTo>
                  <a:lnTo>
                    <a:pt x="163" y="328"/>
                  </a:lnTo>
                  <a:lnTo>
                    <a:pt x="135" y="347"/>
                  </a:lnTo>
                  <a:lnTo>
                    <a:pt x="104" y="369"/>
                  </a:lnTo>
                  <a:lnTo>
                    <a:pt x="71" y="392"/>
                  </a:lnTo>
                  <a:lnTo>
                    <a:pt x="36" y="414"/>
                  </a:lnTo>
                  <a:lnTo>
                    <a:pt x="0" y="439"/>
                  </a:lnTo>
                  <a:close/>
                </a:path>
              </a:pathLst>
            </a:custGeom>
            <a:solidFill>
              <a:srgbClr val="ED00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2" name="Freeform 111"/>
            <p:cNvSpPr>
              <a:spLocks/>
            </p:cNvSpPr>
            <p:nvPr/>
          </p:nvSpPr>
          <p:spPr bwMode="auto">
            <a:xfrm>
              <a:off x="3442" y="3019"/>
              <a:ext cx="316" cy="292"/>
            </a:xfrm>
            <a:custGeom>
              <a:avLst/>
              <a:gdLst>
                <a:gd name="T0" fmla="*/ 307 w 316"/>
                <a:gd name="T1" fmla="*/ 2 h 292"/>
                <a:gd name="T2" fmla="*/ 307 w 316"/>
                <a:gd name="T3" fmla="*/ 2 h 292"/>
                <a:gd name="T4" fmla="*/ 303 w 316"/>
                <a:gd name="T5" fmla="*/ 5 h 292"/>
                <a:gd name="T6" fmla="*/ 297 w 316"/>
                <a:gd name="T7" fmla="*/ 10 h 292"/>
                <a:gd name="T8" fmla="*/ 289 w 316"/>
                <a:gd name="T9" fmla="*/ 17 h 292"/>
                <a:gd name="T10" fmla="*/ 277 w 316"/>
                <a:gd name="T11" fmla="*/ 26 h 292"/>
                <a:gd name="T12" fmla="*/ 264 w 316"/>
                <a:gd name="T13" fmla="*/ 37 h 292"/>
                <a:gd name="T14" fmla="*/ 250 w 316"/>
                <a:gd name="T15" fmla="*/ 50 h 292"/>
                <a:gd name="T16" fmla="*/ 232 w 316"/>
                <a:gd name="T17" fmla="*/ 64 h 292"/>
                <a:gd name="T18" fmla="*/ 214 w 316"/>
                <a:gd name="T19" fmla="*/ 80 h 292"/>
                <a:gd name="T20" fmla="*/ 194 w 316"/>
                <a:gd name="T21" fmla="*/ 99 h 292"/>
                <a:gd name="T22" fmla="*/ 171 w 316"/>
                <a:gd name="T23" fmla="*/ 119 h 292"/>
                <a:gd name="T24" fmla="*/ 147 w 316"/>
                <a:gd name="T25" fmla="*/ 141 h 292"/>
                <a:gd name="T26" fmla="*/ 121 w 316"/>
                <a:gd name="T27" fmla="*/ 166 h 292"/>
                <a:gd name="T28" fmla="*/ 93 w 316"/>
                <a:gd name="T29" fmla="*/ 193 h 292"/>
                <a:gd name="T30" fmla="*/ 64 w 316"/>
                <a:gd name="T31" fmla="*/ 222 h 292"/>
                <a:gd name="T32" fmla="*/ 33 w 316"/>
                <a:gd name="T33" fmla="*/ 253 h 292"/>
                <a:gd name="T34" fmla="*/ 0 w 316"/>
                <a:gd name="T35" fmla="*/ 285 h 292"/>
                <a:gd name="T36" fmla="*/ 7 w 316"/>
                <a:gd name="T37" fmla="*/ 292 h 292"/>
                <a:gd name="T38" fmla="*/ 40 w 316"/>
                <a:gd name="T39" fmla="*/ 260 h 292"/>
                <a:gd name="T40" fmla="*/ 71 w 316"/>
                <a:gd name="T41" fmla="*/ 229 h 292"/>
                <a:gd name="T42" fmla="*/ 100 w 316"/>
                <a:gd name="T43" fmla="*/ 200 h 292"/>
                <a:gd name="T44" fmla="*/ 128 w 316"/>
                <a:gd name="T45" fmla="*/ 173 h 292"/>
                <a:gd name="T46" fmla="*/ 154 w 316"/>
                <a:gd name="T47" fmla="*/ 148 h 292"/>
                <a:gd name="T48" fmla="*/ 178 w 316"/>
                <a:gd name="T49" fmla="*/ 126 h 292"/>
                <a:gd name="T50" fmla="*/ 201 w 316"/>
                <a:gd name="T51" fmla="*/ 106 h 292"/>
                <a:gd name="T52" fmla="*/ 221 w 316"/>
                <a:gd name="T53" fmla="*/ 87 h 292"/>
                <a:gd name="T54" fmla="*/ 239 w 316"/>
                <a:gd name="T55" fmla="*/ 71 h 292"/>
                <a:gd name="T56" fmla="*/ 257 w 316"/>
                <a:gd name="T57" fmla="*/ 57 h 292"/>
                <a:gd name="T58" fmla="*/ 271 w 316"/>
                <a:gd name="T59" fmla="*/ 44 h 292"/>
                <a:gd name="T60" fmla="*/ 284 w 316"/>
                <a:gd name="T61" fmla="*/ 33 h 292"/>
                <a:gd name="T62" fmla="*/ 296 w 316"/>
                <a:gd name="T63" fmla="*/ 24 h 292"/>
                <a:gd name="T64" fmla="*/ 304 w 316"/>
                <a:gd name="T65" fmla="*/ 17 h 292"/>
                <a:gd name="T66" fmla="*/ 310 w 316"/>
                <a:gd name="T67" fmla="*/ 12 h 292"/>
                <a:gd name="T68" fmla="*/ 314 w 316"/>
                <a:gd name="T69" fmla="*/ 9 h 292"/>
                <a:gd name="T70" fmla="*/ 314 w 316"/>
                <a:gd name="T71" fmla="*/ 9 h 292"/>
                <a:gd name="T72" fmla="*/ 314 w 316"/>
                <a:gd name="T73" fmla="*/ 9 h 292"/>
                <a:gd name="T74" fmla="*/ 316 w 316"/>
                <a:gd name="T75" fmla="*/ 5 h 292"/>
                <a:gd name="T76" fmla="*/ 314 w 316"/>
                <a:gd name="T77" fmla="*/ 2 h 292"/>
                <a:gd name="T78" fmla="*/ 311 w 316"/>
                <a:gd name="T79" fmla="*/ 0 h 292"/>
                <a:gd name="T80" fmla="*/ 307 w 316"/>
                <a:gd name="T81" fmla="*/ 2 h 29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16"/>
                <a:gd name="T124" fmla="*/ 0 h 292"/>
                <a:gd name="T125" fmla="*/ 316 w 316"/>
                <a:gd name="T126" fmla="*/ 292 h 29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16" h="292">
                  <a:moveTo>
                    <a:pt x="307" y="2"/>
                  </a:moveTo>
                  <a:lnTo>
                    <a:pt x="307" y="2"/>
                  </a:lnTo>
                  <a:lnTo>
                    <a:pt x="303" y="5"/>
                  </a:lnTo>
                  <a:lnTo>
                    <a:pt x="297" y="10"/>
                  </a:lnTo>
                  <a:lnTo>
                    <a:pt x="289" y="17"/>
                  </a:lnTo>
                  <a:lnTo>
                    <a:pt x="277" y="26"/>
                  </a:lnTo>
                  <a:lnTo>
                    <a:pt x="264" y="37"/>
                  </a:lnTo>
                  <a:lnTo>
                    <a:pt x="250" y="50"/>
                  </a:lnTo>
                  <a:lnTo>
                    <a:pt x="232" y="64"/>
                  </a:lnTo>
                  <a:lnTo>
                    <a:pt x="214" y="80"/>
                  </a:lnTo>
                  <a:lnTo>
                    <a:pt x="194" y="99"/>
                  </a:lnTo>
                  <a:lnTo>
                    <a:pt x="171" y="119"/>
                  </a:lnTo>
                  <a:lnTo>
                    <a:pt x="147" y="141"/>
                  </a:lnTo>
                  <a:lnTo>
                    <a:pt x="121" y="166"/>
                  </a:lnTo>
                  <a:lnTo>
                    <a:pt x="93" y="193"/>
                  </a:lnTo>
                  <a:lnTo>
                    <a:pt x="64" y="222"/>
                  </a:lnTo>
                  <a:lnTo>
                    <a:pt x="33" y="253"/>
                  </a:lnTo>
                  <a:lnTo>
                    <a:pt x="0" y="285"/>
                  </a:lnTo>
                  <a:lnTo>
                    <a:pt x="7" y="292"/>
                  </a:lnTo>
                  <a:lnTo>
                    <a:pt x="40" y="260"/>
                  </a:lnTo>
                  <a:lnTo>
                    <a:pt x="71" y="229"/>
                  </a:lnTo>
                  <a:lnTo>
                    <a:pt x="100" y="200"/>
                  </a:lnTo>
                  <a:lnTo>
                    <a:pt x="128" y="173"/>
                  </a:lnTo>
                  <a:lnTo>
                    <a:pt x="154" y="148"/>
                  </a:lnTo>
                  <a:lnTo>
                    <a:pt x="178" y="126"/>
                  </a:lnTo>
                  <a:lnTo>
                    <a:pt x="201" y="106"/>
                  </a:lnTo>
                  <a:lnTo>
                    <a:pt x="221" y="87"/>
                  </a:lnTo>
                  <a:lnTo>
                    <a:pt x="239" y="71"/>
                  </a:lnTo>
                  <a:lnTo>
                    <a:pt x="257" y="57"/>
                  </a:lnTo>
                  <a:lnTo>
                    <a:pt x="271" y="44"/>
                  </a:lnTo>
                  <a:lnTo>
                    <a:pt x="284" y="33"/>
                  </a:lnTo>
                  <a:lnTo>
                    <a:pt x="296" y="24"/>
                  </a:lnTo>
                  <a:lnTo>
                    <a:pt x="304" y="17"/>
                  </a:lnTo>
                  <a:lnTo>
                    <a:pt x="310" y="12"/>
                  </a:lnTo>
                  <a:lnTo>
                    <a:pt x="314" y="9"/>
                  </a:lnTo>
                  <a:lnTo>
                    <a:pt x="316" y="5"/>
                  </a:lnTo>
                  <a:lnTo>
                    <a:pt x="314" y="2"/>
                  </a:lnTo>
                  <a:lnTo>
                    <a:pt x="311" y="0"/>
                  </a:lnTo>
                  <a:lnTo>
                    <a:pt x="30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3" name="Freeform 112"/>
            <p:cNvSpPr>
              <a:spLocks/>
            </p:cNvSpPr>
            <p:nvPr/>
          </p:nvSpPr>
          <p:spPr bwMode="auto">
            <a:xfrm>
              <a:off x="3749" y="2994"/>
              <a:ext cx="39" cy="34"/>
            </a:xfrm>
            <a:custGeom>
              <a:avLst/>
              <a:gdLst>
                <a:gd name="T0" fmla="*/ 31 w 39"/>
                <a:gd name="T1" fmla="*/ 1 h 34"/>
                <a:gd name="T2" fmla="*/ 31 w 39"/>
                <a:gd name="T3" fmla="*/ 1 h 34"/>
                <a:gd name="T4" fmla="*/ 21 w 39"/>
                <a:gd name="T5" fmla="*/ 9 h 34"/>
                <a:gd name="T6" fmla="*/ 11 w 39"/>
                <a:gd name="T7" fmla="*/ 17 h 34"/>
                <a:gd name="T8" fmla="*/ 4 w 39"/>
                <a:gd name="T9" fmla="*/ 24 h 34"/>
                <a:gd name="T10" fmla="*/ 0 w 39"/>
                <a:gd name="T11" fmla="*/ 27 h 34"/>
                <a:gd name="T12" fmla="*/ 7 w 39"/>
                <a:gd name="T13" fmla="*/ 34 h 34"/>
                <a:gd name="T14" fmla="*/ 11 w 39"/>
                <a:gd name="T15" fmla="*/ 31 h 34"/>
                <a:gd name="T16" fmla="*/ 18 w 39"/>
                <a:gd name="T17" fmla="*/ 24 h 34"/>
                <a:gd name="T18" fmla="*/ 28 w 39"/>
                <a:gd name="T19" fmla="*/ 16 h 34"/>
                <a:gd name="T20" fmla="*/ 38 w 39"/>
                <a:gd name="T21" fmla="*/ 8 h 34"/>
                <a:gd name="T22" fmla="*/ 38 w 39"/>
                <a:gd name="T23" fmla="*/ 8 h 34"/>
                <a:gd name="T24" fmla="*/ 38 w 39"/>
                <a:gd name="T25" fmla="*/ 8 h 34"/>
                <a:gd name="T26" fmla="*/ 39 w 39"/>
                <a:gd name="T27" fmla="*/ 4 h 34"/>
                <a:gd name="T28" fmla="*/ 38 w 39"/>
                <a:gd name="T29" fmla="*/ 1 h 34"/>
                <a:gd name="T30" fmla="*/ 34 w 39"/>
                <a:gd name="T31" fmla="*/ 0 h 34"/>
                <a:gd name="T32" fmla="*/ 31 w 39"/>
                <a:gd name="T33" fmla="*/ 1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34"/>
                <a:gd name="T53" fmla="*/ 39 w 39"/>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34">
                  <a:moveTo>
                    <a:pt x="31" y="1"/>
                  </a:moveTo>
                  <a:lnTo>
                    <a:pt x="31" y="1"/>
                  </a:lnTo>
                  <a:lnTo>
                    <a:pt x="21" y="9"/>
                  </a:lnTo>
                  <a:lnTo>
                    <a:pt x="11" y="17"/>
                  </a:lnTo>
                  <a:lnTo>
                    <a:pt x="4" y="24"/>
                  </a:lnTo>
                  <a:lnTo>
                    <a:pt x="0" y="27"/>
                  </a:lnTo>
                  <a:lnTo>
                    <a:pt x="7" y="34"/>
                  </a:lnTo>
                  <a:lnTo>
                    <a:pt x="11" y="31"/>
                  </a:lnTo>
                  <a:lnTo>
                    <a:pt x="18" y="24"/>
                  </a:lnTo>
                  <a:lnTo>
                    <a:pt x="28" y="16"/>
                  </a:lnTo>
                  <a:lnTo>
                    <a:pt x="38" y="8"/>
                  </a:lnTo>
                  <a:lnTo>
                    <a:pt x="39" y="4"/>
                  </a:lnTo>
                  <a:lnTo>
                    <a:pt x="38" y="1"/>
                  </a:lnTo>
                  <a:lnTo>
                    <a:pt x="34" y="0"/>
                  </a:lnTo>
                  <a:lnTo>
                    <a:pt x="31"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4" name="Freeform 113"/>
            <p:cNvSpPr>
              <a:spLocks/>
            </p:cNvSpPr>
            <p:nvPr/>
          </p:nvSpPr>
          <p:spPr bwMode="auto">
            <a:xfrm>
              <a:off x="3780" y="2881"/>
              <a:ext cx="171" cy="121"/>
            </a:xfrm>
            <a:custGeom>
              <a:avLst/>
              <a:gdLst>
                <a:gd name="T0" fmla="*/ 163 w 171"/>
                <a:gd name="T1" fmla="*/ 4 h 121"/>
                <a:gd name="T2" fmla="*/ 170 w 171"/>
                <a:gd name="T3" fmla="*/ 4 h 121"/>
                <a:gd name="T4" fmla="*/ 162 w 171"/>
                <a:gd name="T5" fmla="*/ 0 h 121"/>
                <a:gd name="T6" fmla="*/ 154 w 171"/>
                <a:gd name="T7" fmla="*/ 1 h 121"/>
                <a:gd name="T8" fmla="*/ 144 w 171"/>
                <a:gd name="T9" fmla="*/ 6 h 121"/>
                <a:gd name="T10" fmla="*/ 130 w 171"/>
                <a:gd name="T11" fmla="*/ 15 h 121"/>
                <a:gd name="T12" fmla="*/ 110 w 171"/>
                <a:gd name="T13" fmla="*/ 29 h 121"/>
                <a:gd name="T14" fmla="*/ 81 w 171"/>
                <a:gd name="T15" fmla="*/ 51 h 121"/>
                <a:gd name="T16" fmla="*/ 45 w 171"/>
                <a:gd name="T17" fmla="*/ 79 h 121"/>
                <a:gd name="T18" fmla="*/ 0 w 171"/>
                <a:gd name="T19" fmla="*/ 114 h 121"/>
                <a:gd name="T20" fmla="*/ 7 w 171"/>
                <a:gd name="T21" fmla="*/ 121 h 121"/>
                <a:gd name="T22" fmla="*/ 53 w 171"/>
                <a:gd name="T23" fmla="*/ 86 h 121"/>
                <a:gd name="T24" fmla="*/ 88 w 171"/>
                <a:gd name="T25" fmla="*/ 58 h 121"/>
                <a:gd name="T26" fmla="*/ 115 w 171"/>
                <a:gd name="T27" fmla="*/ 39 h 121"/>
                <a:gd name="T28" fmla="*/ 135 w 171"/>
                <a:gd name="T29" fmla="*/ 25 h 121"/>
                <a:gd name="T30" fmla="*/ 149 w 171"/>
                <a:gd name="T31" fmla="*/ 15 h 121"/>
                <a:gd name="T32" fmla="*/ 157 w 171"/>
                <a:gd name="T33" fmla="*/ 11 h 121"/>
                <a:gd name="T34" fmla="*/ 162 w 171"/>
                <a:gd name="T35" fmla="*/ 9 h 121"/>
                <a:gd name="T36" fmla="*/ 163 w 171"/>
                <a:gd name="T37" fmla="*/ 11 h 121"/>
                <a:gd name="T38" fmla="*/ 170 w 171"/>
                <a:gd name="T39" fmla="*/ 11 h 121"/>
                <a:gd name="T40" fmla="*/ 163 w 171"/>
                <a:gd name="T41" fmla="*/ 11 h 121"/>
                <a:gd name="T42" fmla="*/ 166 w 171"/>
                <a:gd name="T43" fmla="*/ 12 h 121"/>
                <a:gd name="T44" fmla="*/ 170 w 171"/>
                <a:gd name="T45" fmla="*/ 11 h 121"/>
                <a:gd name="T46" fmla="*/ 171 w 171"/>
                <a:gd name="T47" fmla="*/ 7 h 121"/>
                <a:gd name="T48" fmla="*/ 170 w 171"/>
                <a:gd name="T49" fmla="*/ 4 h 121"/>
                <a:gd name="T50" fmla="*/ 163 w 171"/>
                <a:gd name="T51" fmla="*/ 4 h 12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1"/>
                <a:gd name="T79" fmla="*/ 0 h 121"/>
                <a:gd name="T80" fmla="*/ 171 w 171"/>
                <a:gd name="T81" fmla="*/ 121 h 12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1" h="121">
                  <a:moveTo>
                    <a:pt x="163" y="4"/>
                  </a:moveTo>
                  <a:lnTo>
                    <a:pt x="170" y="4"/>
                  </a:lnTo>
                  <a:lnTo>
                    <a:pt x="162" y="0"/>
                  </a:lnTo>
                  <a:lnTo>
                    <a:pt x="154" y="1"/>
                  </a:lnTo>
                  <a:lnTo>
                    <a:pt x="144" y="6"/>
                  </a:lnTo>
                  <a:lnTo>
                    <a:pt x="130" y="15"/>
                  </a:lnTo>
                  <a:lnTo>
                    <a:pt x="110" y="29"/>
                  </a:lnTo>
                  <a:lnTo>
                    <a:pt x="81" y="51"/>
                  </a:lnTo>
                  <a:lnTo>
                    <a:pt x="45" y="79"/>
                  </a:lnTo>
                  <a:lnTo>
                    <a:pt x="0" y="114"/>
                  </a:lnTo>
                  <a:lnTo>
                    <a:pt x="7" y="121"/>
                  </a:lnTo>
                  <a:lnTo>
                    <a:pt x="53" y="86"/>
                  </a:lnTo>
                  <a:lnTo>
                    <a:pt x="88" y="58"/>
                  </a:lnTo>
                  <a:lnTo>
                    <a:pt x="115" y="39"/>
                  </a:lnTo>
                  <a:lnTo>
                    <a:pt x="135" y="25"/>
                  </a:lnTo>
                  <a:lnTo>
                    <a:pt x="149" y="15"/>
                  </a:lnTo>
                  <a:lnTo>
                    <a:pt x="157" y="11"/>
                  </a:lnTo>
                  <a:lnTo>
                    <a:pt x="162" y="9"/>
                  </a:lnTo>
                  <a:lnTo>
                    <a:pt x="163" y="11"/>
                  </a:lnTo>
                  <a:lnTo>
                    <a:pt x="170" y="11"/>
                  </a:lnTo>
                  <a:lnTo>
                    <a:pt x="163" y="11"/>
                  </a:lnTo>
                  <a:lnTo>
                    <a:pt x="166" y="12"/>
                  </a:lnTo>
                  <a:lnTo>
                    <a:pt x="170" y="11"/>
                  </a:lnTo>
                  <a:lnTo>
                    <a:pt x="171" y="7"/>
                  </a:lnTo>
                  <a:lnTo>
                    <a:pt x="170" y="4"/>
                  </a:lnTo>
                  <a:lnTo>
                    <a:pt x="163"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5" name="Freeform 114"/>
            <p:cNvSpPr>
              <a:spLocks/>
            </p:cNvSpPr>
            <p:nvPr/>
          </p:nvSpPr>
          <p:spPr bwMode="auto">
            <a:xfrm>
              <a:off x="3943" y="2865"/>
              <a:ext cx="31" cy="27"/>
            </a:xfrm>
            <a:custGeom>
              <a:avLst/>
              <a:gdLst>
                <a:gd name="T0" fmla="*/ 30 w 31"/>
                <a:gd name="T1" fmla="*/ 1 h 27"/>
                <a:gd name="T2" fmla="*/ 23 w 31"/>
                <a:gd name="T3" fmla="*/ 1 h 27"/>
                <a:gd name="T4" fmla="*/ 0 w 31"/>
                <a:gd name="T5" fmla="*/ 20 h 27"/>
                <a:gd name="T6" fmla="*/ 7 w 31"/>
                <a:gd name="T7" fmla="*/ 27 h 27"/>
                <a:gd name="T8" fmla="*/ 30 w 31"/>
                <a:gd name="T9" fmla="*/ 8 h 27"/>
                <a:gd name="T10" fmla="*/ 23 w 31"/>
                <a:gd name="T11" fmla="*/ 8 h 27"/>
                <a:gd name="T12" fmla="*/ 30 w 31"/>
                <a:gd name="T13" fmla="*/ 8 h 27"/>
                <a:gd name="T14" fmla="*/ 31 w 31"/>
                <a:gd name="T15" fmla="*/ 4 h 27"/>
                <a:gd name="T16" fmla="*/ 30 w 31"/>
                <a:gd name="T17" fmla="*/ 1 h 27"/>
                <a:gd name="T18" fmla="*/ 27 w 31"/>
                <a:gd name="T19" fmla="*/ 0 h 27"/>
                <a:gd name="T20" fmla="*/ 23 w 31"/>
                <a:gd name="T21" fmla="*/ 1 h 27"/>
                <a:gd name="T22" fmla="*/ 30 w 31"/>
                <a:gd name="T23" fmla="*/ 1 h 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1"/>
                <a:gd name="T37" fmla="*/ 0 h 27"/>
                <a:gd name="T38" fmla="*/ 31 w 31"/>
                <a:gd name="T39" fmla="*/ 27 h 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1" h="27">
                  <a:moveTo>
                    <a:pt x="30" y="1"/>
                  </a:moveTo>
                  <a:lnTo>
                    <a:pt x="23" y="1"/>
                  </a:lnTo>
                  <a:lnTo>
                    <a:pt x="0" y="20"/>
                  </a:lnTo>
                  <a:lnTo>
                    <a:pt x="7" y="27"/>
                  </a:lnTo>
                  <a:lnTo>
                    <a:pt x="30" y="8"/>
                  </a:lnTo>
                  <a:lnTo>
                    <a:pt x="23" y="8"/>
                  </a:lnTo>
                  <a:lnTo>
                    <a:pt x="30" y="8"/>
                  </a:lnTo>
                  <a:lnTo>
                    <a:pt x="31" y="4"/>
                  </a:lnTo>
                  <a:lnTo>
                    <a:pt x="30" y="1"/>
                  </a:lnTo>
                  <a:lnTo>
                    <a:pt x="27" y="0"/>
                  </a:lnTo>
                  <a:lnTo>
                    <a:pt x="23" y="1"/>
                  </a:lnTo>
                  <a:lnTo>
                    <a:pt x="3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6" name="Freeform 115"/>
            <p:cNvSpPr>
              <a:spLocks/>
            </p:cNvSpPr>
            <p:nvPr/>
          </p:nvSpPr>
          <p:spPr bwMode="auto">
            <a:xfrm>
              <a:off x="3966" y="2866"/>
              <a:ext cx="21" cy="23"/>
            </a:xfrm>
            <a:custGeom>
              <a:avLst/>
              <a:gdLst>
                <a:gd name="T0" fmla="*/ 20 w 21"/>
                <a:gd name="T1" fmla="*/ 22 h 23"/>
                <a:gd name="T2" fmla="*/ 20 w 21"/>
                <a:gd name="T3" fmla="*/ 15 h 23"/>
                <a:gd name="T4" fmla="*/ 7 w 21"/>
                <a:gd name="T5" fmla="*/ 0 h 23"/>
                <a:gd name="T6" fmla="*/ 0 w 21"/>
                <a:gd name="T7" fmla="*/ 7 h 23"/>
                <a:gd name="T8" fmla="*/ 13 w 21"/>
                <a:gd name="T9" fmla="*/ 22 h 23"/>
                <a:gd name="T10" fmla="*/ 13 w 21"/>
                <a:gd name="T11" fmla="*/ 15 h 23"/>
                <a:gd name="T12" fmla="*/ 13 w 21"/>
                <a:gd name="T13" fmla="*/ 22 h 23"/>
                <a:gd name="T14" fmla="*/ 17 w 21"/>
                <a:gd name="T15" fmla="*/ 23 h 23"/>
                <a:gd name="T16" fmla="*/ 20 w 21"/>
                <a:gd name="T17" fmla="*/ 22 h 23"/>
                <a:gd name="T18" fmla="*/ 21 w 21"/>
                <a:gd name="T19" fmla="*/ 19 h 23"/>
                <a:gd name="T20" fmla="*/ 20 w 21"/>
                <a:gd name="T21" fmla="*/ 15 h 23"/>
                <a:gd name="T22" fmla="*/ 20 w 21"/>
                <a:gd name="T23" fmla="*/ 22 h 2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23"/>
                <a:gd name="T38" fmla="*/ 21 w 21"/>
                <a:gd name="T39" fmla="*/ 23 h 2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23">
                  <a:moveTo>
                    <a:pt x="20" y="22"/>
                  </a:moveTo>
                  <a:lnTo>
                    <a:pt x="20" y="15"/>
                  </a:lnTo>
                  <a:lnTo>
                    <a:pt x="7" y="0"/>
                  </a:lnTo>
                  <a:lnTo>
                    <a:pt x="0" y="7"/>
                  </a:lnTo>
                  <a:lnTo>
                    <a:pt x="13" y="22"/>
                  </a:lnTo>
                  <a:lnTo>
                    <a:pt x="13" y="15"/>
                  </a:lnTo>
                  <a:lnTo>
                    <a:pt x="13" y="22"/>
                  </a:lnTo>
                  <a:lnTo>
                    <a:pt x="17" y="23"/>
                  </a:lnTo>
                  <a:lnTo>
                    <a:pt x="20" y="22"/>
                  </a:lnTo>
                  <a:lnTo>
                    <a:pt x="21" y="19"/>
                  </a:lnTo>
                  <a:lnTo>
                    <a:pt x="20" y="15"/>
                  </a:lnTo>
                  <a:lnTo>
                    <a:pt x="20"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7" name="Freeform 116"/>
            <p:cNvSpPr>
              <a:spLocks/>
            </p:cNvSpPr>
            <p:nvPr/>
          </p:nvSpPr>
          <p:spPr bwMode="auto">
            <a:xfrm>
              <a:off x="3954" y="2881"/>
              <a:ext cx="32" cy="27"/>
            </a:xfrm>
            <a:custGeom>
              <a:avLst/>
              <a:gdLst>
                <a:gd name="T0" fmla="*/ 10 w 32"/>
                <a:gd name="T1" fmla="*/ 20 h 27"/>
                <a:gd name="T2" fmla="*/ 9 w 32"/>
                <a:gd name="T3" fmla="*/ 26 h 27"/>
                <a:gd name="T4" fmla="*/ 32 w 32"/>
                <a:gd name="T5" fmla="*/ 7 h 27"/>
                <a:gd name="T6" fmla="*/ 25 w 32"/>
                <a:gd name="T7" fmla="*/ 0 h 27"/>
                <a:gd name="T8" fmla="*/ 2 w 32"/>
                <a:gd name="T9" fmla="*/ 19 h 27"/>
                <a:gd name="T10" fmla="*/ 0 w 32"/>
                <a:gd name="T11" fmla="*/ 25 h 27"/>
                <a:gd name="T12" fmla="*/ 2 w 32"/>
                <a:gd name="T13" fmla="*/ 19 h 27"/>
                <a:gd name="T14" fmla="*/ 0 w 32"/>
                <a:gd name="T15" fmla="*/ 22 h 27"/>
                <a:gd name="T16" fmla="*/ 2 w 32"/>
                <a:gd name="T17" fmla="*/ 26 h 27"/>
                <a:gd name="T18" fmla="*/ 5 w 32"/>
                <a:gd name="T19" fmla="*/ 27 h 27"/>
                <a:gd name="T20" fmla="*/ 9 w 32"/>
                <a:gd name="T21" fmla="*/ 26 h 27"/>
                <a:gd name="T22" fmla="*/ 10 w 32"/>
                <a:gd name="T23" fmla="*/ 20 h 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27"/>
                <a:gd name="T38" fmla="*/ 32 w 32"/>
                <a:gd name="T39" fmla="*/ 27 h 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27">
                  <a:moveTo>
                    <a:pt x="10" y="20"/>
                  </a:moveTo>
                  <a:lnTo>
                    <a:pt x="9" y="26"/>
                  </a:lnTo>
                  <a:lnTo>
                    <a:pt x="32" y="7"/>
                  </a:lnTo>
                  <a:lnTo>
                    <a:pt x="25" y="0"/>
                  </a:lnTo>
                  <a:lnTo>
                    <a:pt x="2" y="19"/>
                  </a:lnTo>
                  <a:lnTo>
                    <a:pt x="0" y="25"/>
                  </a:lnTo>
                  <a:lnTo>
                    <a:pt x="2" y="19"/>
                  </a:lnTo>
                  <a:lnTo>
                    <a:pt x="0" y="22"/>
                  </a:lnTo>
                  <a:lnTo>
                    <a:pt x="2" y="26"/>
                  </a:lnTo>
                  <a:lnTo>
                    <a:pt x="5" y="27"/>
                  </a:lnTo>
                  <a:lnTo>
                    <a:pt x="9" y="26"/>
                  </a:lnTo>
                  <a:lnTo>
                    <a:pt x="10"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8" name="Freeform 117"/>
            <p:cNvSpPr>
              <a:spLocks/>
            </p:cNvSpPr>
            <p:nvPr/>
          </p:nvSpPr>
          <p:spPr bwMode="auto">
            <a:xfrm>
              <a:off x="3810" y="2901"/>
              <a:ext cx="155" cy="141"/>
            </a:xfrm>
            <a:custGeom>
              <a:avLst/>
              <a:gdLst>
                <a:gd name="T0" fmla="*/ 8 w 155"/>
                <a:gd name="T1" fmla="*/ 140 h 141"/>
                <a:gd name="T2" fmla="*/ 8 w 155"/>
                <a:gd name="T3" fmla="*/ 140 h 141"/>
                <a:gd name="T4" fmla="*/ 52 w 155"/>
                <a:gd name="T5" fmla="*/ 102 h 141"/>
                <a:gd name="T6" fmla="*/ 86 w 155"/>
                <a:gd name="T7" fmla="*/ 74 h 141"/>
                <a:gd name="T8" fmla="*/ 113 w 155"/>
                <a:gd name="T9" fmla="*/ 52 h 141"/>
                <a:gd name="T10" fmla="*/ 132 w 155"/>
                <a:gd name="T11" fmla="*/ 35 h 141"/>
                <a:gd name="T12" fmla="*/ 143 w 155"/>
                <a:gd name="T13" fmla="*/ 25 h 141"/>
                <a:gd name="T14" fmla="*/ 150 w 155"/>
                <a:gd name="T15" fmla="*/ 15 h 141"/>
                <a:gd name="T16" fmla="*/ 155 w 155"/>
                <a:gd name="T17" fmla="*/ 8 h 141"/>
                <a:gd name="T18" fmla="*/ 154 w 155"/>
                <a:gd name="T19" fmla="*/ 0 h 141"/>
                <a:gd name="T20" fmla="*/ 144 w 155"/>
                <a:gd name="T21" fmla="*/ 5 h 141"/>
                <a:gd name="T22" fmla="*/ 146 w 155"/>
                <a:gd name="T23" fmla="*/ 6 h 141"/>
                <a:gd name="T24" fmla="*/ 143 w 155"/>
                <a:gd name="T25" fmla="*/ 11 h 141"/>
                <a:gd name="T26" fmla="*/ 136 w 155"/>
                <a:gd name="T27" fmla="*/ 18 h 141"/>
                <a:gd name="T28" fmla="*/ 124 w 155"/>
                <a:gd name="T29" fmla="*/ 28 h 141"/>
                <a:gd name="T30" fmla="*/ 106 w 155"/>
                <a:gd name="T31" fmla="*/ 45 h 141"/>
                <a:gd name="T32" fmla="*/ 79 w 155"/>
                <a:gd name="T33" fmla="*/ 67 h 141"/>
                <a:gd name="T34" fmla="*/ 45 w 155"/>
                <a:gd name="T35" fmla="*/ 95 h 141"/>
                <a:gd name="T36" fmla="*/ 1 w 155"/>
                <a:gd name="T37" fmla="*/ 133 h 141"/>
                <a:gd name="T38" fmla="*/ 1 w 155"/>
                <a:gd name="T39" fmla="*/ 133 h 141"/>
                <a:gd name="T40" fmla="*/ 1 w 155"/>
                <a:gd name="T41" fmla="*/ 133 h 141"/>
                <a:gd name="T42" fmla="*/ 0 w 155"/>
                <a:gd name="T43" fmla="*/ 136 h 141"/>
                <a:gd name="T44" fmla="*/ 1 w 155"/>
                <a:gd name="T45" fmla="*/ 140 h 141"/>
                <a:gd name="T46" fmla="*/ 5 w 155"/>
                <a:gd name="T47" fmla="*/ 141 h 141"/>
                <a:gd name="T48" fmla="*/ 8 w 155"/>
                <a:gd name="T49" fmla="*/ 140 h 14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55"/>
                <a:gd name="T76" fmla="*/ 0 h 141"/>
                <a:gd name="T77" fmla="*/ 155 w 155"/>
                <a:gd name="T78" fmla="*/ 141 h 14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55" h="141">
                  <a:moveTo>
                    <a:pt x="8" y="140"/>
                  </a:moveTo>
                  <a:lnTo>
                    <a:pt x="8" y="140"/>
                  </a:lnTo>
                  <a:lnTo>
                    <a:pt x="52" y="102"/>
                  </a:lnTo>
                  <a:lnTo>
                    <a:pt x="86" y="74"/>
                  </a:lnTo>
                  <a:lnTo>
                    <a:pt x="113" y="52"/>
                  </a:lnTo>
                  <a:lnTo>
                    <a:pt x="132" y="35"/>
                  </a:lnTo>
                  <a:lnTo>
                    <a:pt x="143" y="25"/>
                  </a:lnTo>
                  <a:lnTo>
                    <a:pt x="150" y="15"/>
                  </a:lnTo>
                  <a:lnTo>
                    <a:pt x="155" y="8"/>
                  </a:lnTo>
                  <a:lnTo>
                    <a:pt x="154" y="0"/>
                  </a:lnTo>
                  <a:lnTo>
                    <a:pt x="144" y="5"/>
                  </a:lnTo>
                  <a:lnTo>
                    <a:pt x="146" y="6"/>
                  </a:lnTo>
                  <a:lnTo>
                    <a:pt x="143" y="11"/>
                  </a:lnTo>
                  <a:lnTo>
                    <a:pt x="136" y="18"/>
                  </a:lnTo>
                  <a:lnTo>
                    <a:pt x="124" y="28"/>
                  </a:lnTo>
                  <a:lnTo>
                    <a:pt x="106" y="45"/>
                  </a:lnTo>
                  <a:lnTo>
                    <a:pt x="79" y="67"/>
                  </a:lnTo>
                  <a:lnTo>
                    <a:pt x="45" y="95"/>
                  </a:lnTo>
                  <a:lnTo>
                    <a:pt x="1" y="133"/>
                  </a:lnTo>
                  <a:lnTo>
                    <a:pt x="0" y="136"/>
                  </a:lnTo>
                  <a:lnTo>
                    <a:pt x="1" y="140"/>
                  </a:lnTo>
                  <a:lnTo>
                    <a:pt x="5" y="141"/>
                  </a:lnTo>
                  <a:lnTo>
                    <a:pt x="8" y="1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19" name="Freeform 118"/>
            <p:cNvSpPr>
              <a:spLocks/>
            </p:cNvSpPr>
            <p:nvPr/>
          </p:nvSpPr>
          <p:spPr bwMode="auto">
            <a:xfrm>
              <a:off x="3779" y="3034"/>
              <a:ext cx="39" cy="32"/>
            </a:xfrm>
            <a:custGeom>
              <a:avLst/>
              <a:gdLst>
                <a:gd name="T0" fmla="*/ 8 w 39"/>
                <a:gd name="T1" fmla="*/ 31 h 32"/>
                <a:gd name="T2" fmla="*/ 8 w 39"/>
                <a:gd name="T3" fmla="*/ 31 h 32"/>
                <a:gd name="T4" fmla="*/ 11 w 39"/>
                <a:gd name="T5" fmla="*/ 29 h 32"/>
                <a:gd name="T6" fmla="*/ 18 w 39"/>
                <a:gd name="T7" fmla="*/ 22 h 32"/>
                <a:gd name="T8" fmla="*/ 30 w 39"/>
                <a:gd name="T9" fmla="*/ 15 h 32"/>
                <a:gd name="T10" fmla="*/ 39 w 39"/>
                <a:gd name="T11" fmla="*/ 7 h 32"/>
                <a:gd name="T12" fmla="*/ 32 w 39"/>
                <a:gd name="T13" fmla="*/ 0 h 32"/>
                <a:gd name="T14" fmla="*/ 23 w 39"/>
                <a:gd name="T15" fmla="*/ 8 h 32"/>
                <a:gd name="T16" fmla="*/ 14 w 39"/>
                <a:gd name="T17" fmla="*/ 15 h 32"/>
                <a:gd name="T18" fmla="*/ 4 w 39"/>
                <a:gd name="T19" fmla="*/ 22 h 32"/>
                <a:gd name="T20" fmla="*/ 1 w 39"/>
                <a:gd name="T21" fmla="*/ 24 h 32"/>
                <a:gd name="T22" fmla="*/ 1 w 39"/>
                <a:gd name="T23" fmla="*/ 24 h 32"/>
                <a:gd name="T24" fmla="*/ 1 w 39"/>
                <a:gd name="T25" fmla="*/ 24 h 32"/>
                <a:gd name="T26" fmla="*/ 0 w 39"/>
                <a:gd name="T27" fmla="*/ 28 h 32"/>
                <a:gd name="T28" fmla="*/ 1 w 39"/>
                <a:gd name="T29" fmla="*/ 31 h 32"/>
                <a:gd name="T30" fmla="*/ 4 w 39"/>
                <a:gd name="T31" fmla="*/ 32 h 32"/>
                <a:gd name="T32" fmla="*/ 8 w 39"/>
                <a:gd name="T33" fmla="*/ 31 h 3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32"/>
                <a:gd name="T53" fmla="*/ 39 w 39"/>
                <a:gd name="T54" fmla="*/ 32 h 3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32">
                  <a:moveTo>
                    <a:pt x="8" y="31"/>
                  </a:moveTo>
                  <a:lnTo>
                    <a:pt x="8" y="31"/>
                  </a:lnTo>
                  <a:lnTo>
                    <a:pt x="11" y="29"/>
                  </a:lnTo>
                  <a:lnTo>
                    <a:pt x="18" y="22"/>
                  </a:lnTo>
                  <a:lnTo>
                    <a:pt x="30" y="15"/>
                  </a:lnTo>
                  <a:lnTo>
                    <a:pt x="39" y="7"/>
                  </a:lnTo>
                  <a:lnTo>
                    <a:pt x="32" y="0"/>
                  </a:lnTo>
                  <a:lnTo>
                    <a:pt x="23" y="8"/>
                  </a:lnTo>
                  <a:lnTo>
                    <a:pt x="14" y="15"/>
                  </a:lnTo>
                  <a:lnTo>
                    <a:pt x="4" y="22"/>
                  </a:lnTo>
                  <a:lnTo>
                    <a:pt x="1" y="24"/>
                  </a:lnTo>
                  <a:lnTo>
                    <a:pt x="0" y="28"/>
                  </a:lnTo>
                  <a:lnTo>
                    <a:pt x="1" y="31"/>
                  </a:lnTo>
                  <a:lnTo>
                    <a:pt x="4" y="32"/>
                  </a:lnTo>
                  <a:lnTo>
                    <a:pt x="8"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0" name="Freeform 119"/>
            <p:cNvSpPr>
              <a:spLocks/>
            </p:cNvSpPr>
            <p:nvPr/>
          </p:nvSpPr>
          <p:spPr bwMode="auto">
            <a:xfrm>
              <a:off x="3441" y="3058"/>
              <a:ext cx="346" cy="255"/>
            </a:xfrm>
            <a:custGeom>
              <a:avLst/>
              <a:gdLst>
                <a:gd name="T0" fmla="*/ 1 w 346"/>
                <a:gd name="T1" fmla="*/ 246 h 255"/>
                <a:gd name="T2" fmla="*/ 7 w 346"/>
                <a:gd name="T3" fmla="*/ 255 h 255"/>
                <a:gd name="T4" fmla="*/ 43 w 346"/>
                <a:gd name="T5" fmla="*/ 230 h 255"/>
                <a:gd name="T6" fmla="*/ 79 w 346"/>
                <a:gd name="T7" fmla="*/ 208 h 255"/>
                <a:gd name="T8" fmla="*/ 111 w 346"/>
                <a:gd name="T9" fmla="*/ 184 h 255"/>
                <a:gd name="T10" fmla="*/ 142 w 346"/>
                <a:gd name="T11" fmla="*/ 163 h 255"/>
                <a:gd name="T12" fmla="*/ 170 w 346"/>
                <a:gd name="T13" fmla="*/ 143 h 255"/>
                <a:gd name="T14" fmla="*/ 197 w 346"/>
                <a:gd name="T15" fmla="*/ 122 h 255"/>
                <a:gd name="T16" fmla="*/ 222 w 346"/>
                <a:gd name="T17" fmla="*/ 105 h 255"/>
                <a:gd name="T18" fmla="*/ 245 w 346"/>
                <a:gd name="T19" fmla="*/ 88 h 255"/>
                <a:gd name="T20" fmla="*/ 266 w 346"/>
                <a:gd name="T21" fmla="*/ 72 h 255"/>
                <a:gd name="T22" fmla="*/ 285 w 346"/>
                <a:gd name="T23" fmla="*/ 56 h 255"/>
                <a:gd name="T24" fmla="*/ 300 w 346"/>
                <a:gd name="T25" fmla="*/ 45 h 255"/>
                <a:gd name="T26" fmla="*/ 314 w 346"/>
                <a:gd name="T27" fmla="*/ 33 h 255"/>
                <a:gd name="T28" fmla="*/ 326 w 346"/>
                <a:gd name="T29" fmla="*/ 24 h 255"/>
                <a:gd name="T30" fmla="*/ 335 w 346"/>
                <a:gd name="T31" fmla="*/ 17 h 255"/>
                <a:gd name="T32" fmla="*/ 341 w 346"/>
                <a:gd name="T33" fmla="*/ 11 h 255"/>
                <a:gd name="T34" fmla="*/ 346 w 346"/>
                <a:gd name="T35" fmla="*/ 7 h 255"/>
                <a:gd name="T36" fmla="*/ 339 w 346"/>
                <a:gd name="T37" fmla="*/ 0 h 255"/>
                <a:gd name="T38" fmla="*/ 334 w 346"/>
                <a:gd name="T39" fmla="*/ 4 h 255"/>
                <a:gd name="T40" fmla="*/ 328 w 346"/>
                <a:gd name="T41" fmla="*/ 10 h 255"/>
                <a:gd name="T42" fmla="*/ 319 w 346"/>
                <a:gd name="T43" fmla="*/ 17 h 255"/>
                <a:gd name="T44" fmla="*/ 307 w 346"/>
                <a:gd name="T45" fmla="*/ 26 h 255"/>
                <a:gd name="T46" fmla="*/ 293 w 346"/>
                <a:gd name="T47" fmla="*/ 38 h 255"/>
                <a:gd name="T48" fmla="*/ 278 w 346"/>
                <a:gd name="T49" fmla="*/ 49 h 255"/>
                <a:gd name="T50" fmla="*/ 259 w 346"/>
                <a:gd name="T51" fmla="*/ 65 h 255"/>
                <a:gd name="T52" fmla="*/ 240 w 346"/>
                <a:gd name="T53" fmla="*/ 79 h 255"/>
                <a:gd name="T54" fmla="*/ 217 w 346"/>
                <a:gd name="T55" fmla="*/ 95 h 255"/>
                <a:gd name="T56" fmla="*/ 192 w 346"/>
                <a:gd name="T57" fmla="*/ 115 h 255"/>
                <a:gd name="T58" fmla="*/ 165 w 346"/>
                <a:gd name="T59" fmla="*/ 134 h 255"/>
                <a:gd name="T60" fmla="*/ 137 w 346"/>
                <a:gd name="T61" fmla="*/ 154 h 255"/>
                <a:gd name="T62" fmla="*/ 107 w 346"/>
                <a:gd name="T63" fmla="*/ 175 h 255"/>
                <a:gd name="T64" fmla="*/ 74 w 346"/>
                <a:gd name="T65" fmla="*/ 198 h 255"/>
                <a:gd name="T66" fmla="*/ 39 w 346"/>
                <a:gd name="T67" fmla="*/ 221 h 255"/>
                <a:gd name="T68" fmla="*/ 2 w 346"/>
                <a:gd name="T69" fmla="*/ 245 h 255"/>
                <a:gd name="T70" fmla="*/ 8 w 346"/>
                <a:gd name="T71" fmla="*/ 253 h 255"/>
                <a:gd name="T72" fmla="*/ 2 w 346"/>
                <a:gd name="T73" fmla="*/ 245 h 255"/>
                <a:gd name="T74" fmla="*/ 0 w 346"/>
                <a:gd name="T75" fmla="*/ 248 h 255"/>
                <a:gd name="T76" fmla="*/ 0 w 346"/>
                <a:gd name="T77" fmla="*/ 251 h 255"/>
                <a:gd name="T78" fmla="*/ 4 w 346"/>
                <a:gd name="T79" fmla="*/ 255 h 255"/>
                <a:gd name="T80" fmla="*/ 7 w 346"/>
                <a:gd name="T81" fmla="*/ 255 h 255"/>
                <a:gd name="T82" fmla="*/ 1 w 346"/>
                <a:gd name="T83" fmla="*/ 246 h 25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46"/>
                <a:gd name="T127" fmla="*/ 0 h 255"/>
                <a:gd name="T128" fmla="*/ 346 w 346"/>
                <a:gd name="T129" fmla="*/ 255 h 25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46" h="255">
                  <a:moveTo>
                    <a:pt x="1" y="246"/>
                  </a:moveTo>
                  <a:lnTo>
                    <a:pt x="7" y="255"/>
                  </a:lnTo>
                  <a:lnTo>
                    <a:pt x="43" y="230"/>
                  </a:lnTo>
                  <a:lnTo>
                    <a:pt x="79" y="208"/>
                  </a:lnTo>
                  <a:lnTo>
                    <a:pt x="111" y="184"/>
                  </a:lnTo>
                  <a:lnTo>
                    <a:pt x="142" y="163"/>
                  </a:lnTo>
                  <a:lnTo>
                    <a:pt x="170" y="143"/>
                  </a:lnTo>
                  <a:lnTo>
                    <a:pt x="197" y="122"/>
                  </a:lnTo>
                  <a:lnTo>
                    <a:pt x="222" y="105"/>
                  </a:lnTo>
                  <a:lnTo>
                    <a:pt x="245" y="88"/>
                  </a:lnTo>
                  <a:lnTo>
                    <a:pt x="266" y="72"/>
                  </a:lnTo>
                  <a:lnTo>
                    <a:pt x="285" y="56"/>
                  </a:lnTo>
                  <a:lnTo>
                    <a:pt x="300" y="45"/>
                  </a:lnTo>
                  <a:lnTo>
                    <a:pt x="314" y="33"/>
                  </a:lnTo>
                  <a:lnTo>
                    <a:pt x="326" y="24"/>
                  </a:lnTo>
                  <a:lnTo>
                    <a:pt x="335" y="17"/>
                  </a:lnTo>
                  <a:lnTo>
                    <a:pt x="341" y="11"/>
                  </a:lnTo>
                  <a:lnTo>
                    <a:pt x="346" y="7"/>
                  </a:lnTo>
                  <a:lnTo>
                    <a:pt x="339" y="0"/>
                  </a:lnTo>
                  <a:lnTo>
                    <a:pt x="334" y="4"/>
                  </a:lnTo>
                  <a:lnTo>
                    <a:pt x="328" y="10"/>
                  </a:lnTo>
                  <a:lnTo>
                    <a:pt x="319" y="17"/>
                  </a:lnTo>
                  <a:lnTo>
                    <a:pt x="307" y="26"/>
                  </a:lnTo>
                  <a:lnTo>
                    <a:pt x="293" y="38"/>
                  </a:lnTo>
                  <a:lnTo>
                    <a:pt x="278" y="49"/>
                  </a:lnTo>
                  <a:lnTo>
                    <a:pt x="259" y="65"/>
                  </a:lnTo>
                  <a:lnTo>
                    <a:pt x="240" y="79"/>
                  </a:lnTo>
                  <a:lnTo>
                    <a:pt x="217" y="95"/>
                  </a:lnTo>
                  <a:lnTo>
                    <a:pt x="192" y="115"/>
                  </a:lnTo>
                  <a:lnTo>
                    <a:pt x="165" y="134"/>
                  </a:lnTo>
                  <a:lnTo>
                    <a:pt x="137" y="154"/>
                  </a:lnTo>
                  <a:lnTo>
                    <a:pt x="107" y="175"/>
                  </a:lnTo>
                  <a:lnTo>
                    <a:pt x="74" y="198"/>
                  </a:lnTo>
                  <a:lnTo>
                    <a:pt x="39" y="221"/>
                  </a:lnTo>
                  <a:lnTo>
                    <a:pt x="2" y="245"/>
                  </a:lnTo>
                  <a:lnTo>
                    <a:pt x="8" y="253"/>
                  </a:lnTo>
                  <a:lnTo>
                    <a:pt x="2" y="245"/>
                  </a:lnTo>
                  <a:lnTo>
                    <a:pt x="0" y="248"/>
                  </a:lnTo>
                  <a:lnTo>
                    <a:pt x="0" y="251"/>
                  </a:lnTo>
                  <a:lnTo>
                    <a:pt x="4" y="255"/>
                  </a:lnTo>
                  <a:lnTo>
                    <a:pt x="7" y="255"/>
                  </a:lnTo>
                  <a:lnTo>
                    <a:pt x="1" y="2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1" name="Freeform 120"/>
            <p:cNvSpPr>
              <a:spLocks/>
            </p:cNvSpPr>
            <p:nvPr/>
          </p:nvSpPr>
          <p:spPr bwMode="auto">
            <a:xfrm>
              <a:off x="3753" y="2998"/>
              <a:ext cx="62" cy="64"/>
            </a:xfrm>
            <a:custGeom>
              <a:avLst/>
              <a:gdLst>
                <a:gd name="T0" fmla="*/ 30 w 62"/>
                <a:gd name="T1" fmla="*/ 64 h 64"/>
                <a:gd name="T2" fmla="*/ 34 w 62"/>
                <a:gd name="T3" fmla="*/ 61 h 64"/>
                <a:gd name="T4" fmla="*/ 42 w 62"/>
                <a:gd name="T5" fmla="*/ 54 h 64"/>
                <a:gd name="T6" fmla="*/ 53 w 62"/>
                <a:gd name="T7" fmla="*/ 47 h 64"/>
                <a:gd name="T8" fmla="*/ 62 w 62"/>
                <a:gd name="T9" fmla="*/ 39 h 64"/>
                <a:gd name="T10" fmla="*/ 30 w 62"/>
                <a:gd name="T11" fmla="*/ 0 h 64"/>
                <a:gd name="T12" fmla="*/ 21 w 62"/>
                <a:gd name="T13" fmla="*/ 9 h 64"/>
                <a:gd name="T14" fmla="*/ 10 w 62"/>
                <a:gd name="T15" fmla="*/ 17 h 64"/>
                <a:gd name="T16" fmla="*/ 3 w 62"/>
                <a:gd name="T17" fmla="*/ 24 h 64"/>
                <a:gd name="T18" fmla="*/ 0 w 62"/>
                <a:gd name="T19" fmla="*/ 26 h 64"/>
                <a:gd name="T20" fmla="*/ 30 w 62"/>
                <a:gd name="T21" fmla="*/ 64 h 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2"/>
                <a:gd name="T34" fmla="*/ 0 h 64"/>
                <a:gd name="T35" fmla="*/ 62 w 62"/>
                <a:gd name="T36" fmla="*/ 64 h 6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2" h="64">
                  <a:moveTo>
                    <a:pt x="30" y="64"/>
                  </a:moveTo>
                  <a:lnTo>
                    <a:pt x="34" y="61"/>
                  </a:lnTo>
                  <a:lnTo>
                    <a:pt x="42" y="54"/>
                  </a:lnTo>
                  <a:lnTo>
                    <a:pt x="53" y="47"/>
                  </a:lnTo>
                  <a:lnTo>
                    <a:pt x="62" y="39"/>
                  </a:lnTo>
                  <a:lnTo>
                    <a:pt x="30" y="0"/>
                  </a:lnTo>
                  <a:lnTo>
                    <a:pt x="21" y="9"/>
                  </a:lnTo>
                  <a:lnTo>
                    <a:pt x="10" y="17"/>
                  </a:lnTo>
                  <a:lnTo>
                    <a:pt x="3" y="24"/>
                  </a:lnTo>
                  <a:lnTo>
                    <a:pt x="0" y="26"/>
                  </a:lnTo>
                  <a:lnTo>
                    <a:pt x="30"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2" name="Freeform 121"/>
            <p:cNvSpPr>
              <a:spLocks/>
            </p:cNvSpPr>
            <p:nvPr/>
          </p:nvSpPr>
          <p:spPr bwMode="auto">
            <a:xfrm>
              <a:off x="3780" y="3032"/>
              <a:ext cx="40" cy="33"/>
            </a:xfrm>
            <a:custGeom>
              <a:avLst/>
              <a:gdLst>
                <a:gd name="T0" fmla="*/ 31 w 40"/>
                <a:gd name="T1" fmla="*/ 9 h 33"/>
                <a:gd name="T2" fmla="*/ 31 w 40"/>
                <a:gd name="T3" fmla="*/ 2 h 33"/>
                <a:gd name="T4" fmla="*/ 22 w 40"/>
                <a:gd name="T5" fmla="*/ 10 h 33"/>
                <a:gd name="T6" fmla="*/ 13 w 40"/>
                <a:gd name="T7" fmla="*/ 17 h 33"/>
                <a:gd name="T8" fmla="*/ 3 w 40"/>
                <a:gd name="T9" fmla="*/ 24 h 33"/>
                <a:gd name="T10" fmla="*/ 0 w 40"/>
                <a:gd name="T11" fmla="*/ 26 h 33"/>
                <a:gd name="T12" fmla="*/ 7 w 40"/>
                <a:gd name="T13" fmla="*/ 33 h 33"/>
                <a:gd name="T14" fmla="*/ 10 w 40"/>
                <a:gd name="T15" fmla="*/ 31 h 33"/>
                <a:gd name="T16" fmla="*/ 17 w 40"/>
                <a:gd name="T17" fmla="*/ 24 h 33"/>
                <a:gd name="T18" fmla="*/ 29 w 40"/>
                <a:gd name="T19" fmla="*/ 17 h 33"/>
                <a:gd name="T20" fmla="*/ 38 w 40"/>
                <a:gd name="T21" fmla="*/ 9 h 33"/>
                <a:gd name="T22" fmla="*/ 38 w 40"/>
                <a:gd name="T23" fmla="*/ 2 h 33"/>
                <a:gd name="T24" fmla="*/ 38 w 40"/>
                <a:gd name="T25" fmla="*/ 9 h 33"/>
                <a:gd name="T26" fmla="*/ 40 w 40"/>
                <a:gd name="T27" fmla="*/ 5 h 33"/>
                <a:gd name="T28" fmla="*/ 38 w 40"/>
                <a:gd name="T29" fmla="*/ 2 h 33"/>
                <a:gd name="T30" fmla="*/ 35 w 40"/>
                <a:gd name="T31" fmla="*/ 0 h 33"/>
                <a:gd name="T32" fmla="*/ 31 w 40"/>
                <a:gd name="T33" fmla="*/ 2 h 33"/>
                <a:gd name="T34" fmla="*/ 31 w 40"/>
                <a:gd name="T35" fmla="*/ 9 h 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
                <a:gd name="T55" fmla="*/ 0 h 33"/>
                <a:gd name="T56" fmla="*/ 40 w 40"/>
                <a:gd name="T57" fmla="*/ 33 h 3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 h="33">
                  <a:moveTo>
                    <a:pt x="31" y="9"/>
                  </a:moveTo>
                  <a:lnTo>
                    <a:pt x="31" y="2"/>
                  </a:lnTo>
                  <a:lnTo>
                    <a:pt x="22" y="10"/>
                  </a:lnTo>
                  <a:lnTo>
                    <a:pt x="13" y="17"/>
                  </a:lnTo>
                  <a:lnTo>
                    <a:pt x="3" y="24"/>
                  </a:lnTo>
                  <a:lnTo>
                    <a:pt x="0" y="26"/>
                  </a:lnTo>
                  <a:lnTo>
                    <a:pt x="7" y="33"/>
                  </a:lnTo>
                  <a:lnTo>
                    <a:pt x="10" y="31"/>
                  </a:lnTo>
                  <a:lnTo>
                    <a:pt x="17" y="24"/>
                  </a:lnTo>
                  <a:lnTo>
                    <a:pt x="29" y="17"/>
                  </a:lnTo>
                  <a:lnTo>
                    <a:pt x="38" y="9"/>
                  </a:lnTo>
                  <a:lnTo>
                    <a:pt x="38" y="2"/>
                  </a:lnTo>
                  <a:lnTo>
                    <a:pt x="38" y="9"/>
                  </a:lnTo>
                  <a:lnTo>
                    <a:pt x="40" y="5"/>
                  </a:lnTo>
                  <a:lnTo>
                    <a:pt x="38" y="2"/>
                  </a:lnTo>
                  <a:lnTo>
                    <a:pt x="35" y="0"/>
                  </a:lnTo>
                  <a:lnTo>
                    <a:pt x="31" y="2"/>
                  </a:lnTo>
                  <a:lnTo>
                    <a:pt x="31"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3" name="Freeform 122"/>
            <p:cNvSpPr>
              <a:spLocks/>
            </p:cNvSpPr>
            <p:nvPr/>
          </p:nvSpPr>
          <p:spPr bwMode="auto">
            <a:xfrm>
              <a:off x="3779" y="2994"/>
              <a:ext cx="39" cy="47"/>
            </a:xfrm>
            <a:custGeom>
              <a:avLst/>
              <a:gdLst>
                <a:gd name="T0" fmla="*/ 8 w 39"/>
                <a:gd name="T1" fmla="*/ 8 h 47"/>
                <a:gd name="T2" fmla="*/ 1 w 39"/>
                <a:gd name="T3" fmla="*/ 8 h 47"/>
                <a:gd name="T4" fmla="*/ 32 w 39"/>
                <a:gd name="T5" fmla="*/ 47 h 47"/>
                <a:gd name="T6" fmla="*/ 39 w 39"/>
                <a:gd name="T7" fmla="*/ 40 h 47"/>
                <a:gd name="T8" fmla="*/ 8 w 39"/>
                <a:gd name="T9" fmla="*/ 1 h 47"/>
                <a:gd name="T10" fmla="*/ 1 w 39"/>
                <a:gd name="T11" fmla="*/ 1 h 47"/>
                <a:gd name="T12" fmla="*/ 8 w 39"/>
                <a:gd name="T13" fmla="*/ 1 h 47"/>
                <a:gd name="T14" fmla="*/ 4 w 39"/>
                <a:gd name="T15" fmla="*/ 0 h 47"/>
                <a:gd name="T16" fmla="*/ 1 w 39"/>
                <a:gd name="T17" fmla="*/ 1 h 47"/>
                <a:gd name="T18" fmla="*/ 0 w 39"/>
                <a:gd name="T19" fmla="*/ 4 h 47"/>
                <a:gd name="T20" fmla="*/ 1 w 39"/>
                <a:gd name="T21" fmla="*/ 8 h 47"/>
                <a:gd name="T22" fmla="*/ 8 w 39"/>
                <a:gd name="T23" fmla="*/ 8 h 4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9"/>
                <a:gd name="T37" fmla="*/ 0 h 47"/>
                <a:gd name="T38" fmla="*/ 39 w 39"/>
                <a:gd name="T39" fmla="*/ 47 h 4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9" h="47">
                  <a:moveTo>
                    <a:pt x="8" y="8"/>
                  </a:moveTo>
                  <a:lnTo>
                    <a:pt x="1" y="8"/>
                  </a:lnTo>
                  <a:lnTo>
                    <a:pt x="32" y="47"/>
                  </a:lnTo>
                  <a:lnTo>
                    <a:pt x="39" y="40"/>
                  </a:lnTo>
                  <a:lnTo>
                    <a:pt x="8" y="1"/>
                  </a:lnTo>
                  <a:lnTo>
                    <a:pt x="1" y="1"/>
                  </a:lnTo>
                  <a:lnTo>
                    <a:pt x="8" y="1"/>
                  </a:lnTo>
                  <a:lnTo>
                    <a:pt x="4" y="0"/>
                  </a:lnTo>
                  <a:lnTo>
                    <a:pt x="1" y="1"/>
                  </a:lnTo>
                  <a:lnTo>
                    <a:pt x="0" y="4"/>
                  </a:lnTo>
                  <a:lnTo>
                    <a:pt x="1" y="8"/>
                  </a:lnTo>
                  <a:lnTo>
                    <a:pt x="8"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4" name="Freeform 123"/>
            <p:cNvSpPr>
              <a:spLocks/>
            </p:cNvSpPr>
            <p:nvPr/>
          </p:nvSpPr>
          <p:spPr bwMode="auto">
            <a:xfrm>
              <a:off x="3748" y="2995"/>
              <a:ext cx="39" cy="34"/>
            </a:xfrm>
            <a:custGeom>
              <a:avLst/>
              <a:gdLst>
                <a:gd name="T0" fmla="*/ 8 w 39"/>
                <a:gd name="T1" fmla="*/ 26 h 34"/>
                <a:gd name="T2" fmla="*/ 8 w 39"/>
                <a:gd name="T3" fmla="*/ 33 h 34"/>
                <a:gd name="T4" fmla="*/ 12 w 39"/>
                <a:gd name="T5" fmla="*/ 30 h 34"/>
                <a:gd name="T6" fmla="*/ 19 w 39"/>
                <a:gd name="T7" fmla="*/ 23 h 34"/>
                <a:gd name="T8" fmla="*/ 29 w 39"/>
                <a:gd name="T9" fmla="*/ 15 h 34"/>
                <a:gd name="T10" fmla="*/ 39 w 39"/>
                <a:gd name="T11" fmla="*/ 7 h 34"/>
                <a:gd name="T12" fmla="*/ 32 w 39"/>
                <a:gd name="T13" fmla="*/ 0 h 34"/>
                <a:gd name="T14" fmla="*/ 22 w 39"/>
                <a:gd name="T15" fmla="*/ 8 h 34"/>
                <a:gd name="T16" fmla="*/ 12 w 39"/>
                <a:gd name="T17" fmla="*/ 16 h 34"/>
                <a:gd name="T18" fmla="*/ 5 w 39"/>
                <a:gd name="T19" fmla="*/ 23 h 34"/>
                <a:gd name="T20" fmla="*/ 1 w 39"/>
                <a:gd name="T21" fmla="*/ 26 h 34"/>
                <a:gd name="T22" fmla="*/ 1 w 39"/>
                <a:gd name="T23" fmla="*/ 33 h 34"/>
                <a:gd name="T24" fmla="*/ 1 w 39"/>
                <a:gd name="T25" fmla="*/ 26 h 34"/>
                <a:gd name="T26" fmla="*/ 0 w 39"/>
                <a:gd name="T27" fmla="*/ 29 h 34"/>
                <a:gd name="T28" fmla="*/ 1 w 39"/>
                <a:gd name="T29" fmla="*/ 33 h 34"/>
                <a:gd name="T30" fmla="*/ 5 w 39"/>
                <a:gd name="T31" fmla="*/ 34 h 34"/>
                <a:gd name="T32" fmla="*/ 8 w 39"/>
                <a:gd name="T33" fmla="*/ 33 h 34"/>
                <a:gd name="T34" fmla="*/ 8 w 39"/>
                <a:gd name="T35" fmla="*/ 26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
                <a:gd name="T55" fmla="*/ 0 h 34"/>
                <a:gd name="T56" fmla="*/ 39 w 39"/>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 h="34">
                  <a:moveTo>
                    <a:pt x="8" y="26"/>
                  </a:moveTo>
                  <a:lnTo>
                    <a:pt x="8" y="33"/>
                  </a:lnTo>
                  <a:lnTo>
                    <a:pt x="12" y="30"/>
                  </a:lnTo>
                  <a:lnTo>
                    <a:pt x="19" y="23"/>
                  </a:lnTo>
                  <a:lnTo>
                    <a:pt x="29" y="15"/>
                  </a:lnTo>
                  <a:lnTo>
                    <a:pt x="39" y="7"/>
                  </a:lnTo>
                  <a:lnTo>
                    <a:pt x="32" y="0"/>
                  </a:lnTo>
                  <a:lnTo>
                    <a:pt x="22" y="8"/>
                  </a:lnTo>
                  <a:lnTo>
                    <a:pt x="12" y="16"/>
                  </a:lnTo>
                  <a:lnTo>
                    <a:pt x="5" y="23"/>
                  </a:lnTo>
                  <a:lnTo>
                    <a:pt x="1" y="26"/>
                  </a:lnTo>
                  <a:lnTo>
                    <a:pt x="1" y="33"/>
                  </a:lnTo>
                  <a:lnTo>
                    <a:pt x="1" y="26"/>
                  </a:lnTo>
                  <a:lnTo>
                    <a:pt x="0" y="29"/>
                  </a:lnTo>
                  <a:lnTo>
                    <a:pt x="1" y="33"/>
                  </a:lnTo>
                  <a:lnTo>
                    <a:pt x="5" y="34"/>
                  </a:lnTo>
                  <a:lnTo>
                    <a:pt x="8" y="33"/>
                  </a:lnTo>
                  <a:lnTo>
                    <a:pt x="8" y="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5" name="Freeform 124"/>
            <p:cNvSpPr>
              <a:spLocks/>
            </p:cNvSpPr>
            <p:nvPr/>
          </p:nvSpPr>
          <p:spPr bwMode="auto">
            <a:xfrm>
              <a:off x="3749" y="3021"/>
              <a:ext cx="39" cy="45"/>
            </a:xfrm>
            <a:custGeom>
              <a:avLst/>
              <a:gdLst>
                <a:gd name="T0" fmla="*/ 31 w 39"/>
                <a:gd name="T1" fmla="*/ 37 h 45"/>
                <a:gd name="T2" fmla="*/ 38 w 39"/>
                <a:gd name="T3" fmla="*/ 37 h 45"/>
                <a:gd name="T4" fmla="*/ 7 w 39"/>
                <a:gd name="T5" fmla="*/ 0 h 45"/>
                <a:gd name="T6" fmla="*/ 0 w 39"/>
                <a:gd name="T7" fmla="*/ 7 h 45"/>
                <a:gd name="T8" fmla="*/ 31 w 39"/>
                <a:gd name="T9" fmla="*/ 44 h 45"/>
                <a:gd name="T10" fmla="*/ 38 w 39"/>
                <a:gd name="T11" fmla="*/ 44 h 45"/>
                <a:gd name="T12" fmla="*/ 31 w 39"/>
                <a:gd name="T13" fmla="*/ 44 h 45"/>
                <a:gd name="T14" fmla="*/ 34 w 39"/>
                <a:gd name="T15" fmla="*/ 45 h 45"/>
                <a:gd name="T16" fmla="*/ 38 w 39"/>
                <a:gd name="T17" fmla="*/ 44 h 45"/>
                <a:gd name="T18" fmla="*/ 39 w 39"/>
                <a:gd name="T19" fmla="*/ 41 h 45"/>
                <a:gd name="T20" fmla="*/ 38 w 39"/>
                <a:gd name="T21" fmla="*/ 37 h 45"/>
                <a:gd name="T22" fmla="*/ 31 w 39"/>
                <a:gd name="T23" fmla="*/ 37 h 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9"/>
                <a:gd name="T37" fmla="*/ 0 h 45"/>
                <a:gd name="T38" fmla="*/ 39 w 39"/>
                <a:gd name="T39" fmla="*/ 45 h 4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9" h="45">
                  <a:moveTo>
                    <a:pt x="31" y="37"/>
                  </a:moveTo>
                  <a:lnTo>
                    <a:pt x="38" y="37"/>
                  </a:lnTo>
                  <a:lnTo>
                    <a:pt x="7" y="0"/>
                  </a:lnTo>
                  <a:lnTo>
                    <a:pt x="0" y="7"/>
                  </a:lnTo>
                  <a:lnTo>
                    <a:pt x="31" y="44"/>
                  </a:lnTo>
                  <a:lnTo>
                    <a:pt x="38" y="44"/>
                  </a:lnTo>
                  <a:lnTo>
                    <a:pt x="31" y="44"/>
                  </a:lnTo>
                  <a:lnTo>
                    <a:pt x="34" y="45"/>
                  </a:lnTo>
                  <a:lnTo>
                    <a:pt x="38" y="44"/>
                  </a:lnTo>
                  <a:lnTo>
                    <a:pt x="39" y="41"/>
                  </a:lnTo>
                  <a:lnTo>
                    <a:pt x="38" y="37"/>
                  </a:lnTo>
                  <a:lnTo>
                    <a:pt x="31"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6" name="Freeform 125"/>
            <p:cNvSpPr>
              <a:spLocks/>
            </p:cNvSpPr>
            <p:nvPr/>
          </p:nvSpPr>
          <p:spPr bwMode="auto">
            <a:xfrm>
              <a:off x="3954" y="2899"/>
              <a:ext cx="9" cy="8"/>
            </a:xfrm>
            <a:custGeom>
              <a:avLst/>
              <a:gdLst>
                <a:gd name="T0" fmla="*/ 9 w 9"/>
                <a:gd name="T1" fmla="*/ 1 h 8"/>
                <a:gd name="T2" fmla="*/ 5 w 9"/>
                <a:gd name="T3" fmla="*/ 0 h 8"/>
                <a:gd name="T4" fmla="*/ 2 w 9"/>
                <a:gd name="T5" fmla="*/ 1 h 8"/>
                <a:gd name="T6" fmla="*/ 0 w 9"/>
                <a:gd name="T7" fmla="*/ 4 h 8"/>
                <a:gd name="T8" fmla="*/ 2 w 9"/>
                <a:gd name="T9" fmla="*/ 8 h 8"/>
                <a:gd name="T10" fmla="*/ 9 w 9"/>
                <a:gd name="T11" fmla="*/ 1 h 8"/>
                <a:gd name="T12" fmla="*/ 0 60000 65536"/>
                <a:gd name="T13" fmla="*/ 0 60000 65536"/>
                <a:gd name="T14" fmla="*/ 0 60000 65536"/>
                <a:gd name="T15" fmla="*/ 0 60000 65536"/>
                <a:gd name="T16" fmla="*/ 0 60000 65536"/>
                <a:gd name="T17" fmla="*/ 0 60000 65536"/>
                <a:gd name="T18" fmla="*/ 0 w 9"/>
                <a:gd name="T19" fmla="*/ 0 h 8"/>
                <a:gd name="T20" fmla="*/ 9 w 9"/>
                <a:gd name="T21" fmla="*/ 8 h 8"/>
              </a:gdLst>
              <a:ahLst/>
              <a:cxnLst>
                <a:cxn ang="T12">
                  <a:pos x="T0" y="T1"/>
                </a:cxn>
                <a:cxn ang="T13">
                  <a:pos x="T2" y="T3"/>
                </a:cxn>
                <a:cxn ang="T14">
                  <a:pos x="T4" y="T5"/>
                </a:cxn>
                <a:cxn ang="T15">
                  <a:pos x="T6" y="T7"/>
                </a:cxn>
                <a:cxn ang="T16">
                  <a:pos x="T8" y="T9"/>
                </a:cxn>
                <a:cxn ang="T17">
                  <a:pos x="T10" y="T11"/>
                </a:cxn>
              </a:cxnLst>
              <a:rect l="T18" t="T19" r="T20" b="T21"/>
              <a:pathLst>
                <a:path w="9" h="8">
                  <a:moveTo>
                    <a:pt x="9" y="1"/>
                  </a:moveTo>
                  <a:lnTo>
                    <a:pt x="5" y="0"/>
                  </a:lnTo>
                  <a:lnTo>
                    <a:pt x="2" y="1"/>
                  </a:lnTo>
                  <a:lnTo>
                    <a:pt x="0" y="4"/>
                  </a:lnTo>
                  <a:lnTo>
                    <a:pt x="2" y="8"/>
                  </a:lnTo>
                  <a:lnTo>
                    <a:pt x="9"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7" name="Freeform 126"/>
            <p:cNvSpPr>
              <a:spLocks/>
            </p:cNvSpPr>
            <p:nvPr/>
          </p:nvSpPr>
          <p:spPr bwMode="auto">
            <a:xfrm>
              <a:off x="3861" y="2900"/>
              <a:ext cx="110" cy="124"/>
            </a:xfrm>
            <a:custGeom>
              <a:avLst/>
              <a:gdLst>
                <a:gd name="T0" fmla="*/ 7 w 110"/>
                <a:gd name="T1" fmla="*/ 124 h 124"/>
                <a:gd name="T2" fmla="*/ 48 w 110"/>
                <a:gd name="T3" fmla="*/ 91 h 124"/>
                <a:gd name="T4" fmla="*/ 76 w 110"/>
                <a:gd name="T5" fmla="*/ 66 h 124"/>
                <a:gd name="T6" fmla="*/ 95 w 110"/>
                <a:gd name="T7" fmla="*/ 47 h 124"/>
                <a:gd name="T8" fmla="*/ 106 w 110"/>
                <a:gd name="T9" fmla="*/ 32 h 124"/>
                <a:gd name="T10" fmla="*/ 110 w 110"/>
                <a:gd name="T11" fmla="*/ 21 h 124"/>
                <a:gd name="T12" fmla="*/ 110 w 110"/>
                <a:gd name="T13" fmla="*/ 12 h 124"/>
                <a:gd name="T14" fmla="*/ 105 w 110"/>
                <a:gd name="T15" fmla="*/ 6 h 124"/>
                <a:gd name="T16" fmla="*/ 102 w 110"/>
                <a:gd name="T17" fmla="*/ 0 h 124"/>
                <a:gd name="T18" fmla="*/ 95 w 110"/>
                <a:gd name="T19" fmla="*/ 7 h 124"/>
                <a:gd name="T20" fmla="*/ 98 w 110"/>
                <a:gd name="T21" fmla="*/ 10 h 124"/>
                <a:gd name="T22" fmla="*/ 100 w 110"/>
                <a:gd name="T23" fmla="*/ 14 h 124"/>
                <a:gd name="T24" fmla="*/ 100 w 110"/>
                <a:gd name="T25" fmla="*/ 19 h 124"/>
                <a:gd name="T26" fmla="*/ 97 w 110"/>
                <a:gd name="T27" fmla="*/ 27 h 124"/>
                <a:gd name="T28" fmla="*/ 88 w 110"/>
                <a:gd name="T29" fmla="*/ 40 h 124"/>
                <a:gd name="T30" fmla="*/ 69 w 110"/>
                <a:gd name="T31" fmla="*/ 58 h 124"/>
                <a:gd name="T32" fmla="*/ 41 w 110"/>
                <a:gd name="T33" fmla="*/ 84 h 124"/>
                <a:gd name="T34" fmla="*/ 0 w 110"/>
                <a:gd name="T35" fmla="*/ 117 h 124"/>
                <a:gd name="T36" fmla="*/ 7 w 110"/>
                <a:gd name="T37" fmla="*/ 124 h 1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0"/>
                <a:gd name="T58" fmla="*/ 0 h 124"/>
                <a:gd name="T59" fmla="*/ 110 w 110"/>
                <a:gd name="T60" fmla="*/ 124 h 1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0" h="124">
                  <a:moveTo>
                    <a:pt x="7" y="124"/>
                  </a:moveTo>
                  <a:lnTo>
                    <a:pt x="48" y="91"/>
                  </a:lnTo>
                  <a:lnTo>
                    <a:pt x="76" y="66"/>
                  </a:lnTo>
                  <a:lnTo>
                    <a:pt x="95" y="47"/>
                  </a:lnTo>
                  <a:lnTo>
                    <a:pt x="106" y="32"/>
                  </a:lnTo>
                  <a:lnTo>
                    <a:pt x="110" y="21"/>
                  </a:lnTo>
                  <a:lnTo>
                    <a:pt x="110" y="12"/>
                  </a:lnTo>
                  <a:lnTo>
                    <a:pt x="105" y="6"/>
                  </a:lnTo>
                  <a:lnTo>
                    <a:pt x="102" y="0"/>
                  </a:lnTo>
                  <a:lnTo>
                    <a:pt x="95" y="7"/>
                  </a:lnTo>
                  <a:lnTo>
                    <a:pt x="98" y="10"/>
                  </a:lnTo>
                  <a:lnTo>
                    <a:pt x="100" y="14"/>
                  </a:lnTo>
                  <a:lnTo>
                    <a:pt x="100" y="19"/>
                  </a:lnTo>
                  <a:lnTo>
                    <a:pt x="97" y="27"/>
                  </a:lnTo>
                  <a:lnTo>
                    <a:pt x="88" y="40"/>
                  </a:lnTo>
                  <a:lnTo>
                    <a:pt x="69" y="58"/>
                  </a:lnTo>
                  <a:lnTo>
                    <a:pt x="41" y="84"/>
                  </a:lnTo>
                  <a:lnTo>
                    <a:pt x="0" y="117"/>
                  </a:lnTo>
                  <a:lnTo>
                    <a:pt x="7" y="1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28" name="Freeform 127"/>
            <p:cNvSpPr>
              <a:spLocks/>
            </p:cNvSpPr>
            <p:nvPr/>
          </p:nvSpPr>
          <p:spPr bwMode="auto">
            <a:xfrm>
              <a:off x="3859" y="3017"/>
              <a:ext cx="9" cy="8"/>
            </a:xfrm>
            <a:custGeom>
              <a:avLst/>
              <a:gdLst>
                <a:gd name="T0" fmla="*/ 2 w 9"/>
                <a:gd name="T1" fmla="*/ 0 h 8"/>
                <a:gd name="T2" fmla="*/ 0 w 9"/>
                <a:gd name="T3" fmla="*/ 4 h 8"/>
                <a:gd name="T4" fmla="*/ 2 w 9"/>
                <a:gd name="T5" fmla="*/ 7 h 8"/>
                <a:gd name="T6" fmla="*/ 5 w 9"/>
                <a:gd name="T7" fmla="*/ 8 h 8"/>
                <a:gd name="T8" fmla="*/ 9 w 9"/>
                <a:gd name="T9" fmla="*/ 7 h 8"/>
                <a:gd name="T10" fmla="*/ 2 w 9"/>
                <a:gd name="T11" fmla="*/ 0 h 8"/>
                <a:gd name="T12" fmla="*/ 0 60000 65536"/>
                <a:gd name="T13" fmla="*/ 0 60000 65536"/>
                <a:gd name="T14" fmla="*/ 0 60000 65536"/>
                <a:gd name="T15" fmla="*/ 0 60000 65536"/>
                <a:gd name="T16" fmla="*/ 0 60000 65536"/>
                <a:gd name="T17" fmla="*/ 0 60000 65536"/>
                <a:gd name="T18" fmla="*/ 0 w 9"/>
                <a:gd name="T19" fmla="*/ 0 h 8"/>
                <a:gd name="T20" fmla="*/ 9 w 9"/>
                <a:gd name="T21" fmla="*/ 8 h 8"/>
              </a:gdLst>
              <a:ahLst/>
              <a:cxnLst>
                <a:cxn ang="T12">
                  <a:pos x="T0" y="T1"/>
                </a:cxn>
                <a:cxn ang="T13">
                  <a:pos x="T2" y="T3"/>
                </a:cxn>
                <a:cxn ang="T14">
                  <a:pos x="T4" y="T5"/>
                </a:cxn>
                <a:cxn ang="T15">
                  <a:pos x="T6" y="T7"/>
                </a:cxn>
                <a:cxn ang="T16">
                  <a:pos x="T8" y="T9"/>
                </a:cxn>
                <a:cxn ang="T17">
                  <a:pos x="T10" y="T11"/>
                </a:cxn>
              </a:cxnLst>
              <a:rect l="T18" t="T19" r="T20" b="T21"/>
              <a:pathLst>
                <a:path w="9" h="8">
                  <a:moveTo>
                    <a:pt x="2" y="0"/>
                  </a:moveTo>
                  <a:lnTo>
                    <a:pt x="0" y="4"/>
                  </a:lnTo>
                  <a:lnTo>
                    <a:pt x="2" y="7"/>
                  </a:lnTo>
                  <a:lnTo>
                    <a:pt x="5" y="8"/>
                  </a:lnTo>
                  <a:lnTo>
                    <a:pt x="9" y="7"/>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Tree>
    <p:extLst>
      <p:ext uri="{BB962C8B-B14F-4D97-AF65-F5344CB8AC3E}">
        <p14:creationId xmlns:p14="http://schemas.microsoft.com/office/powerpoint/2010/main" val="31543328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p:cNvSpPr>
            <a:spLocks noGrp="1"/>
          </p:cNvSpPr>
          <p:nvPr>
            <p:ph type="title"/>
          </p:nvPr>
        </p:nvSpPr>
        <p:spPr>
          <a:xfrm>
            <a:off x="395288" y="333375"/>
            <a:ext cx="8424862" cy="5903913"/>
          </a:xfrm>
        </p:spPr>
        <p:txBody>
          <a:bodyPr/>
          <a:lstStyle/>
          <a:p>
            <a:pPr algn="ctr"/>
            <a:r>
              <a:rPr lang="kk-KZ" sz="4800" dirty="0">
                <a:solidFill>
                  <a:srgbClr val="FF0000"/>
                </a:solidFill>
                <a:effectLst>
                  <a:outerShdw blurRad="38100" dist="38100" dir="2700000" algn="tl">
                    <a:srgbClr val="000000"/>
                  </a:outerShdw>
                </a:effectLst>
              </a:rPr>
              <a:t>Суретпен жұмыс</a:t>
            </a:r>
            <a:r>
              <a:rPr lang="ru-RU" sz="4800" dirty="0">
                <a:solidFill>
                  <a:srgbClr val="FF0000"/>
                </a:solidFill>
                <a:effectLst>
                  <a:outerShdw blurRad="38100" dist="38100" dir="2700000" algn="tl">
                    <a:srgbClr val="000000"/>
                  </a:outerShdw>
                </a:effectLst>
              </a:rPr>
              <a:t/>
            </a:r>
            <a:br>
              <a:rPr lang="ru-RU" sz="4800" dirty="0">
                <a:solidFill>
                  <a:srgbClr val="FF0000"/>
                </a:solidFill>
                <a:effectLst>
                  <a:outerShdw blurRad="38100" dist="38100" dir="2700000" algn="tl">
                    <a:srgbClr val="000000"/>
                  </a:outerShdw>
                </a:effectLst>
              </a:rPr>
            </a:br>
            <a:endParaRPr lang="ru-RU" dirty="0">
              <a:solidFill>
                <a:srgbClr val="FF0000"/>
              </a:solidFill>
            </a:endParaRPr>
          </a:p>
        </p:txBody>
      </p:sp>
      <p:pic>
        <p:nvPicPr>
          <p:cNvPr id="5" name="Picture 10" descr="Image2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3141663"/>
            <a:ext cx="187325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3" descr="Image2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75" y="3213100"/>
            <a:ext cx="2016125"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Image2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3663" y="3213100"/>
            <a:ext cx="1944687"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3203575" y="2062163"/>
            <a:ext cx="3409950" cy="457200"/>
          </a:xfrm>
          <a:prstGeom prst="rect">
            <a:avLst/>
          </a:prstGeom>
          <a:noFill/>
          <a:ln w="9525">
            <a:noFill/>
            <a:miter lim="800000"/>
            <a:headEnd/>
            <a:tailEnd/>
          </a:ln>
          <a:effectLst/>
        </p:spPr>
        <p:txBody>
          <a:bodyPr wrap="none">
            <a:spAutoFit/>
          </a:bodyPr>
          <a:lstStyle/>
          <a:p>
            <a:pPr>
              <a:spcBef>
                <a:spcPct val="20000"/>
              </a:spcBef>
              <a:buClr>
                <a:schemeClr val="hlink"/>
              </a:buClr>
              <a:buSzPct val="60000"/>
              <a:buFont typeface="Wingdings" pitchFamily="2" charset="2"/>
              <a:buChar char="n"/>
              <a:defRPr/>
            </a:pPr>
            <a:r>
              <a:rPr lang="kk-KZ" sz="2400">
                <a:solidFill>
                  <a:schemeClr val="hlink"/>
                </a:solidFill>
                <a:effectLst>
                  <a:outerShdw blurRad="38100" dist="38100" dir="2700000" algn="tl">
                    <a:srgbClr val="000000"/>
                  </a:outerShdw>
                </a:effectLst>
              </a:rPr>
              <a:t>Бұл қандай вирустар?</a:t>
            </a:r>
            <a:endParaRPr lang="ru-RU" sz="2400">
              <a:solidFill>
                <a:schemeClr val="hlink"/>
              </a:solidFill>
              <a:effectLst>
                <a:outerShdw blurRad="38100" dist="38100" dir="2700000" algn="tl">
                  <a:srgbClr val="000000"/>
                </a:outerShdw>
              </a:effectLst>
            </a:endParaRPr>
          </a:p>
        </p:txBody>
      </p:sp>
    </p:spTree>
    <p:extLst>
      <p:ext uri="{BB962C8B-B14F-4D97-AF65-F5344CB8AC3E}">
        <p14:creationId xmlns:p14="http://schemas.microsoft.com/office/powerpoint/2010/main" val="5520294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p:cNvSpPr>
            <a:spLocks noGrp="1"/>
          </p:cNvSpPr>
          <p:nvPr>
            <p:ph type="title"/>
          </p:nvPr>
        </p:nvSpPr>
        <p:spPr>
          <a:xfrm>
            <a:off x="250825" y="333375"/>
            <a:ext cx="8713788" cy="6048375"/>
          </a:xfrm>
        </p:spPr>
        <p:txBody>
          <a:bodyPr/>
          <a:lstStyle/>
          <a:p>
            <a:pPr algn="l">
              <a:defRPr/>
            </a:pPr>
            <a:r>
              <a:rPr lang="kk-KZ" sz="4800" dirty="0">
                <a:solidFill>
                  <a:schemeClr val="hlink"/>
                </a:solidFill>
                <a:effectLst>
                  <a:outerShdw blurRad="38100" dist="38100" dir="2700000" algn="tl">
                    <a:srgbClr val="000000"/>
                  </a:outerShdw>
                </a:effectLst>
              </a:rPr>
              <a:t>Тест </a:t>
            </a:r>
            <a:r>
              <a:rPr lang="kk-KZ" sz="4800" dirty="0" smtClean="0">
                <a:solidFill>
                  <a:schemeClr val="hlink"/>
                </a:solidFill>
                <a:effectLst>
                  <a:outerShdw blurRad="38100" dist="38100" dir="2700000" algn="tl">
                    <a:srgbClr val="000000"/>
                  </a:outerShdw>
                </a:effectLst>
              </a:rPr>
              <a:t>тапсырмалары</a:t>
            </a:r>
            <a:br>
              <a:rPr lang="kk-KZ" sz="4800" dirty="0" smtClean="0">
                <a:solidFill>
                  <a:schemeClr val="hlink"/>
                </a:solidFill>
                <a:effectLst>
                  <a:outerShdw blurRad="38100" dist="38100" dir="2700000" algn="tl">
                    <a:srgbClr val="000000"/>
                  </a:outerShdw>
                </a:effectLst>
              </a:rPr>
            </a:br>
            <a:r>
              <a:rPr lang="kk-KZ" sz="2000" dirty="0"/>
              <a:t>1. Олар жасушасыз тіршілік құрылымы болып табылады.</a:t>
            </a:r>
            <a:br>
              <a:rPr lang="kk-KZ" sz="2000" dirty="0"/>
            </a:br>
            <a:r>
              <a:rPr lang="kk-KZ" sz="2000" dirty="0"/>
              <a:t>а) бактериялар   ә) вирустар   б) саңырауқұлақтар</a:t>
            </a:r>
            <a:br>
              <a:rPr lang="kk-KZ" sz="2000" dirty="0"/>
            </a:br>
            <a:r>
              <a:rPr lang="kk-KZ" sz="2000" dirty="0"/>
              <a:t>2. ЖИТС (СПИД) ауруының қоздырғышы:</a:t>
            </a:r>
            <a:br>
              <a:rPr lang="kk-KZ" sz="2000" dirty="0"/>
            </a:br>
            <a:r>
              <a:rPr lang="kk-KZ" sz="2000" dirty="0"/>
              <a:t>а) бактерия     ә) вирус   б) спора</a:t>
            </a:r>
            <a:br>
              <a:rPr lang="kk-KZ" sz="2000" dirty="0"/>
            </a:br>
            <a:r>
              <a:rPr lang="kk-KZ" sz="2000" dirty="0"/>
              <a:t>3. Ағзаның ауру қоздырғыштарын қабылдамайтын қасиеті:</a:t>
            </a:r>
            <a:br>
              <a:rPr lang="kk-KZ" sz="2000" dirty="0"/>
            </a:br>
            <a:r>
              <a:rPr lang="kk-KZ" sz="2000" dirty="0"/>
              <a:t>а) бактериофаг   ә) иммунитет  б) індет</a:t>
            </a:r>
            <a:br>
              <a:rPr lang="kk-KZ" sz="2000" dirty="0"/>
            </a:br>
            <a:r>
              <a:rPr lang="kk-KZ" sz="2000" dirty="0"/>
              <a:t>4. Тұмау, сары ауру, шешек,қызылша ауруларының қоздырғышы:</a:t>
            </a:r>
            <a:br>
              <a:rPr lang="kk-KZ" sz="2000" dirty="0"/>
            </a:br>
            <a:r>
              <a:rPr lang="kk-KZ" sz="2000" dirty="0"/>
              <a:t>а) бактерия  ә) вирус   б) бактериофаг</a:t>
            </a:r>
            <a:br>
              <a:rPr lang="kk-KZ" sz="2000" dirty="0"/>
            </a:br>
            <a:r>
              <a:rPr lang="kk-KZ" sz="2000" dirty="0"/>
              <a:t>5. Бактерия жасушасына енген вирус:</a:t>
            </a:r>
            <a:br>
              <a:rPr lang="kk-KZ" sz="2000" dirty="0"/>
            </a:br>
            <a:r>
              <a:rPr lang="kk-KZ" sz="2000" dirty="0"/>
              <a:t>а) бактериофаг  ә) спора  б) бактерия</a:t>
            </a:r>
            <a:br>
              <a:rPr lang="kk-KZ" sz="2000" dirty="0"/>
            </a:br>
            <a:r>
              <a:rPr lang="kk-KZ" sz="2000" dirty="0"/>
              <a:t>6. Сыртында нәруызды қабығы бар заттардан және екі түрлі нуклеин қышқылынан құралған:</a:t>
            </a:r>
            <a:br>
              <a:rPr lang="kk-KZ" sz="2000" dirty="0"/>
            </a:br>
            <a:r>
              <a:rPr lang="kk-KZ" sz="2000" dirty="0"/>
              <a:t>а) бактерия  ә) цианобактерия   б) вирус</a:t>
            </a:r>
            <a:br>
              <a:rPr lang="kk-KZ" sz="2000" dirty="0"/>
            </a:br>
            <a:r>
              <a:rPr lang="kk-KZ" sz="2000" dirty="0"/>
              <a:t>7. Вирустың генетикалық материалы қандай химиялық затқа негізделген:</a:t>
            </a:r>
            <a:br>
              <a:rPr lang="kk-KZ" sz="2000" dirty="0"/>
            </a:br>
            <a:r>
              <a:rPr lang="kk-KZ" sz="2000" dirty="0"/>
              <a:t>а) көмірсуға         ә) ақуызға       б) нуклеин қышқылына</a:t>
            </a:r>
            <a:r>
              <a:rPr lang="ru-RU" sz="2000" dirty="0"/>
              <a:t/>
            </a:r>
            <a:br>
              <a:rPr lang="ru-RU" sz="2000" dirty="0"/>
            </a:br>
            <a:r>
              <a:rPr lang="ru-RU" sz="2000" dirty="0">
                <a:solidFill>
                  <a:schemeClr val="hlink"/>
                </a:solidFill>
                <a:effectLst>
                  <a:outerShdw blurRad="38100" dist="38100" dir="2700000" algn="tl">
                    <a:srgbClr val="000000"/>
                  </a:outerShdw>
                </a:effectLst>
              </a:rPr>
              <a:t/>
            </a:r>
            <a:br>
              <a:rPr lang="ru-RU" sz="2000" dirty="0">
                <a:solidFill>
                  <a:schemeClr val="hlink"/>
                </a:solidFill>
                <a:effectLst>
                  <a:outerShdw blurRad="38100" dist="38100" dir="2700000" algn="tl">
                    <a:srgbClr val="000000"/>
                  </a:outerShdw>
                </a:effectLst>
              </a:rPr>
            </a:br>
            <a:endParaRPr lang="ru-RU" sz="2000" dirty="0"/>
          </a:p>
        </p:txBody>
      </p:sp>
    </p:spTree>
    <p:extLst>
      <p:ext uri="{BB962C8B-B14F-4D97-AF65-F5344CB8AC3E}">
        <p14:creationId xmlns:p14="http://schemas.microsoft.com/office/powerpoint/2010/main" val="32031520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352927" cy="6048672"/>
          </a:xfrm>
        </p:spPr>
        <p:txBody>
          <a:bodyPr/>
          <a:lstStyle/>
          <a:p>
            <a:pPr algn="l">
              <a:defRPr/>
            </a:pPr>
            <a:r>
              <a:rPr lang="kk-KZ" sz="2000" dirty="0"/>
              <a:t>8. Микроорганизмдерді және актиномицеттерді зақымдап, ерітіп жіберетін вирустар тобы:</a:t>
            </a:r>
            <a:br>
              <a:rPr lang="kk-KZ" sz="2000" dirty="0"/>
            </a:br>
            <a:r>
              <a:rPr lang="kk-KZ" sz="2000" dirty="0"/>
              <a:t>а) бактериофагтар      ә) бактериялар        б) энтеро вирустар</a:t>
            </a:r>
            <a:br>
              <a:rPr lang="kk-KZ" sz="2000" dirty="0"/>
            </a:br>
            <a:r>
              <a:rPr lang="kk-KZ" sz="2000" dirty="0"/>
              <a:t>9. Бактериофагтың көбею стадиясының ұзақтығы:</a:t>
            </a:r>
            <a:br>
              <a:rPr lang="kk-KZ" sz="2000" dirty="0"/>
            </a:br>
            <a:r>
              <a:rPr lang="kk-KZ" sz="2000" dirty="0"/>
              <a:t>а) 20-30 минут       ә) 30-90 минут         б) 60-90 минут</a:t>
            </a:r>
            <a:br>
              <a:rPr lang="kk-KZ" sz="2000" dirty="0"/>
            </a:br>
            <a:r>
              <a:rPr lang="kk-KZ" sz="2000" dirty="0"/>
              <a:t>10. Жасушасыз ағзалардың денесі тұрады:</a:t>
            </a:r>
            <a:br>
              <a:rPr lang="kk-KZ" sz="2000" dirty="0"/>
            </a:br>
            <a:r>
              <a:rPr lang="kk-KZ" sz="2000" dirty="0"/>
              <a:t>а) ядродан   ә) ақуыз қабықшасымен оралған нуклеин қышқылынан</a:t>
            </a:r>
            <a:br>
              <a:rPr lang="kk-KZ" sz="2000" dirty="0"/>
            </a:br>
            <a:r>
              <a:rPr lang="kk-KZ" sz="2000" dirty="0"/>
              <a:t>б) рибосомадан</a:t>
            </a:r>
            <a:br>
              <a:rPr lang="kk-KZ" sz="2000" dirty="0"/>
            </a:br>
            <a:r>
              <a:rPr lang="kk-KZ" sz="2000" dirty="0"/>
              <a:t>11. Бактериофаг- бұл:</a:t>
            </a:r>
            <a:br>
              <a:rPr lang="kk-KZ" sz="2000" dirty="0"/>
            </a:br>
            <a:r>
              <a:rPr lang="kk-KZ" sz="2000" dirty="0"/>
              <a:t>а) бактериялар мен вирустардың симбиозы   ә) бактерияны зақымдайтын вирус    б) бактерия жасушасының бөлігі</a:t>
            </a:r>
            <a:br>
              <a:rPr lang="kk-KZ" sz="2000" dirty="0"/>
            </a:br>
            <a:r>
              <a:rPr lang="kk-KZ" sz="2000" dirty="0"/>
              <a:t>12. Вирус туғызатын ауруларды көрсетіңіз:</a:t>
            </a:r>
            <a:br>
              <a:rPr lang="kk-KZ" sz="2000" dirty="0"/>
            </a:br>
            <a:r>
              <a:rPr lang="kk-KZ" sz="2000" dirty="0"/>
              <a:t>а) іш сүзегі, сал ауруы, қызылша    ә) оба, сары ауру, іш сүзегі</a:t>
            </a:r>
            <a:br>
              <a:rPr lang="kk-KZ" sz="2000" dirty="0"/>
            </a:br>
            <a:r>
              <a:rPr lang="kk-KZ" sz="2000" dirty="0"/>
              <a:t>б) сал ауруы, шешек, тұмау</a:t>
            </a:r>
            <a:r>
              <a:rPr lang="ru-RU" sz="2000" dirty="0"/>
              <a:t/>
            </a:r>
            <a:br>
              <a:rPr lang="ru-RU" sz="2000" dirty="0"/>
            </a:br>
            <a:endParaRPr lang="ru-RU" sz="2000" dirty="0"/>
          </a:p>
        </p:txBody>
      </p:sp>
    </p:spTree>
    <p:extLst>
      <p:ext uri="{BB962C8B-B14F-4D97-AF65-F5344CB8AC3E}">
        <p14:creationId xmlns:p14="http://schemas.microsoft.com/office/powerpoint/2010/main" val="21773489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640959" cy="6264696"/>
          </a:xfrm>
        </p:spPr>
        <p:txBody>
          <a:bodyPr/>
          <a:lstStyle/>
          <a:p>
            <a:pPr algn="l">
              <a:defRPr/>
            </a:pPr>
            <a:r>
              <a:rPr lang="kk-KZ" dirty="0">
                <a:solidFill>
                  <a:srgbClr val="FF0000"/>
                </a:solidFill>
              </a:rPr>
              <a:t>Жауаптары </a:t>
            </a:r>
            <a:r>
              <a:rPr lang="kk-KZ" dirty="0" smtClean="0">
                <a:solidFill>
                  <a:srgbClr val="FF0000"/>
                </a:solidFill>
              </a:rPr>
              <a:t/>
            </a:r>
            <a:br>
              <a:rPr lang="kk-KZ" dirty="0" smtClean="0">
                <a:solidFill>
                  <a:srgbClr val="FF0000"/>
                </a:solidFill>
              </a:rPr>
            </a:br>
            <a:r>
              <a:rPr lang="kk-KZ" dirty="0" smtClean="0">
                <a:solidFill>
                  <a:srgbClr val="FF0000"/>
                </a:solidFill>
              </a:rPr>
              <a:t/>
            </a:r>
            <a:br>
              <a:rPr lang="kk-KZ" dirty="0" smtClean="0">
                <a:solidFill>
                  <a:srgbClr val="FF0000"/>
                </a:solidFill>
              </a:rPr>
            </a:br>
            <a:r>
              <a:rPr lang="kk-KZ" sz="3600" dirty="0"/>
              <a:t>1    </a:t>
            </a:r>
            <a:r>
              <a:rPr lang="kk-KZ" sz="3600" dirty="0">
                <a:solidFill>
                  <a:srgbClr val="CC3300"/>
                </a:solidFill>
                <a:effectLst>
                  <a:outerShdw blurRad="38100" dist="38100" dir="2700000" algn="tl">
                    <a:srgbClr val="000000"/>
                  </a:outerShdw>
                </a:effectLst>
              </a:rPr>
              <a:t>ә)</a:t>
            </a:r>
            <a:r>
              <a:rPr lang="kk-KZ" sz="3600" dirty="0"/>
              <a:t>                                    8       </a:t>
            </a:r>
            <a:r>
              <a:rPr lang="kk-KZ" sz="3600" dirty="0">
                <a:solidFill>
                  <a:srgbClr val="CC3300"/>
                </a:solidFill>
                <a:effectLst>
                  <a:outerShdw blurRad="38100" dist="38100" dir="2700000" algn="tl">
                    <a:srgbClr val="000000"/>
                  </a:outerShdw>
                </a:effectLst>
              </a:rPr>
              <a:t>а)</a:t>
            </a:r>
            <a:br>
              <a:rPr lang="kk-KZ" sz="3600" dirty="0">
                <a:solidFill>
                  <a:srgbClr val="CC3300"/>
                </a:solidFill>
                <a:effectLst>
                  <a:outerShdw blurRad="38100" dist="38100" dir="2700000" algn="tl">
                    <a:srgbClr val="000000"/>
                  </a:outerShdw>
                </a:effectLst>
              </a:rPr>
            </a:br>
            <a:r>
              <a:rPr lang="kk-KZ" sz="3600" dirty="0"/>
              <a:t>2    </a:t>
            </a:r>
            <a:r>
              <a:rPr lang="kk-KZ" sz="3600" dirty="0">
                <a:solidFill>
                  <a:srgbClr val="CC3300"/>
                </a:solidFill>
                <a:effectLst>
                  <a:outerShdw blurRad="38100" dist="38100" dir="2700000" algn="tl">
                    <a:srgbClr val="000000"/>
                  </a:outerShdw>
                </a:effectLst>
              </a:rPr>
              <a:t>ә)</a:t>
            </a:r>
            <a:r>
              <a:rPr lang="kk-KZ" sz="3600" dirty="0"/>
              <a:t>                                    9       </a:t>
            </a:r>
            <a:r>
              <a:rPr lang="kk-KZ" sz="3600" dirty="0">
                <a:solidFill>
                  <a:srgbClr val="CC3300"/>
                </a:solidFill>
                <a:effectLst>
                  <a:outerShdw blurRad="38100" dist="38100" dir="2700000" algn="tl">
                    <a:srgbClr val="000000"/>
                  </a:outerShdw>
                </a:effectLst>
              </a:rPr>
              <a:t>ә)</a:t>
            </a:r>
            <a:br>
              <a:rPr lang="kk-KZ" sz="3600" dirty="0">
                <a:solidFill>
                  <a:srgbClr val="CC3300"/>
                </a:solidFill>
                <a:effectLst>
                  <a:outerShdw blurRad="38100" dist="38100" dir="2700000" algn="tl">
                    <a:srgbClr val="000000"/>
                  </a:outerShdw>
                </a:effectLst>
              </a:rPr>
            </a:br>
            <a:r>
              <a:rPr lang="kk-KZ" sz="3600" dirty="0"/>
              <a:t>3    </a:t>
            </a:r>
            <a:r>
              <a:rPr lang="kk-KZ" sz="3600" dirty="0">
                <a:solidFill>
                  <a:srgbClr val="CC3300"/>
                </a:solidFill>
                <a:effectLst>
                  <a:outerShdw blurRad="38100" dist="38100" dir="2700000" algn="tl">
                    <a:srgbClr val="000000"/>
                  </a:outerShdw>
                </a:effectLst>
              </a:rPr>
              <a:t>ә)</a:t>
            </a:r>
            <a:r>
              <a:rPr lang="kk-KZ" sz="3600" dirty="0"/>
              <a:t>                                    10     </a:t>
            </a:r>
            <a:r>
              <a:rPr lang="kk-KZ" sz="3600" dirty="0">
                <a:solidFill>
                  <a:srgbClr val="CC3300"/>
                </a:solidFill>
                <a:effectLst>
                  <a:outerShdw blurRad="38100" dist="38100" dir="2700000" algn="tl">
                    <a:srgbClr val="000000"/>
                  </a:outerShdw>
                </a:effectLst>
              </a:rPr>
              <a:t>ә)</a:t>
            </a:r>
            <a:br>
              <a:rPr lang="kk-KZ" sz="3600" dirty="0">
                <a:solidFill>
                  <a:srgbClr val="CC3300"/>
                </a:solidFill>
                <a:effectLst>
                  <a:outerShdw blurRad="38100" dist="38100" dir="2700000" algn="tl">
                    <a:srgbClr val="000000"/>
                  </a:outerShdw>
                </a:effectLst>
              </a:rPr>
            </a:br>
            <a:r>
              <a:rPr lang="kk-KZ" sz="3600" dirty="0"/>
              <a:t>4    </a:t>
            </a:r>
            <a:r>
              <a:rPr lang="kk-KZ" sz="3600" dirty="0">
                <a:solidFill>
                  <a:srgbClr val="CC3300"/>
                </a:solidFill>
                <a:effectLst>
                  <a:outerShdw blurRad="38100" dist="38100" dir="2700000" algn="tl">
                    <a:srgbClr val="000000"/>
                  </a:outerShdw>
                </a:effectLst>
              </a:rPr>
              <a:t>ә)</a:t>
            </a:r>
            <a:r>
              <a:rPr lang="kk-KZ" sz="3600" dirty="0"/>
              <a:t>                                    11     </a:t>
            </a:r>
            <a:r>
              <a:rPr lang="kk-KZ" sz="3600" dirty="0">
                <a:solidFill>
                  <a:srgbClr val="CC3300"/>
                </a:solidFill>
                <a:effectLst>
                  <a:outerShdw blurRad="38100" dist="38100" dir="2700000" algn="tl">
                    <a:srgbClr val="000000"/>
                  </a:outerShdw>
                </a:effectLst>
              </a:rPr>
              <a:t>ә)</a:t>
            </a:r>
            <a:br>
              <a:rPr lang="kk-KZ" sz="3600" dirty="0">
                <a:solidFill>
                  <a:srgbClr val="CC3300"/>
                </a:solidFill>
                <a:effectLst>
                  <a:outerShdw blurRad="38100" dist="38100" dir="2700000" algn="tl">
                    <a:srgbClr val="000000"/>
                  </a:outerShdw>
                </a:effectLst>
              </a:rPr>
            </a:br>
            <a:r>
              <a:rPr lang="kk-KZ" sz="3600" dirty="0"/>
              <a:t>5    </a:t>
            </a:r>
            <a:r>
              <a:rPr lang="kk-KZ" sz="3600" dirty="0">
                <a:solidFill>
                  <a:srgbClr val="CC3300"/>
                </a:solidFill>
                <a:effectLst>
                  <a:outerShdw blurRad="38100" dist="38100" dir="2700000" algn="tl">
                    <a:srgbClr val="000000"/>
                  </a:outerShdw>
                </a:effectLst>
              </a:rPr>
              <a:t>а)</a:t>
            </a:r>
            <a:r>
              <a:rPr lang="kk-KZ" sz="3600" dirty="0"/>
              <a:t>                                    12     </a:t>
            </a:r>
            <a:r>
              <a:rPr lang="kk-KZ" sz="3600" dirty="0">
                <a:solidFill>
                  <a:srgbClr val="CC3300"/>
                </a:solidFill>
                <a:effectLst>
                  <a:outerShdw blurRad="38100" dist="38100" dir="2700000" algn="tl">
                    <a:srgbClr val="000000"/>
                  </a:outerShdw>
                </a:effectLst>
              </a:rPr>
              <a:t>б)</a:t>
            </a:r>
            <a:br>
              <a:rPr lang="kk-KZ" sz="3600" dirty="0">
                <a:solidFill>
                  <a:srgbClr val="CC3300"/>
                </a:solidFill>
                <a:effectLst>
                  <a:outerShdw blurRad="38100" dist="38100" dir="2700000" algn="tl">
                    <a:srgbClr val="000000"/>
                  </a:outerShdw>
                </a:effectLst>
              </a:rPr>
            </a:br>
            <a:r>
              <a:rPr lang="kk-KZ" sz="3600" dirty="0"/>
              <a:t>6    </a:t>
            </a:r>
            <a:r>
              <a:rPr lang="kk-KZ" sz="3600" dirty="0">
                <a:solidFill>
                  <a:srgbClr val="CC3300"/>
                </a:solidFill>
                <a:effectLst>
                  <a:outerShdw blurRad="38100" dist="38100" dir="2700000" algn="tl">
                    <a:srgbClr val="000000"/>
                  </a:outerShdw>
                </a:effectLst>
              </a:rPr>
              <a:t>б)</a:t>
            </a:r>
            <a:br>
              <a:rPr lang="kk-KZ" sz="3600" dirty="0">
                <a:solidFill>
                  <a:srgbClr val="CC3300"/>
                </a:solidFill>
                <a:effectLst>
                  <a:outerShdw blurRad="38100" dist="38100" dir="2700000" algn="tl">
                    <a:srgbClr val="000000"/>
                  </a:outerShdw>
                </a:effectLst>
              </a:rPr>
            </a:br>
            <a:r>
              <a:rPr lang="kk-KZ" sz="3600" dirty="0"/>
              <a:t>7    </a:t>
            </a:r>
            <a:r>
              <a:rPr lang="kk-KZ" sz="3600" dirty="0">
                <a:solidFill>
                  <a:srgbClr val="CC3300"/>
                </a:solidFill>
                <a:effectLst>
                  <a:outerShdw blurRad="38100" dist="38100" dir="2700000" algn="tl">
                    <a:srgbClr val="000000"/>
                  </a:outerShdw>
                </a:effectLst>
              </a:rPr>
              <a:t>б)</a:t>
            </a:r>
            <a:r>
              <a:rPr lang="ru-RU" sz="3600" dirty="0">
                <a:solidFill>
                  <a:srgbClr val="CC3300"/>
                </a:solidFill>
                <a:effectLst>
                  <a:outerShdw blurRad="38100" dist="38100" dir="2700000" algn="tl">
                    <a:srgbClr val="000000"/>
                  </a:outerShdw>
                </a:effectLst>
              </a:rPr>
              <a:t/>
            </a:r>
            <a:br>
              <a:rPr lang="ru-RU" sz="3600" dirty="0">
                <a:solidFill>
                  <a:srgbClr val="CC3300"/>
                </a:solidFill>
                <a:effectLst>
                  <a:outerShdw blurRad="38100" dist="38100" dir="2700000" algn="tl">
                    <a:srgbClr val="000000"/>
                  </a:outerShdw>
                </a:effectLst>
              </a:rPr>
            </a:br>
            <a:endParaRPr lang="ru-RU" sz="3600" dirty="0">
              <a:solidFill>
                <a:srgbClr val="FF0000"/>
              </a:solidFill>
            </a:endParaRPr>
          </a:p>
        </p:txBody>
      </p:sp>
    </p:spTree>
    <p:extLst>
      <p:ext uri="{BB962C8B-B14F-4D97-AF65-F5344CB8AC3E}">
        <p14:creationId xmlns:p14="http://schemas.microsoft.com/office/powerpoint/2010/main" val="6719044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76672"/>
            <a:ext cx="8496943" cy="5904656"/>
          </a:xfrm>
        </p:spPr>
        <p:txBody>
          <a:bodyPr/>
          <a:lstStyle/>
          <a:p>
            <a:pPr algn="ctr"/>
            <a:r>
              <a:rPr lang="ru-RU" sz="4000" dirty="0" smtClean="0">
                <a:solidFill>
                  <a:srgbClr val="FF0000"/>
                </a:solidFill>
              </a:rPr>
              <a:t>Вирус  с</a:t>
            </a:r>
            <a:r>
              <a:rPr lang="kk-KZ" sz="4000" dirty="0" smtClean="0">
                <a:solidFill>
                  <a:srgbClr val="FF0000"/>
                </a:solidFill>
              </a:rPr>
              <a:t>өзтізбегін шешу</a:t>
            </a:r>
            <a:br>
              <a:rPr lang="kk-KZ" sz="4000" dirty="0" smtClean="0">
                <a:solidFill>
                  <a:srgbClr val="FF0000"/>
                </a:solidFill>
              </a:rPr>
            </a:br>
            <a:endParaRPr lang="ru-RU" sz="4000" dirty="0">
              <a:solidFill>
                <a:srgbClr val="FF0000"/>
              </a:solidFill>
            </a:endParaRPr>
          </a:p>
        </p:txBody>
      </p:sp>
      <p:pic>
        <p:nvPicPr>
          <p:cNvPr id="1026" name="Picture 2" descr="C:\Users\admin\Documents\сконворд0002.bmp"/>
          <p:cNvPicPr>
            <a:picLocks noChangeAspect="1" noChangeArrowheads="1"/>
          </p:cNvPicPr>
          <p:nvPr/>
        </p:nvPicPr>
        <p:blipFill rotWithShape="1">
          <a:blip r:embed="rId2">
            <a:extLst>
              <a:ext uri="{28A0092B-C50C-407E-A947-70E740481C1C}">
                <a14:useLocalDpi xmlns:a14="http://schemas.microsoft.com/office/drawing/2010/main" val="0"/>
              </a:ext>
            </a:extLst>
          </a:blip>
          <a:srcRect l="11587" t="7439" r="8088" b="3166"/>
          <a:stretch/>
        </p:blipFill>
        <p:spPr bwMode="auto">
          <a:xfrm>
            <a:off x="467545" y="1484784"/>
            <a:ext cx="7920880"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40954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8352927" cy="6120680"/>
          </a:xfrm>
        </p:spPr>
        <p:txBody>
          <a:bodyPr/>
          <a:lstStyle/>
          <a:p>
            <a:pPr algn="l"/>
            <a:r>
              <a:rPr lang="kk-KZ" sz="3600" dirty="0" smtClean="0">
                <a:solidFill>
                  <a:srgbClr val="7030A0"/>
                </a:solidFill>
              </a:rPr>
              <a:t>1. Вирусты ашқан ғалым </a:t>
            </a:r>
            <a:r>
              <a:rPr lang="kk-KZ" sz="3600" dirty="0" smtClean="0">
                <a:solidFill>
                  <a:srgbClr val="FF0000"/>
                </a:solidFill>
              </a:rPr>
              <a:t>(Ивановский)</a:t>
            </a:r>
            <a:br>
              <a:rPr lang="kk-KZ" sz="3600" dirty="0" smtClean="0">
                <a:solidFill>
                  <a:srgbClr val="FF0000"/>
                </a:solidFill>
              </a:rPr>
            </a:br>
            <a:r>
              <a:rPr lang="kk-KZ" sz="3600" dirty="0" smtClean="0">
                <a:solidFill>
                  <a:srgbClr val="7030A0"/>
                </a:solidFill>
              </a:rPr>
              <a:t>2. Бактерия жасушасына енетін вирус</a:t>
            </a:r>
            <a:r>
              <a:rPr lang="kk-KZ" sz="3600" dirty="0" smtClean="0">
                <a:solidFill>
                  <a:srgbClr val="FF0000"/>
                </a:solidFill>
              </a:rPr>
              <a:t>.(Бактериофаг)</a:t>
            </a:r>
            <a:br>
              <a:rPr lang="kk-KZ" sz="3600" dirty="0" smtClean="0">
                <a:solidFill>
                  <a:srgbClr val="FF0000"/>
                </a:solidFill>
              </a:rPr>
            </a:br>
            <a:r>
              <a:rPr lang="kk-KZ" sz="3600" dirty="0" smtClean="0">
                <a:solidFill>
                  <a:srgbClr val="7030A0"/>
                </a:solidFill>
              </a:rPr>
              <a:t>3. Вирустар қандай ағзаларда тіршілік етеді(</a:t>
            </a:r>
            <a:r>
              <a:rPr lang="kk-KZ" sz="3600" dirty="0" smtClean="0">
                <a:solidFill>
                  <a:srgbClr val="FF0000"/>
                </a:solidFill>
              </a:rPr>
              <a:t>Тірі</a:t>
            </a:r>
            <a:r>
              <a:rPr lang="kk-KZ" sz="3600" dirty="0" smtClean="0">
                <a:solidFill>
                  <a:srgbClr val="7030A0"/>
                </a:solidFill>
              </a:rPr>
              <a:t>)</a:t>
            </a:r>
            <a:br>
              <a:rPr lang="kk-KZ" sz="3600" dirty="0" smtClean="0">
                <a:solidFill>
                  <a:srgbClr val="7030A0"/>
                </a:solidFill>
              </a:rPr>
            </a:br>
            <a:r>
              <a:rPr lang="kk-KZ" sz="3600" dirty="0" smtClean="0">
                <a:solidFill>
                  <a:srgbClr val="7030A0"/>
                </a:solidFill>
              </a:rPr>
              <a:t>4. Ағзаның ауру қоздырғышын қабылдамайтын қасиеті</a:t>
            </a:r>
            <a:r>
              <a:rPr lang="kk-KZ" sz="3600" dirty="0" smtClean="0">
                <a:solidFill>
                  <a:srgbClr val="FF0000"/>
                </a:solidFill>
              </a:rPr>
              <a:t>.(Иммунитет)</a:t>
            </a:r>
            <a:br>
              <a:rPr lang="kk-KZ" sz="3600" dirty="0" smtClean="0">
                <a:solidFill>
                  <a:srgbClr val="FF0000"/>
                </a:solidFill>
              </a:rPr>
            </a:br>
            <a:r>
              <a:rPr lang="kk-KZ" sz="3600" dirty="0" smtClean="0">
                <a:solidFill>
                  <a:srgbClr val="7030A0"/>
                </a:solidFill>
              </a:rPr>
              <a:t>5. Вирус қандай құрылым?(</a:t>
            </a:r>
            <a:r>
              <a:rPr lang="kk-KZ" sz="3600" dirty="0" smtClean="0">
                <a:solidFill>
                  <a:srgbClr val="FF0000"/>
                </a:solidFill>
              </a:rPr>
              <a:t>Жасушасыз</a:t>
            </a:r>
            <a:r>
              <a:rPr lang="kk-KZ" sz="3600" dirty="0" smtClean="0">
                <a:solidFill>
                  <a:srgbClr val="7030A0"/>
                </a:solidFill>
              </a:rPr>
              <a:t>)</a:t>
            </a:r>
            <a:endParaRPr lang="ru-RU" sz="3600" dirty="0">
              <a:solidFill>
                <a:srgbClr val="7030A0"/>
              </a:solidFill>
            </a:endParaRPr>
          </a:p>
        </p:txBody>
      </p:sp>
    </p:spTree>
    <p:extLst>
      <p:ext uri="{BB962C8B-B14F-4D97-AF65-F5344CB8AC3E}">
        <p14:creationId xmlns:p14="http://schemas.microsoft.com/office/powerpoint/2010/main" val="19070929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8496943" cy="6048672"/>
          </a:xfrm>
        </p:spPr>
        <p:txBody>
          <a:bodyPr/>
          <a:lstStyle/>
          <a:p>
            <a:pPr algn="l" fontAlgn="base"/>
            <a:r>
              <a:rPr lang="kk-KZ" dirty="0">
                <a:solidFill>
                  <a:srgbClr val="FF0000"/>
                </a:solidFill>
              </a:rPr>
              <a:t>Вирустың </a:t>
            </a:r>
            <a:r>
              <a:rPr lang="kk-KZ" dirty="0" smtClean="0">
                <a:solidFill>
                  <a:srgbClr val="FF0000"/>
                </a:solidFill>
              </a:rPr>
              <a:t>зерттелуі</a:t>
            </a:r>
            <a:br>
              <a:rPr lang="kk-KZ" dirty="0" smtClean="0">
                <a:solidFill>
                  <a:srgbClr val="FF0000"/>
                </a:solidFill>
              </a:rPr>
            </a:br>
            <a:endParaRPr lang="ru-RU" dirty="0">
              <a:solidFill>
                <a:srgbClr val="FF0000"/>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0717631"/>
              </p:ext>
            </p:extLst>
          </p:nvPr>
        </p:nvGraphicFramePr>
        <p:xfrm>
          <a:off x="755577" y="1397000"/>
          <a:ext cx="7704855" cy="4726300"/>
        </p:xfrm>
        <a:graphic>
          <a:graphicData uri="http://schemas.openxmlformats.org/drawingml/2006/table">
            <a:tbl>
              <a:tblPr firstRow="1" bandRow="1">
                <a:tableStyleId>{5940675A-B579-460E-94D1-54222C63F5DA}</a:tableStyleId>
              </a:tblPr>
              <a:tblGrid>
                <a:gridCol w="2568285"/>
                <a:gridCol w="2568285"/>
                <a:gridCol w="2568285"/>
              </a:tblGrid>
              <a:tr h="939259">
                <a:tc>
                  <a:txBody>
                    <a:bodyPr/>
                    <a:lstStyle/>
                    <a:p>
                      <a:endParaRPr lang="ru-RU" dirty="0"/>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kk-KZ" sz="18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rPr>
                        <a:t>Зерттелген </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kk-KZ" sz="18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rPr>
                        <a:t>жылдар</a:t>
                      </a:r>
                      <a:endParaRPr kumimoji="0" lang="ru-RU" sz="18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endParaRPr>
                    </a:p>
                    <a:p>
                      <a:endParaRPr lang="ru-RU" dirty="0"/>
                    </a:p>
                  </a:txBody>
                  <a:tcPr/>
                </a:tc>
                <a:tc>
                  <a:txBody>
                    <a:bodyPr/>
                    <a:lstStyle/>
                    <a:p>
                      <a:r>
                        <a:rPr kumimoji="0" lang="kk-KZ" sz="18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rPr>
                        <a:t>Ашылған жаңалықтар</a:t>
                      </a:r>
                      <a:endParaRPr lang="ru-RU" dirty="0"/>
                    </a:p>
                  </a:txBody>
                  <a:tcPr/>
                </a:tc>
              </a:tr>
              <a:tr h="939259">
                <a:tc>
                  <a:txBody>
                    <a:bodyPr/>
                    <a:lstStyle/>
                    <a:p>
                      <a:r>
                        <a:rPr lang="ru-RU" dirty="0" smtClean="0"/>
                        <a:t>1</a:t>
                      </a:r>
                      <a:endParaRPr lang="ru-RU" dirty="0"/>
                    </a:p>
                  </a:txBody>
                  <a:tcPr/>
                </a:tc>
                <a:tc>
                  <a:txBody>
                    <a:bodyPr/>
                    <a:lstStyle/>
                    <a:p>
                      <a:endParaRPr lang="ru-RU"/>
                    </a:p>
                  </a:txBody>
                  <a:tcPr/>
                </a:tc>
                <a:tc>
                  <a:txBody>
                    <a:bodyPr/>
                    <a:lstStyle/>
                    <a:p>
                      <a:endParaRPr lang="ru-RU"/>
                    </a:p>
                  </a:txBody>
                  <a:tcPr/>
                </a:tc>
              </a:tr>
              <a:tr h="939259">
                <a:tc>
                  <a:txBody>
                    <a:bodyPr/>
                    <a:lstStyle/>
                    <a:p>
                      <a:r>
                        <a:rPr lang="ru-RU" dirty="0" smtClean="0"/>
                        <a:t>2</a:t>
                      </a:r>
                      <a:endParaRPr lang="ru-RU" dirty="0"/>
                    </a:p>
                  </a:txBody>
                  <a:tcPr/>
                </a:tc>
                <a:tc>
                  <a:txBody>
                    <a:bodyPr/>
                    <a:lstStyle/>
                    <a:p>
                      <a:endParaRPr lang="ru-RU"/>
                    </a:p>
                  </a:txBody>
                  <a:tcPr/>
                </a:tc>
                <a:tc>
                  <a:txBody>
                    <a:bodyPr/>
                    <a:lstStyle/>
                    <a:p>
                      <a:endParaRPr lang="ru-RU"/>
                    </a:p>
                  </a:txBody>
                  <a:tcPr/>
                </a:tc>
              </a:tr>
              <a:tr h="939259">
                <a:tc>
                  <a:txBody>
                    <a:bodyPr/>
                    <a:lstStyle/>
                    <a:p>
                      <a:r>
                        <a:rPr lang="ru-RU" dirty="0" smtClean="0"/>
                        <a:t>3</a:t>
                      </a:r>
                      <a:endParaRPr lang="ru-RU" dirty="0"/>
                    </a:p>
                  </a:txBody>
                  <a:tcPr/>
                </a:tc>
                <a:tc>
                  <a:txBody>
                    <a:bodyPr/>
                    <a:lstStyle/>
                    <a:p>
                      <a:endParaRPr lang="ru-RU"/>
                    </a:p>
                  </a:txBody>
                  <a:tcPr/>
                </a:tc>
                <a:tc>
                  <a:txBody>
                    <a:bodyPr/>
                    <a:lstStyle/>
                    <a:p>
                      <a:endParaRPr lang="ru-RU"/>
                    </a:p>
                  </a:txBody>
                  <a:tcPr/>
                </a:tc>
              </a:tr>
              <a:tr h="939259">
                <a:tc>
                  <a:txBody>
                    <a:bodyPr/>
                    <a:lstStyle/>
                    <a:p>
                      <a:r>
                        <a:rPr lang="ru-RU" dirty="0" smtClean="0"/>
                        <a:t>4</a:t>
                      </a:r>
                      <a:endParaRPr lang="ru-RU" dirty="0"/>
                    </a:p>
                  </a:txBody>
                  <a:tcPr/>
                </a:tc>
                <a:tc>
                  <a:txBody>
                    <a:bodyPr/>
                    <a:lstStyle/>
                    <a:p>
                      <a:endParaRPr lang="ru-RU"/>
                    </a:p>
                  </a:txBody>
                  <a:tcPr/>
                </a:tc>
                <a:tc>
                  <a:txBody>
                    <a:bodyPr/>
                    <a:lstStyle/>
                    <a:p>
                      <a:endParaRPr lang="ru-RU" dirty="0"/>
                    </a:p>
                  </a:txBody>
                  <a:tcPr/>
                </a:tc>
              </a:tr>
            </a:tbl>
          </a:graphicData>
        </a:graphic>
      </p:graphicFrame>
      <p:sp>
        <p:nvSpPr>
          <p:cNvPr id="5" name="Прямоугольник 4"/>
          <p:cNvSpPr/>
          <p:nvPr/>
        </p:nvSpPr>
        <p:spPr>
          <a:xfrm>
            <a:off x="827585" y="1556792"/>
            <a:ext cx="2376264" cy="369332"/>
          </a:xfrm>
          <a:prstGeom prst="rect">
            <a:avLst/>
          </a:prstGeom>
        </p:spPr>
        <p:txBody>
          <a:bodyPr wrap="square">
            <a:spAutoFit/>
          </a:bodyPr>
          <a:lstStyle/>
          <a:p>
            <a:pPr lvl="0" fontAlgn="base">
              <a:spcBef>
                <a:spcPct val="20000"/>
              </a:spcBef>
              <a:spcAft>
                <a:spcPct val="0"/>
              </a:spcAft>
              <a:buClr>
                <a:schemeClr val="hlink"/>
              </a:buClr>
              <a:buSzPct val="60000"/>
            </a:pPr>
            <a:r>
              <a:rPr lang="kk-KZ" dirty="0">
                <a:effectLst>
                  <a:outerShdw blurRad="38100" dist="38100" dir="2700000" algn="tl">
                    <a:srgbClr val="FFFFFF"/>
                  </a:outerShdw>
                </a:effectLst>
                <a:latin typeface="Times New Roman" pitchFamily="18" charset="0"/>
                <a:cs typeface="Arial" charset="0"/>
              </a:rPr>
              <a:t>№             Ғалымдар </a:t>
            </a:r>
            <a:endParaRPr lang="ru-RU" dirty="0">
              <a:effectLst>
                <a:outerShdw blurRad="38100" dist="38100" dir="2700000" algn="tl">
                  <a:srgbClr val="FFFFFF"/>
                </a:outerShdw>
              </a:effectLst>
              <a:latin typeface="Times New Roman" pitchFamily="18" charset="0"/>
              <a:cs typeface="Arial" charset="0"/>
            </a:endParaRPr>
          </a:p>
        </p:txBody>
      </p:sp>
    </p:spTree>
    <p:extLst>
      <p:ext uri="{BB962C8B-B14F-4D97-AF65-F5344CB8AC3E}">
        <p14:creationId xmlns:p14="http://schemas.microsoft.com/office/powerpoint/2010/main" val="34490454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640959" cy="6120680"/>
          </a:xfrm>
        </p:spPr>
        <p:txBody>
          <a:bodyPr/>
          <a:lstStyle/>
          <a:p>
            <a:pPr fontAlgn="base"/>
            <a:endParaRPr lang="ru-RU" sz="1800" dirty="0"/>
          </a:p>
        </p:txBody>
      </p:sp>
      <p:graphicFrame>
        <p:nvGraphicFramePr>
          <p:cNvPr id="4" name="Таблица 3"/>
          <p:cNvGraphicFramePr>
            <a:graphicFrameLocks noGrp="1"/>
          </p:cNvGraphicFramePr>
          <p:nvPr>
            <p:extLst>
              <p:ext uri="{D42A27DB-BD31-4B8C-83A1-F6EECF244321}">
                <p14:modId xmlns:p14="http://schemas.microsoft.com/office/powerpoint/2010/main" val="1098789963"/>
              </p:ext>
            </p:extLst>
          </p:nvPr>
        </p:nvGraphicFramePr>
        <p:xfrm>
          <a:off x="899592" y="1340768"/>
          <a:ext cx="6984776" cy="4571826"/>
        </p:xfrm>
        <a:graphic>
          <a:graphicData uri="http://schemas.openxmlformats.org/drawingml/2006/table">
            <a:tbl>
              <a:tblPr firstRow="1" bandRow="1">
                <a:tableStyleId>{5940675A-B579-460E-94D1-54222C63F5DA}</a:tableStyleId>
              </a:tblPr>
              <a:tblGrid>
                <a:gridCol w="576064"/>
                <a:gridCol w="2304256"/>
                <a:gridCol w="1800200"/>
                <a:gridCol w="2304256"/>
              </a:tblGrid>
              <a:tr h="896054">
                <a:tc>
                  <a:txBody>
                    <a:bodyPr/>
                    <a:lstStyle/>
                    <a:p>
                      <a:r>
                        <a:rPr kumimoji="0" lang="kk-KZ" sz="18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rPr>
                        <a:t>№ </a:t>
                      </a:r>
                      <a:endParaRPr lang="ru-RU" dirty="0"/>
                    </a:p>
                  </a:txBody>
                  <a:tcPr/>
                </a:tc>
                <a:tc>
                  <a:txBody>
                    <a:bodyPr/>
                    <a:lstStyle/>
                    <a:p>
                      <a:r>
                        <a:rPr kumimoji="0" lang="kk-KZ" sz="18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rPr>
                        <a:t> Ғалымдар </a:t>
                      </a:r>
                      <a:endParaRPr lang="ru-RU" dirty="0"/>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kk-KZ" sz="18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rPr>
                        <a:t>Зерттелген </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kk-KZ" sz="18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rPr>
                        <a:t>жылдар</a:t>
                      </a:r>
                      <a:endParaRPr kumimoji="0" lang="ru-RU" sz="18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endParaRPr>
                    </a:p>
                    <a:p>
                      <a:endParaRPr lang="ru-RU" dirty="0"/>
                    </a:p>
                  </a:txBody>
                  <a:tcPr/>
                </a:tc>
                <a:tc>
                  <a:txBody>
                    <a:bodyPr/>
                    <a:lstStyle/>
                    <a:p>
                      <a:r>
                        <a:rPr kumimoji="0" lang="kk-KZ" sz="18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rPr>
                        <a:t>Ашылған жаңалықтар</a:t>
                      </a:r>
                      <a:endParaRPr lang="ru-RU" dirty="0"/>
                    </a:p>
                  </a:txBody>
                  <a:tcPr/>
                </a:tc>
              </a:tr>
              <a:tr h="896054">
                <a:tc>
                  <a:txBody>
                    <a:bodyPr/>
                    <a:lstStyle/>
                    <a:p>
                      <a:r>
                        <a:rPr lang="ru-RU" dirty="0" smtClean="0"/>
                        <a:t>1</a:t>
                      </a:r>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8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rPr>
                        <a:t>Д.И.Ивановский</a:t>
                      </a:r>
                      <a:endParaRPr kumimoji="0" lang="ru-RU" sz="18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endParaRPr>
                    </a:p>
                    <a:p>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8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rPr>
                        <a:t>1892ж</a:t>
                      </a:r>
                      <a:endParaRPr kumimoji="0" lang="ru-RU" sz="18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endParaRPr>
                    </a:p>
                    <a:p>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8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rPr>
                        <a:t>Темекі теңбілі вирусын ашты</a:t>
                      </a:r>
                      <a:endParaRPr kumimoji="0" lang="ru-RU" sz="18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endParaRPr>
                    </a:p>
                    <a:p>
                      <a:endParaRPr lang="ru-RU" dirty="0"/>
                    </a:p>
                  </a:txBody>
                  <a:tcPr/>
                </a:tc>
              </a:tr>
              <a:tr h="896054">
                <a:tc>
                  <a:txBody>
                    <a:bodyPr/>
                    <a:lstStyle/>
                    <a:p>
                      <a:r>
                        <a:rPr lang="ru-RU" dirty="0" smtClean="0"/>
                        <a:t>2</a:t>
                      </a:r>
                      <a:endParaRPr lang="ru-RU" dirty="0"/>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kk-KZ" sz="14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rPr>
                        <a:t>            </a:t>
                      </a:r>
                      <a:r>
                        <a:rPr kumimoji="0" lang="kk-KZ" sz="14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rPr>
                        <a:t>Ф. Туорт</a:t>
                      </a:r>
                      <a:endParaRPr kumimoji="0" lang="ru-RU" sz="14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endParaRPr>
                    </a:p>
                  </a:txBody>
                  <a:tcPr marT="45721" marB="45721"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kk-KZ" sz="28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rPr>
                        <a:t>1915ж</a:t>
                      </a:r>
                      <a:endParaRPr kumimoji="0" lang="ru-RU" sz="28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endParaRPr>
                    </a:p>
                  </a:txBody>
                  <a:tcPr marT="45721" marB="45721"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kk-KZ" sz="14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rPr>
                        <a:t>Бактериофагты сипаттап жазды</a:t>
                      </a:r>
                      <a:endParaRPr kumimoji="0" lang="ru-RU" sz="14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endParaRPr>
                    </a:p>
                  </a:txBody>
                  <a:tcPr marT="45721" marB="45721" horzOverflow="overflow"/>
                </a:tc>
              </a:tr>
              <a:tr h="896054">
                <a:tc>
                  <a:txBody>
                    <a:bodyPr/>
                    <a:lstStyle/>
                    <a:p>
                      <a:r>
                        <a:rPr lang="ru-RU" dirty="0" smtClean="0"/>
                        <a:t>3</a:t>
                      </a:r>
                      <a:endParaRPr lang="ru-RU" dirty="0"/>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kk-KZ" sz="14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rPr>
                        <a:t>            </a:t>
                      </a:r>
                      <a:r>
                        <a:rPr kumimoji="0" lang="kk-KZ" sz="14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rPr>
                        <a:t>Ф.Д.Эррель</a:t>
                      </a:r>
                      <a:endParaRPr kumimoji="0" lang="ru-RU" sz="14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endParaRPr>
                    </a:p>
                  </a:txBody>
                  <a:tcPr marT="45721" marB="45721"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kk-KZ" sz="28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rPr>
                        <a:t>1917ж</a:t>
                      </a:r>
                      <a:endParaRPr kumimoji="0" lang="ru-RU" sz="28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endParaRPr>
                    </a:p>
                  </a:txBody>
                  <a:tcPr marT="45721" marB="45721"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kk-KZ" sz="14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rPr>
                        <a:t>Іш сүзегі бактериофагын ашты</a:t>
                      </a:r>
                      <a:endParaRPr kumimoji="0" lang="ru-RU" sz="14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endParaRPr>
                    </a:p>
                  </a:txBody>
                  <a:tcPr marT="45721" marB="45721" horzOverflow="overflow"/>
                </a:tc>
              </a:tr>
              <a:tr h="896054">
                <a:tc>
                  <a:txBody>
                    <a:bodyPr/>
                    <a:lstStyle/>
                    <a:p>
                      <a:r>
                        <a:rPr lang="ru-RU" dirty="0" smtClean="0"/>
                        <a:t>4</a:t>
                      </a:r>
                      <a:endParaRPr lang="ru-RU" dirty="0"/>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kk-KZ" sz="14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rPr>
                        <a:t>         </a:t>
                      </a:r>
                      <a:r>
                        <a:rPr kumimoji="0" lang="kk-KZ" sz="14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rPr>
                        <a:t>У.М. Стенли</a:t>
                      </a:r>
                      <a:endParaRPr kumimoji="0" lang="ru-RU" sz="1400" b="1"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Times New Roman" pitchFamily="18" charset="0"/>
                      </a:endParaRPr>
                    </a:p>
                  </a:txBody>
                  <a:tcPr marT="45721" marB="45721"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kk-KZ" sz="28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rPr>
                        <a:t>1935ж</a:t>
                      </a:r>
                      <a:endParaRPr kumimoji="0" lang="ru-RU" sz="28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endParaRPr>
                    </a:p>
                  </a:txBody>
                  <a:tcPr marT="45721" marB="45721" horzOverflow="overflow"/>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kk-KZ" sz="14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rPr>
                        <a:t>Темекі теңбілі вирусын</a:t>
                      </a:r>
                    </a:p>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kk-KZ" sz="14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rPr>
                        <a:t>Вирус кристалы 6 қырлы екенін дәлелдеді</a:t>
                      </a:r>
                      <a:endParaRPr kumimoji="0" lang="ru-RU" sz="1400" b="0" i="0" u="none" strike="noStrike" cap="none" normalizeH="0" baseline="0" dirty="0" smtClean="0">
                        <a:ln>
                          <a:noFill/>
                        </a:ln>
                        <a:solidFill>
                          <a:schemeClr val="tx1"/>
                        </a:solidFill>
                        <a:effectLst>
                          <a:outerShdw blurRad="38100" dist="38100" dir="2700000" algn="tl">
                            <a:srgbClr val="FFFFFF"/>
                          </a:outerShdw>
                        </a:effectLst>
                        <a:latin typeface="Times New Roman" pitchFamily="18" charset="0"/>
                        <a:cs typeface="Arial" charset="0"/>
                      </a:endParaRPr>
                    </a:p>
                  </a:txBody>
                  <a:tcPr marT="45721" marB="45721" horzOverflow="overflow"/>
                </a:tc>
              </a:tr>
            </a:tbl>
          </a:graphicData>
        </a:graphic>
      </p:graphicFrame>
    </p:spTree>
    <p:extLst>
      <p:ext uri="{BB962C8B-B14F-4D97-AF65-F5344CB8AC3E}">
        <p14:creationId xmlns:p14="http://schemas.microsoft.com/office/powerpoint/2010/main" val="28506684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48680"/>
            <a:ext cx="8424935" cy="5832648"/>
          </a:xfrm>
        </p:spPr>
        <p:txBody>
          <a:bodyPr/>
          <a:lstStyle/>
          <a:p>
            <a:pPr algn="ctr"/>
            <a:r>
              <a:rPr lang="kk-KZ" sz="4800" dirty="0" smtClean="0">
                <a:solidFill>
                  <a:schemeClr val="hlink"/>
                </a:solidFill>
                <a:effectLst>
                  <a:outerShdw blurRad="38100" dist="38100" dir="2700000" algn="tl">
                    <a:srgbClr val="000000"/>
                  </a:outerShdw>
                </a:effectLst>
              </a:rPr>
              <a:t>Қорытынды</a:t>
            </a:r>
            <a:br>
              <a:rPr lang="kk-KZ" sz="4800" dirty="0" smtClean="0">
                <a:solidFill>
                  <a:schemeClr val="hlink"/>
                </a:solidFill>
                <a:effectLst>
                  <a:outerShdw blurRad="38100" dist="38100" dir="2700000" algn="tl">
                    <a:srgbClr val="000000"/>
                  </a:outerShdw>
                </a:effectLst>
              </a:rPr>
            </a:br>
            <a:endParaRPr lang="ru-RU" dirty="0"/>
          </a:p>
        </p:txBody>
      </p:sp>
      <p:sp>
        <p:nvSpPr>
          <p:cNvPr id="4" name="Oval 4"/>
          <p:cNvSpPr>
            <a:spLocks noChangeArrowheads="1"/>
          </p:cNvSpPr>
          <p:nvPr/>
        </p:nvSpPr>
        <p:spPr bwMode="auto">
          <a:xfrm>
            <a:off x="3492500" y="3141663"/>
            <a:ext cx="2232025" cy="1079500"/>
          </a:xfrm>
          <a:prstGeom prst="ellipse">
            <a:avLst/>
          </a:prstGeom>
          <a:solidFill>
            <a:schemeClr val="accent1"/>
          </a:solidFill>
          <a:ln w="9525">
            <a:solidFill>
              <a:schemeClr val="tx1"/>
            </a:solidFill>
            <a:round/>
            <a:headEnd/>
            <a:tailEnd/>
          </a:ln>
        </p:spPr>
        <p:txBody>
          <a:bodyPr wrap="none" anchor="ctr"/>
          <a:lstStyle/>
          <a:p>
            <a:pPr algn="ctr"/>
            <a:r>
              <a:rPr lang="kk-KZ" altLang="ru-RU" dirty="0">
                <a:solidFill>
                  <a:schemeClr val="hlink"/>
                </a:solidFill>
              </a:rPr>
              <a:t>Вирустар</a:t>
            </a:r>
            <a:r>
              <a:rPr lang="kk-KZ" altLang="ru-RU" dirty="0"/>
              <a:t> </a:t>
            </a:r>
            <a:endParaRPr lang="ru-RU" altLang="ru-RU" dirty="0"/>
          </a:p>
        </p:txBody>
      </p:sp>
      <p:sp>
        <p:nvSpPr>
          <p:cNvPr id="5" name="Rectangle 10"/>
          <p:cNvSpPr>
            <a:spLocks noChangeArrowheads="1"/>
          </p:cNvSpPr>
          <p:nvPr/>
        </p:nvSpPr>
        <p:spPr bwMode="auto">
          <a:xfrm>
            <a:off x="3708400" y="1844675"/>
            <a:ext cx="2016125" cy="792163"/>
          </a:xfrm>
          <a:prstGeom prst="rect">
            <a:avLst/>
          </a:prstGeom>
          <a:solidFill>
            <a:schemeClr val="accent1"/>
          </a:solidFill>
          <a:ln w="9525">
            <a:solidFill>
              <a:schemeClr val="tx1"/>
            </a:solidFill>
            <a:miter lim="800000"/>
            <a:headEnd/>
            <a:tailEnd/>
          </a:ln>
        </p:spPr>
        <p:txBody>
          <a:bodyPr wrap="none" anchor="ctr"/>
          <a:lstStyle/>
          <a:p>
            <a:pPr algn="ctr"/>
            <a:r>
              <a:rPr lang="kk-KZ" altLang="ru-RU" sz="1400" dirty="0"/>
              <a:t>Жасанды ортада</a:t>
            </a:r>
          </a:p>
          <a:p>
            <a:pPr algn="ctr"/>
            <a:r>
              <a:rPr lang="kk-KZ" altLang="ru-RU" sz="1400" dirty="0"/>
              <a:t> көбеймейді</a:t>
            </a:r>
            <a:endParaRPr lang="ru-RU" altLang="ru-RU" sz="1400" dirty="0"/>
          </a:p>
        </p:txBody>
      </p:sp>
      <p:sp>
        <p:nvSpPr>
          <p:cNvPr id="6" name="Rectangle 5"/>
          <p:cNvSpPr>
            <a:spLocks noChangeArrowheads="1"/>
          </p:cNvSpPr>
          <p:nvPr/>
        </p:nvSpPr>
        <p:spPr bwMode="auto">
          <a:xfrm>
            <a:off x="900113" y="2708275"/>
            <a:ext cx="2376487" cy="936625"/>
          </a:xfrm>
          <a:prstGeom prst="rect">
            <a:avLst/>
          </a:prstGeom>
          <a:solidFill>
            <a:schemeClr val="accent1"/>
          </a:solidFill>
          <a:ln w="9525">
            <a:solidFill>
              <a:schemeClr val="tx1"/>
            </a:solidFill>
            <a:miter lim="800000"/>
            <a:headEnd/>
            <a:tailEnd/>
          </a:ln>
        </p:spPr>
        <p:txBody>
          <a:bodyPr wrap="none" anchor="ctr"/>
          <a:lstStyle/>
          <a:p>
            <a:pPr algn="ctr"/>
            <a:r>
              <a:rPr lang="kk-KZ" altLang="ru-RU" sz="1400" dirty="0"/>
              <a:t>Нәруыз түзу үшін тіршілік </a:t>
            </a:r>
          </a:p>
          <a:p>
            <a:pPr algn="ctr"/>
            <a:r>
              <a:rPr lang="kk-KZ" altLang="ru-RU" sz="1400" dirty="0"/>
              <a:t>иесінің </a:t>
            </a:r>
          </a:p>
          <a:p>
            <a:pPr algn="ctr"/>
            <a:r>
              <a:rPr lang="kk-KZ" altLang="ru-RU" sz="1400" dirty="0"/>
              <a:t>рибосомасын падаланады</a:t>
            </a:r>
            <a:endParaRPr lang="ru-RU" altLang="ru-RU" sz="1400" dirty="0"/>
          </a:p>
        </p:txBody>
      </p:sp>
      <p:sp>
        <p:nvSpPr>
          <p:cNvPr id="7" name="Rectangle 7"/>
          <p:cNvSpPr>
            <a:spLocks noChangeArrowheads="1"/>
          </p:cNvSpPr>
          <p:nvPr/>
        </p:nvSpPr>
        <p:spPr bwMode="auto">
          <a:xfrm>
            <a:off x="900113" y="4149725"/>
            <a:ext cx="2303462" cy="1008063"/>
          </a:xfrm>
          <a:prstGeom prst="rect">
            <a:avLst/>
          </a:prstGeom>
          <a:solidFill>
            <a:schemeClr val="accent1"/>
          </a:solidFill>
          <a:ln w="9525">
            <a:solidFill>
              <a:schemeClr val="tx1"/>
            </a:solidFill>
            <a:miter lim="800000"/>
            <a:headEnd/>
            <a:tailEnd/>
          </a:ln>
        </p:spPr>
        <p:txBody>
          <a:bodyPr wrap="none" anchor="ctr"/>
          <a:lstStyle/>
          <a:p>
            <a:pPr algn="ctr"/>
            <a:r>
              <a:rPr lang="kk-KZ" altLang="ru-RU" sz="1400" dirty="0"/>
              <a:t>Бір ғана нуклеин </a:t>
            </a:r>
          </a:p>
          <a:p>
            <a:pPr algn="ctr"/>
            <a:r>
              <a:rPr lang="kk-KZ" altLang="ru-RU" sz="1400" dirty="0"/>
              <a:t>қышқылынан</a:t>
            </a:r>
          </a:p>
          <a:p>
            <a:pPr algn="ctr"/>
            <a:r>
              <a:rPr lang="kk-KZ" altLang="ru-RU" sz="1400" dirty="0"/>
              <a:t> тұрады ДНҚ немесе РНҚ</a:t>
            </a:r>
            <a:endParaRPr lang="ru-RU" altLang="ru-RU" sz="1400" dirty="0"/>
          </a:p>
        </p:txBody>
      </p:sp>
      <p:sp>
        <p:nvSpPr>
          <p:cNvPr id="8" name="Rectangle 11"/>
          <p:cNvSpPr>
            <a:spLocks noChangeArrowheads="1"/>
          </p:cNvSpPr>
          <p:nvPr/>
        </p:nvSpPr>
        <p:spPr bwMode="auto">
          <a:xfrm>
            <a:off x="3635375" y="4797425"/>
            <a:ext cx="2016125" cy="790575"/>
          </a:xfrm>
          <a:prstGeom prst="rect">
            <a:avLst/>
          </a:prstGeom>
          <a:solidFill>
            <a:schemeClr val="accent1"/>
          </a:solidFill>
          <a:ln w="9525">
            <a:solidFill>
              <a:schemeClr val="tx1"/>
            </a:solidFill>
            <a:miter lim="800000"/>
            <a:headEnd/>
            <a:tailEnd/>
          </a:ln>
        </p:spPr>
        <p:txBody>
          <a:bodyPr wrap="none" anchor="ctr"/>
          <a:lstStyle/>
          <a:p>
            <a:pPr algn="ctr"/>
            <a:r>
              <a:rPr lang="kk-KZ" altLang="ru-RU" sz="1400" dirty="0"/>
              <a:t>Зат және энергия</a:t>
            </a:r>
          </a:p>
          <a:p>
            <a:pPr algn="ctr"/>
            <a:r>
              <a:rPr lang="kk-KZ" altLang="ru-RU" sz="1400" dirty="0"/>
              <a:t> алмасу болмайды</a:t>
            </a:r>
            <a:endParaRPr lang="ru-RU" altLang="ru-RU" sz="1400" dirty="0"/>
          </a:p>
        </p:txBody>
      </p:sp>
      <p:sp>
        <p:nvSpPr>
          <p:cNvPr id="9" name="Rectangle 9"/>
          <p:cNvSpPr>
            <a:spLocks noChangeArrowheads="1"/>
          </p:cNvSpPr>
          <p:nvPr/>
        </p:nvSpPr>
        <p:spPr bwMode="auto">
          <a:xfrm>
            <a:off x="6227763" y="4076700"/>
            <a:ext cx="2160587" cy="1008063"/>
          </a:xfrm>
          <a:prstGeom prst="rect">
            <a:avLst/>
          </a:prstGeom>
          <a:solidFill>
            <a:schemeClr val="accent1"/>
          </a:solidFill>
          <a:ln w="9525">
            <a:solidFill>
              <a:schemeClr val="tx1"/>
            </a:solidFill>
            <a:miter lim="800000"/>
            <a:headEnd/>
            <a:tailEnd/>
          </a:ln>
        </p:spPr>
        <p:txBody>
          <a:bodyPr wrap="none" anchor="ctr"/>
          <a:lstStyle/>
          <a:p>
            <a:pPr algn="ctr"/>
            <a:r>
              <a:rPr lang="kk-KZ" altLang="ru-RU" sz="1400"/>
              <a:t>Өздігінен тіршілік ете </a:t>
            </a:r>
          </a:p>
          <a:p>
            <a:pPr algn="ctr"/>
            <a:r>
              <a:rPr lang="kk-KZ" altLang="ru-RU" sz="1400"/>
              <a:t>алмайды, бөлінбейді</a:t>
            </a:r>
            <a:endParaRPr lang="ru-RU" altLang="ru-RU" sz="1400"/>
          </a:p>
        </p:txBody>
      </p:sp>
      <p:sp>
        <p:nvSpPr>
          <p:cNvPr id="10" name="Rectangle 8"/>
          <p:cNvSpPr>
            <a:spLocks noChangeArrowheads="1"/>
          </p:cNvSpPr>
          <p:nvPr/>
        </p:nvSpPr>
        <p:spPr bwMode="auto">
          <a:xfrm>
            <a:off x="6156325" y="2565400"/>
            <a:ext cx="2232025" cy="935038"/>
          </a:xfrm>
          <a:prstGeom prst="rect">
            <a:avLst/>
          </a:prstGeom>
          <a:solidFill>
            <a:schemeClr val="accent1"/>
          </a:solidFill>
          <a:ln w="9525">
            <a:solidFill>
              <a:schemeClr val="tx1"/>
            </a:solidFill>
            <a:miter lim="800000"/>
            <a:headEnd/>
            <a:tailEnd/>
          </a:ln>
        </p:spPr>
        <p:txBody>
          <a:bodyPr wrap="none" anchor="ctr"/>
          <a:lstStyle/>
          <a:p>
            <a:pPr algn="ctr"/>
            <a:r>
              <a:rPr lang="kk-KZ" altLang="ru-RU" sz="1400" dirty="0"/>
              <a:t>Клеткалық құрылысы</a:t>
            </a:r>
          </a:p>
          <a:p>
            <a:pPr algn="ctr"/>
            <a:r>
              <a:rPr lang="kk-KZ" altLang="ru-RU" sz="1400" dirty="0"/>
              <a:t> болмайды</a:t>
            </a:r>
            <a:endParaRPr lang="ru-RU" altLang="ru-RU" sz="1400" dirty="0"/>
          </a:p>
        </p:txBody>
      </p:sp>
      <p:sp>
        <p:nvSpPr>
          <p:cNvPr id="12" name="Line 15"/>
          <p:cNvSpPr>
            <a:spLocks noChangeShapeType="1"/>
          </p:cNvSpPr>
          <p:nvPr/>
        </p:nvSpPr>
        <p:spPr bwMode="auto">
          <a:xfrm flipV="1">
            <a:off x="4643438" y="2708275"/>
            <a:ext cx="0" cy="288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3" name="Line 18"/>
          <p:cNvSpPr>
            <a:spLocks noChangeShapeType="1"/>
          </p:cNvSpPr>
          <p:nvPr/>
        </p:nvSpPr>
        <p:spPr bwMode="auto">
          <a:xfrm flipH="1" flipV="1">
            <a:off x="3419475" y="3141663"/>
            <a:ext cx="360363" cy="1428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4" name="Line 19"/>
          <p:cNvSpPr>
            <a:spLocks noChangeShapeType="1"/>
          </p:cNvSpPr>
          <p:nvPr/>
        </p:nvSpPr>
        <p:spPr bwMode="auto">
          <a:xfrm flipH="1">
            <a:off x="3348038" y="4149725"/>
            <a:ext cx="431800"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5" name="Line 14"/>
          <p:cNvSpPr>
            <a:spLocks noChangeShapeType="1"/>
          </p:cNvSpPr>
          <p:nvPr/>
        </p:nvSpPr>
        <p:spPr bwMode="auto">
          <a:xfrm>
            <a:off x="4572000" y="4365625"/>
            <a:ext cx="0" cy="2873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6" name="Line 17"/>
          <p:cNvSpPr>
            <a:spLocks noChangeShapeType="1"/>
          </p:cNvSpPr>
          <p:nvPr/>
        </p:nvSpPr>
        <p:spPr bwMode="auto">
          <a:xfrm>
            <a:off x="5651500" y="4221163"/>
            <a:ext cx="360363"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7" name="Line 16"/>
          <p:cNvSpPr>
            <a:spLocks noChangeShapeType="1"/>
          </p:cNvSpPr>
          <p:nvPr/>
        </p:nvSpPr>
        <p:spPr bwMode="auto">
          <a:xfrm flipV="1">
            <a:off x="5651500" y="3068638"/>
            <a:ext cx="360363" cy="288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8" name="AutoShape 20"/>
          <p:cNvSpPr>
            <a:spLocks noChangeArrowheads="1"/>
          </p:cNvSpPr>
          <p:nvPr/>
        </p:nvSpPr>
        <p:spPr bwMode="auto">
          <a:xfrm>
            <a:off x="611188" y="188913"/>
            <a:ext cx="8229600" cy="1143000"/>
          </a:xfrm>
          <a:prstGeom prst="cube">
            <a:avLst>
              <a:gd name="adj" fmla="val 10458"/>
            </a:avLst>
          </a:prstGeom>
          <a:solidFill>
            <a:srgbClr val="99FF66"/>
          </a:solidFill>
          <a:ln w="9525">
            <a:solidFill>
              <a:schemeClr val="tx1"/>
            </a:solidFill>
            <a:miter lim="800000"/>
            <a:headEnd/>
            <a:tailEnd/>
          </a:ln>
          <a:effectLst>
            <a:outerShdw dist="107763" dir="18900000" algn="ctr" rotWithShape="0">
              <a:srgbClr val="FFFF23"/>
            </a:outerShdw>
          </a:effectLst>
        </p:spPr>
        <p:txBody>
          <a:bodyPr anchor="ctr"/>
          <a:lstStyle/>
          <a:p>
            <a:pPr algn="ctr">
              <a:defRPr/>
            </a:pPr>
            <a:r>
              <a:rPr lang="kk-KZ" sz="4400" b="1" dirty="0">
                <a:solidFill>
                  <a:schemeClr val="hlink"/>
                </a:solidFill>
                <a:effectLst>
                  <a:outerShdw blurRad="38100" dist="38100" dir="2700000" algn="tl">
                    <a:srgbClr val="000000"/>
                  </a:outerShdw>
                </a:effectLst>
              </a:rPr>
              <a:t>Қорытынды </a:t>
            </a:r>
            <a:endParaRPr lang="ru-RU" sz="4400" b="1" dirty="0">
              <a:solidFill>
                <a:schemeClr val="hlink"/>
              </a:solidFill>
              <a:effectLst>
                <a:outerShdw blurRad="38100" dist="38100" dir="2700000" algn="tl">
                  <a:srgbClr val="000000"/>
                </a:outerShdw>
              </a:effectLst>
            </a:endParaRPr>
          </a:p>
        </p:txBody>
      </p:sp>
    </p:spTree>
    <p:extLst>
      <p:ext uri="{BB962C8B-B14F-4D97-AF65-F5344CB8AC3E}">
        <p14:creationId xmlns:p14="http://schemas.microsoft.com/office/powerpoint/2010/main" val="1416539840"/>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348</TotalTime>
  <Words>618</Words>
  <Application>Microsoft Office PowerPoint</Application>
  <PresentationFormat>Экран (4:3)</PresentationFormat>
  <Paragraphs>124</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Воздушный поток</vt:lpstr>
      <vt:lpstr>Презентация PowerPoint</vt:lpstr>
      <vt:lpstr>Сабақтың мақсаты: Вирустар дүниесімен таныса отырып, құрылысындағы ерекшеліктер туралы ақпарат алу. Сабақтың міндеті: Білімділік: оқушыларды  жасушасыз тірлік құрамы-вирустармен таныстыру; Вирустардың құрылыс, көбею, таралу ерекшеліктерімен, олардың басқа ағзалардан айырмашылығын түсіндіру. Дамытушылық: оқушылардың өздігімен тақырыпты танып-ізденуге, топпен жұмыс істеуге; алған білімдерін іс жүзінде көрсетуге үйрету; білімге құштарлығының дүниетанымдылық көзқарастарын қалыптастыру. Тәрбиелік: санитарлық – гигиеналық білім беру; салауатты өмір салтының ұстанымдарын қалыптастыру.    </vt:lpstr>
      <vt:lpstr>Презентация PowerPoint</vt:lpstr>
      <vt:lpstr>Вирустар дәлме-дәл геометриялық пішінге ие болады. Таяқша, жіпше, оралма, тетраэдр, октаэдр мөлшері  20-дан  300мм. Вирустар басқа жасушаның генетикалық бағдарламасын өз мәнеріне келтіріп өзгертуге қабілетті дербес генетикалық  бағдарламалар болып табылады.                                                                                                                                                                              </vt:lpstr>
      <vt:lpstr>Сыныпты үш топқа бөлу. Кластер қорғау. 1-топ Вирустың шығу тегі, вирусология ғылымы.  Бұлар бактерияларға қарағанда анағұрлым ұсақ, құрылысы қарапайым организмдер. Жай микроскоптармен көруге болмайды. Оларды 1892 жылы орыс ғалымы Д. И. Ивановский ашқан болатын.Ол зақымдалған темекінің жапырақтарын әбден езіп, әдеттегі бактериялар өтпейтін сүзгіден өткізгенде оның сүзіндімен бірге кететінін байқады. Осы сүзіндіні сау темекіге жұқтырса, қайтадан ауруға шалдығатыны анықталды. Бұл организмдерді Д. И. Ивановский  «у» деп атады. Вирус ұғымын 1899 жылы ғылымға алғаш рет голландиялық ғалым Мартин Бейеринк енгізді. Қазір бірнеше мың есе ұлғайтып көрсететін микроскоптардың құрастырылуы вирустарды жете зерттеуге мүмкіндік туды. Олардың 200-ден астам түрлері анықталды.Сондықтан вирустар жеке класс ретінде қарастырылады, оларды вирусология ғылымы зерттейді. XX ғасырдың басында негізгі 3 түрлі вирус белгілі болды. Олар бактерия, өсімдіктер және жануарлар ауруының вирустары еді. Содан кейінгі жылдар тап бүгінге дейін вирусология ғылымының өте терең жаңалықтары ашылған жылдар болды. Вирусология ғылымы вирустардың табиғатын, шығу тегін, химиялық құрамын, өсіп-жетілуін, қасиеттерін зерттейді және вирустардың жасушалармен өзара байланыстарын, вирусқа қарсы иммунитетті, вирус ауруларын зертханалық тәсілдер арқылы зерітеумен айналысады. </vt:lpstr>
      <vt:lpstr>2-топ Вирустардың құрылысы. Вирустар — жасушаға дейін пайда болған түзіліс. Оларды ағза ретінде  қарауға болмайды. Себебі ағза дегеніміз-өзімен-өзі байланысып жатқан кейбір ерекше құрамдар мен қозғалыстар. Мысалы, ит — жүгіреді, үреді, тірі; құрбақа — секіреді, құрылдайды, тірі. Олардың денесі өзара байланысқан құрама қозғалыстардан тұрады. Бактерия жасушасына енетін вирус фаг немесе бактериофаг деп аталады. Грек  тілінен аударғанда «бактерион»-тақша, «фагейн»жеп қою, жою деген мағынаны береді. Бактериофагтар (фагтар) – бактерия вирустарының ерекше тобы. Фагтар бактерия жасушасына енiп, оны жоя алады. Iшек таяқша фагының денесi бас бөлiмнен және ақуызбен қапталған iшi қуыс таяқшадан тұрады. Таяқша алты жiпшеден тұратын тақташамен аяқталады. Бас бөлiмiнде ДНҚ орналасқан. Бактериофаг өсiндiлерi арқылы iшек таяқшасына бекiнедi, түйiскен жерінен жасушаға кiредi. 10 – 15 минуттан соң, осы ДНҚ әсерiнен бактерия жасушасы  түгел өзгерiп, ол өзiнiң емес, бактериофагтың ДНҚ синтездеудi бастайды. Бұл процесс 200 – 1000 жаңа бактериофагтың пайда болуымен және жасушаның жойылуымен аяқталады. </vt:lpstr>
      <vt:lpstr>Вирустың құрылысы </vt:lpstr>
      <vt:lpstr>Өсімдік клеткасында кездесетін випустар РНҚ-геномды болып келеді. Ал жануарлар мен адамдардың клеткаларында РНҚ-геномды немесе ДНҚ-геномды вирустар кездеседі.       Қарапайым құрылысы бар вирустар нуклеопротеиндер, яғни бұл вирустар нуклеин қышқылынан (ДНҚ немесе РНҚ) және нуклеин қышқылының айналасында қабықша түзетін бірнеше нәруыздан тұрады. Нәруызды қабықша капсид (латын сөзімен сарSа-сиятын ыдыс) деп аталады.      күрделі вирустың нәруызды немесе липопротеинді қосымша қабықшасы болады және көмірсулар мен ферменттер кездеседі. Вирустар </vt:lpstr>
      <vt:lpstr>Вирусты аурулар </vt:lpstr>
      <vt:lpstr>Жасушаға вирусар қалай енеді? </vt:lpstr>
      <vt:lpstr>Бактерифагтың құрылысы </vt:lpstr>
      <vt:lpstr>Бактериофагтың көбеюі 1-вирустың жасушаға орнығуы;   2-нуклеин қышқылының жасушаға өтуі;    3-бактериофагтың жасуша ішінде көбейе бастауы;  4-бактериофагтың жеке бөліктерінің түзілуі;                              5- бактериофагтың пісіп жетілген бөліктерінде нуклеин қышқылының түзілуі;  6-жасушаның жиырылуы және бактериофаг бөліктерінің сыртқа шығуы.  </vt:lpstr>
      <vt:lpstr>Тұмау вирусының көбеюі </vt:lpstr>
      <vt:lpstr>Иммунитет  Вирустарға антибиотик дәрілері көбіне әсер етпейді. Көбіне ағзаның иммунитет жүйесі ғана ауру туғызатын вирустардың шамадан тыс көбейіп кетуін тежейді. ИММУНИТЕТ- ағзаның ауру қоздырғыштарын қабылдамайтын қасиеті. Ағзаның өз тұтастығын және биологиялық даралығын қорғайтын жасуша иммундық жасуша деп аталады. Ауру тудыратын ұсақ ағзаларды қармап, тіршілігін жою арқылы иммундық жасуша ағзаны қауіпті жұқпадан сақтандырады. </vt:lpstr>
      <vt:lpstr>АҚТҚ  және  ЖҚТБ  Аса қауіпті қазіргі кездегі вирус адам қорғаныш тапшылығының қоздырғышы-АҚТҚ                               Жұқтырған қорғаныс тапшылығының белгісі- ЖҚТБ.               Бұл ауру адамға жыныстық жолмен, иньекциямен (ине арқылы), ана сүті арқылы, құсақтағы жатқан балаға анасынан жұғады. 1950 жылдан бастап анықталды. Табиғи ошағы-жасыл маймыл (мартышка). Мұндай вирус адам қанына түскенде, ақ қан түйіршігі- лимфоцит зақымдалады. Лимфоцитке кірген соң вирус РНҚ-сы алдымен ревертаза ферментін синтездейді. Иммунитеттің бұзылуынан адам кез-келген жеңіл жұқпалы аурулардан қайтыс болады. </vt:lpstr>
      <vt:lpstr>Сөздікпен жұмыс Вирус -жасуша иесінің ішінде дамитын ДНҚ немесе РНҚ протеинінен тұратын жасушасыз инфекциялық ағза.     Бактериофаг- бактерияның ішінде дамитын вирус.     Инфекция – ауру туғызушы микроағзалардың адам мен жануар ағзасына еніп, көбеюі. </vt:lpstr>
      <vt:lpstr>Суретпен жұмыс </vt:lpstr>
      <vt:lpstr>Тест тапсырмалары 1. Олар жасушасыз тіршілік құрылымы болып табылады. а) бактериялар   ә) вирустар   б) саңырауқұлақтар 2. ЖИТС (СПИД) ауруының қоздырғышы: а) бактерия     ә) вирус   б) спора 3. Ағзаның ауру қоздырғыштарын қабылдамайтын қасиеті: а) бактериофаг   ә) иммунитет  б) індет 4. Тұмау, сары ауру, шешек,қызылша ауруларының қоздырғышы: а) бактерия  ә) вирус   б) бактериофаг 5. Бактерия жасушасына енген вирус: а) бактериофаг  ә) спора  б) бактерия 6. Сыртында нәруызды қабығы бар заттардан және екі түрлі нуклеин қышқылынан құралған: а) бактерия  ә) цианобактерия   б) вирус 7. Вирустың генетикалық материалы қандай химиялық затқа негізделген: а) көмірсуға         ә) ақуызға       б) нуклеин қышқылына  </vt:lpstr>
      <vt:lpstr>8. Микроорганизмдерді және актиномицеттерді зақымдап, ерітіп жіберетін вирустар тобы: а) бактериофагтар      ә) бактериялар        б) энтеро вирустар 9. Бактериофагтың көбею стадиясының ұзақтығы: а) 20-30 минут       ә) 30-90 минут         б) 60-90 минут 10. Жасушасыз ағзалардың денесі тұрады: а) ядродан   ә) ақуыз қабықшасымен оралған нуклеин қышқылынан б) рибосомадан 11. Бактериофаг- бұл: а) бактериялар мен вирустардың симбиозы   ә) бактерияны зақымдайтын вирус    б) бактерия жасушасының бөлігі 12. Вирус туғызатын ауруларды көрсетіңіз: а) іш сүзегі, сал ауруы, қызылша    ә) оба, сары ауру, іш сүзегі б) сал ауруы, шешек, тұмау </vt:lpstr>
      <vt:lpstr>Жауаптары   1    ә)                                    8       а) 2    ә)                                    9       ә) 3    ә)                                    10     ә) 4    ә)                                    11     ә) 5    а)                                    12     б) 6    б) 7    б) </vt:lpstr>
      <vt:lpstr>Вирус  сөзтізбегін шешу </vt:lpstr>
      <vt:lpstr>1. Вирусты ашқан ғалым (Ивановский) 2. Бактерия жасушасына енетін вирус.(Бактериофаг) 3. Вирустар қандай ағзаларда тіршілік етеді(Тірі) 4. Ағзаның ауру қоздырғышын қабылдамайтын қасиеті.(Иммунитет) 5. Вирус қандай құрылым?(Жасушасыз)</vt:lpstr>
      <vt:lpstr>Вирустың зерттелуі </vt:lpstr>
      <vt:lpstr>Презентация PowerPoint</vt:lpstr>
      <vt:lpstr>Қорытынды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azat</dc:creator>
  <cp:lastModifiedBy>admin</cp:lastModifiedBy>
  <cp:revision>29</cp:revision>
  <dcterms:created xsi:type="dcterms:W3CDTF">2016-11-12T05:13:43Z</dcterms:created>
  <dcterms:modified xsi:type="dcterms:W3CDTF">2016-12-02T14:58:46Z</dcterms:modified>
</cp:coreProperties>
</file>