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82" r:id="rId3"/>
    <p:sldId id="284" r:id="rId4"/>
    <p:sldId id="285" r:id="rId5"/>
    <p:sldId id="283" r:id="rId6"/>
    <p:sldId id="269" r:id="rId7"/>
    <p:sldId id="270" r:id="rId8"/>
    <p:sldId id="271" r:id="rId9"/>
    <p:sldId id="286" r:id="rId10"/>
    <p:sldId id="287" r:id="rId11"/>
    <p:sldId id="288" r:id="rId12"/>
    <p:sldId id="261" r:id="rId13"/>
    <p:sldId id="262" r:id="rId14"/>
    <p:sldId id="26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97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8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5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5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152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2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8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94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715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347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163FC-522D-44BB-AAC7-946599D482FF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C0A5-CE3D-4A10-9D20-01E0BC78A5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30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534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4298" y="1937981"/>
            <a:ext cx="9383403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Проблема.</a:t>
            </a:r>
          </a:p>
          <a:p>
            <a:r>
              <a:rPr lang="ru-RU" sz="2800" dirty="0"/>
              <a:t>Как люди определяли время раньше, когда не было часов?</a:t>
            </a:r>
          </a:p>
          <a:p>
            <a:pPr fontAlgn="base"/>
            <a:endParaRPr lang="ru-RU" sz="2800" dirty="0" smtClean="0"/>
          </a:p>
          <a:p>
            <a:pPr fontAlgn="base"/>
            <a:r>
              <a:rPr lang="ru-RU" sz="2800" dirty="0" smtClean="0"/>
              <a:t>Как </a:t>
            </a:r>
            <a:r>
              <a:rPr lang="ru-RU" sz="2800" dirty="0"/>
              <a:t>можно самим определять время, не пользуясь часами?</a:t>
            </a:r>
          </a:p>
          <a:p>
            <a:pPr fontAlgn="base"/>
            <a:endParaRPr lang="ru-RU" sz="2800" dirty="0" smtClean="0"/>
          </a:p>
          <a:p>
            <a:pPr fontAlgn="base"/>
            <a:r>
              <a:rPr lang="ru-RU" sz="2800" dirty="0" smtClean="0"/>
              <a:t>Возможно</a:t>
            </a:r>
            <a:r>
              <a:rPr lang="ru-RU" sz="2800" dirty="0"/>
              <a:t>, время можно определять по явлениям </a:t>
            </a:r>
            <a:r>
              <a:rPr lang="ru-RU" sz="2800" dirty="0" smtClean="0"/>
              <a:t>природы</a:t>
            </a:r>
          </a:p>
          <a:p>
            <a:pPr fontAlgn="base"/>
            <a:r>
              <a:rPr lang="ru-RU" sz="2800" dirty="0" smtClean="0"/>
              <a:t> </a:t>
            </a:r>
            <a:r>
              <a:rPr lang="ru-RU" sz="2800" dirty="0"/>
              <a:t>или по приметам?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3339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32358" y="1951672"/>
            <a:ext cx="10137327" cy="2708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Цель.</a:t>
            </a:r>
          </a:p>
          <a:p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Развить </a:t>
            </a: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умение собирать </a:t>
            </a: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анализировать </a:t>
            </a: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информацию</a:t>
            </a:r>
          </a:p>
          <a:p>
            <a:r>
              <a:rPr lang="ru-RU" sz="2800" dirty="0"/>
              <a:t>развить  свою любознательность </a:t>
            </a:r>
            <a:r>
              <a:rPr lang="ru-RU" sz="2800" dirty="0" smtClean="0"/>
              <a:t>в </a:t>
            </a:r>
            <a:r>
              <a:rPr lang="ru-RU" sz="2800" dirty="0"/>
              <a:t>процессе изготовления часов </a:t>
            </a:r>
            <a:endParaRPr lang="ru-RU" sz="2800" dirty="0" smtClean="0"/>
          </a:p>
          <a:p>
            <a:r>
              <a:rPr lang="ru-RU" sz="2800" dirty="0" smtClean="0"/>
              <a:t>совместно </a:t>
            </a:r>
            <a:r>
              <a:rPr lang="ru-RU" sz="2800" dirty="0"/>
              <a:t>со взрослым, </a:t>
            </a:r>
            <a:endParaRPr lang="ru-RU" sz="2800" dirty="0" smtClean="0"/>
          </a:p>
          <a:p>
            <a:r>
              <a:rPr lang="ru-RU" sz="2800" dirty="0"/>
              <a:t>сделать часы своими руками.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99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37982" y="1514758"/>
            <a:ext cx="8366078" cy="2985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904875" algn="l"/>
              </a:tabLst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Задачи.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Узнать, как определяли время </a:t>
            </a: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спомощью</a:t>
            </a:r>
            <a:r>
              <a:rPr lang="ru-RU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растений, птиц, песочных, солнечных, огневых, водяных часов.</a:t>
            </a:r>
            <a:r>
              <a:rPr lang="ru-RU" sz="2800" dirty="0"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Научиться изготовлять часы совместно со взрослыми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44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07056" y="1411490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древности один философ сказал: "Я прекрасно знаю, что такое время, пока не задумываюсь об этом. Но стоит мне задуматься, и я не могу ответить".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62131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26358" y="1318094"/>
            <a:ext cx="8939284" cy="3363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Моя гипотеза: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 определяли время до появления часов. 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время можно определять по явлениям природы, по приметам или использовать доступные материалы. 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Часы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сделать самому из подручных материалов.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49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42698" y="1353205"/>
            <a:ext cx="8693624" cy="290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 исследования: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40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сбор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информации, 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наблюдения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опыты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251881" y="1279526"/>
            <a:ext cx="896544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Самые первые часы </a:t>
            </a:r>
            <a:r>
              <a:rPr lang="ru-RU" sz="2400" dirty="0" smtClean="0"/>
              <a:t>–это примитивные приспособления </a:t>
            </a:r>
          </a:p>
          <a:p>
            <a:r>
              <a:rPr lang="ru-RU" sz="2400" dirty="0" smtClean="0"/>
              <a:t>для отсчета времени. </a:t>
            </a:r>
          </a:p>
          <a:p>
            <a:r>
              <a:rPr lang="ru-RU" sz="2400" dirty="0" smtClean="0"/>
              <a:t>Ремешок с узелками и дощечка с зарубками. </a:t>
            </a:r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452" y="2491138"/>
            <a:ext cx="5343481" cy="366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31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214651" y="614494"/>
            <a:ext cx="10139148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Солнечные часы. </a:t>
            </a:r>
          </a:p>
          <a:p>
            <a:pPr algn="ctr"/>
            <a:r>
              <a:rPr lang="ru-RU" sz="2400" dirty="0" smtClean="0"/>
              <a:t> </a:t>
            </a:r>
          </a:p>
          <a:p>
            <a:pPr algn="ctr"/>
            <a:r>
              <a:rPr lang="ru-RU" sz="2400" dirty="0" smtClean="0"/>
              <a:t>В каждых сутках люди определяли только четыре «часа»: </a:t>
            </a:r>
          </a:p>
          <a:p>
            <a:pPr algn="ctr"/>
            <a:r>
              <a:rPr lang="ru-RU" sz="2400" dirty="0" smtClean="0"/>
              <a:t>утро, полдень, вечер и ночь.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167" y="2059177"/>
            <a:ext cx="5255113" cy="401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87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127310" y="2527089"/>
            <a:ext cx="806469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Распространенность огненных часов </a:t>
            </a:r>
          </a:p>
          <a:p>
            <a:r>
              <a:rPr lang="ru-RU" sz="2400" dirty="0" smtClean="0"/>
              <a:t>была столь велика, что единицей измерения </a:t>
            </a:r>
          </a:p>
          <a:p>
            <a:r>
              <a:rPr lang="ru-RU" sz="2400" dirty="0" smtClean="0"/>
              <a:t>времени стала свеча. На вопрос: - «Который час?»</a:t>
            </a:r>
          </a:p>
          <a:p>
            <a:r>
              <a:rPr lang="ru-RU" sz="2400" dirty="0" smtClean="0"/>
              <a:t> следовал ответ: - «Две свечи»; что соответствовало примерно трем часам ночи, </a:t>
            </a:r>
          </a:p>
          <a:p>
            <a:r>
              <a:rPr lang="ru-RU" sz="2400" dirty="0" smtClean="0"/>
              <a:t>поскольку вся ночь делилась на три свечи. </a:t>
            </a:r>
            <a:endParaRPr lang="ru-RU" sz="2400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140" y="1771034"/>
            <a:ext cx="2401274" cy="37153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62516" y="1418694"/>
            <a:ext cx="22669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гненные часы 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1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9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Водяные часы представляли собой сосуд цилиндрической формы, из которого истекала по каплям вода.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47" y="1477538"/>
            <a:ext cx="5539572" cy="4752953"/>
          </a:xfrm>
        </p:spPr>
      </p:pic>
    </p:spTree>
    <p:extLst>
      <p:ext uri="{BB962C8B-B14F-4D97-AF65-F5344CB8AC3E}">
        <p14:creationId xmlns:p14="http://schemas.microsoft.com/office/powerpoint/2010/main" val="28632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Песочные часы состоят из двух сообщающихся сосудов, закрепленных в деревянной оправе.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37" y="1359314"/>
            <a:ext cx="3270061" cy="5190573"/>
          </a:xfrm>
        </p:spPr>
      </p:pic>
    </p:spTree>
    <p:extLst>
      <p:ext uri="{BB962C8B-B14F-4D97-AF65-F5344CB8AC3E}">
        <p14:creationId xmlns:p14="http://schemas.microsoft.com/office/powerpoint/2010/main" val="1471398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Часы с ладаном. Этот способ был изобретен в </a:t>
            </a:r>
            <a:r>
              <a:rPr lang="ru-RU" sz="2400" dirty="0"/>
              <a:t>К</a:t>
            </a:r>
            <a:r>
              <a:rPr lang="ru-RU" sz="2400" dirty="0" smtClean="0"/>
              <a:t>итае.</a:t>
            </a:r>
            <a:endParaRPr lang="ru-RU" sz="2400" dirty="0"/>
          </a:p>
        </p:txBody>
      </p:sp>
      <p:pic>
        <p:nvPicPr>
          <p:cNvPr id="1026" name="Picture 2" descr="http://zabort.ru/uploads/images/01/03/07/2013/06/27/23c1f4d42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892" y="1457135"/>
            <a:ext cx="6553943" cy="491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05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ght-of-angels.ucoz.ru/_fr/83/s358472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66" y="1482888"/>
            <a:ext cx="5488409" cy="38887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542196" y="559558"/>
            <a:ext cx="8446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Ориентирование по звездам. В Древнем Египте существовали звездные карты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Новый </a:t>
            </a:r>
            <a:r>
              <a:rPr lang="ru-RU" dirty="0"/>
              <a:t>год египтяне праздновали в сентябре, с появлением на небе звезды Сириус.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 descr="http://www.rocketmime.com/astronomy/fig/CanisMajor_wAdhara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351" y="2513880"/>
            <a:ext cx="5940425" cy="415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5904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12" y="341234"/>
            <a:ext cx="4331903" cy="3471111"/>
          </a:xfrm>
          <a:prstGeom prst="rect">
            <a:avLst/>
          </a:prstGeom>
        </p:spPr>
      </p:pic>
      <p:pic>
        <p:nvPicPr>
          <p:cNvPr id="4" name="Рисунок 3" descr="Солове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809" y="341233"/>
            <a:ext cx="4569881" cy="3471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4121834" y="3812345"/>
            <a:ext cx="3668377" cy="26314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90978" y="548640"/>
            <a:ext cx="184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+mj-lt"/>
              </a:rPr>
              <a:t>Живые часы.</a:t>
            </a:r>
            <a:endParaRPr lang="ru-RU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8812" y="3165231"/>
            <a:ext cx="1365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Жаворонок.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726749" y="3443013"/>
            <a:ext cx="1073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Соловей.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332849" y="5997085"/>
            <a:ext cx="1401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Камышовка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5590" y="1118663"/>
            <a:ext cx="216116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  <a:effectLst/>
              </a:rPr>
              <a:t>Около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  <a:effectLst/>
              </a:rPr>
              <a:t> 1 часа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  <a:effectLst/>
              </a:rPr>
              <a:t> ночи.</a:t>
            </a:r>
            <a:endParaRPr lang="ru-RU" sz="5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43470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орихвостка обыкновенная фото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8729">
            <a:off x="211015" y="633370"/>
            <a:ext cx="4075452" cy="486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 rot="363734">
            <a:off x="9161097" y="0"/>
            <a:ext cx="3000699" cy="3193043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4290646" y="3312824"/>
            <a:ext cx="4870451" cy="34467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20869" y="98379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С 2 до 3 часов</a:t>
            </a:r>
            <a:endParaRPr lang="ru-RU" sz="54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6"/>
              </a:solidFill>
            </a:endParaRPr>
          </a:p>
          <a:p>
            <a:pPr algn="ctr"/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 ночи.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0505" y="5408684"/>
            <a:ext cx="2371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Горихвостка чернушка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rot="464589">
            <a:off x="10117388" y="2901776"/>
            <a:ext cx="1088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Перепел.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839964" y="2943492"/>
            <a:ext cx="224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Полевой жаворонок.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567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ставляет, одна из самых красивых - Иволга.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8" y="680711"/>
            <a:ext cx="4316544" cy="3565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Кукушк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884" y="680711"/>
            <a:ext cx="4610758" cy="3565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Синица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77" y="4355460"/>
            <a:ext cx="4316544" cy="2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c1.staticflickr.com/1/119/289652929_837d8ed916_b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666" y="4355460"/>
            <a:ext cx="4610758" cy="25025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856617" y="680711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Около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3 </a:t>
            </a:r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часов</a:t>
            </a:r>
          </a:p>
          <a:p>
            <a:pPr algn="ctr"/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 ночи.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488" y="970815"/>
            <a:ext cx="924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Иволга.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615950" y="970815"/>
            <a:ext cx="106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Кукушка.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067033" y="650414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Синица.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37577" y="4355460"/>
            <a:ext cx="1030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Зарянка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871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4.photosight.ru/d1a/3726239_larg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" y="145905"/>
            <a:ext cx="4512913" cy="3472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petshoptop.ru/media/2b/3b/f3/2b3bf3eee2475e03885a110e9acaab61/566947b1ad97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245" y="145905"/>
            <a:ext cx="4277530" cy="346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irkipedia.ru/sites/default/files/styles/thumb_lenta/public/obyknovennaya_ovsyanka_nachinaet_pet_rano_-_v_konce_marta.jpg?itok=QLvEEjyH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50" y="3618788"/>
            <a:ext cx="4447938" cy="323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animalzoom.ru/sites/default/files/pishuha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67" y="3618788"/>
            <a:ext cx="4371833" cy="317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797818" y="261200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С 3 до 4 </a:t>
            </a:r>
            <a:endParaRPr lang="ru-RU" sz="54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6"/>
              </a:solidFill>
            </a:endParaRPr>
          </a:p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 </a:t>
            </a:r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часов</a:t>
            </a:r>
          </a:p>
          <a:p>
            <a:pPr algn="ctr"/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 ночи.</a:t>
            </a:r>
            <a:endParaRPr lang="ru-RU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887104" y="3047990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Крапивник.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541597" y="3232656"/>
            <a:ext cx="928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Зяблик.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869743" y="4094328"/>
            <a:ext cx="1050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Овсянка.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183942" y="3891855"/>
            <a:ext cx="99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Пищуха.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451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.ytimg.com/vi/FeZpIim0nCk/maxresdefaul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053385" cy="2674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samlib.ru/img/s/sorenkowa_g/a0-19/skworec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373" y="0"/>
            <a:ext cx="3798627" cy="2770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pictureloop.ru/images/714733_belaya-tryasoguzka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7" b="8029"/>
          <a:stretch/>
        </p:blipFill>
        <p:spPr bwMode="auto">
          <a:xfrm>
            <a:off x="2866030" y="2523965"/>
            <a:ext cx="6469039" cy="43340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142053" y="0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Около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4 </a:t>
            </a:r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часов</a:t>
            </a:r>
          </a:p>
          <a:p>
            <a:pPr algn="ctr"/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6"/>
                </a:solidFill>
              </a:rPr>
              <a:t> ночи.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3083" y="2634012"/>
            <a:ext cx="873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Щегол.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481481" y="2770496"/>
            <a:ext cx="106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Скворец.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302758" y="2955162"/>
            <a:ext cx="1903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Белая трясогузка.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600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v1.std3.ru/7d/0a/1428785265-7d0a0fa15c159a98717500fac8e2977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6" y="204716"/>
            <a:ext cx="11669120" cy="6380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1440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ages.myshared.ru/4/87080/slide_1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1" t="26095" r="9884" b="2725"/>
          <a:stretch/>
        </p:blipFill>
        <p:spPr bwMode="auto">
          <a:xfrm>
            <a:off x="0" y="996287"/>
            <a:ext cx="6045958" cy="5861713"/>
          </a:xfrm>
          <a:prstGeom prst="round1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 descr="https://allyslide.com/thumbs/1e0bcd5f2e81a02690c65f581b7d8c6b/img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80" r="-4" b="50399"/>
          <a:stretch/>
        </p:blipFill>
        <p:spPr bwMode="auto">
          <a:xfrm>
            <a:off x="6045958" y="36497"/>
            <a:ext cx="6146042" cy="5982165"/>
          </a:xfrm>
          <a:prstGeom prst="snip2Diag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40934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309</Words>
  <Application>Microsoft Office PowerPoint</Application>
  <PresentationFormat>Широкоэкранный</PresentationFormat>
  <Paragraphs>77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Водяные часы представляли собой сосуд цилиндрической формы, из которого истекала по каплям вода. </vt:lpstr>
      <vt:lpstr>Песочные часы состоят из двух сообщающихся сосудов, закрепленных в деревянной оправе. </vt:lpstr>
      <vt:lpstr>Часы с ладаном. Этот способ был изобретен в Китае.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24</cp:revision>
  <dcterms:created xsi:type="dcterms:W3CDTF">2017-02-07T09:05:19Z</dcterms:created>
  <dcterms:modified xsi:type="dcterms:W3CDTF">2017-02-12T16:08:58Z</dcterms:modified>
</cp:coreProperties>
</file>