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3" r:id="rId4"/>
    <p:sldId id="257" r:id="rId5"/>
    <p:sldId id="267" r:id="rId6"/>
    <p:sldId id="275" r:id="rId7"/>
    <p:sldId id="266" r:id="rId8"/>
    <p:sldId id="274" r:id="rId9"/>
    <p:sldId id="273" r:id="rId10"/>
    <p:sldId id="272" r:id="rId11"/>
    <p:sldId id="265" r:id="rId12"/>
    <p:sldId id="270" r:id="rId13"/>
    <p:sldId id="269" r:id="rId14"/>
    <p:sldId id="280" r:id="rId15"/>
    <p:sldId id="276" r:id="rId16"/>
    <p:sldId id="260" r:id="rId17"/>
    <p:sldId id="278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BA92F-EAB1-4BF5-8CF9-EA105D5B20B2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42EF-0A5A-4529-B745-A23AF0A515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BA92F-EAB1-4BF5-8CF9-EA105D5B20B2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42EF-0A5A-4529-B745-A23AF0A515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BA92F-EAB1-4BF5-8CF9-EA105D5B20B2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42EF-0A5A-4529-B745-A23AF0A515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BA92F-EAB1-4BF5-8CF9-EA105D5B20B2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42EF-0A5A-4529-B745-A23AF0A515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BA92F-EAB1-4BF5-8CF9-EA105D5B20B2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42EF-0A5A-4529-B745-A23AF0A515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BA92F-EAB1-4BF5-8CF9-EA105D5B20B2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42EF-0A5A-4529-B745-A23AF0A515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BA92F-EAB1-4BF5-8CF9-EA105D5B20B2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42EF-0A5A-4529-B745-A23AF0A515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BA92F-EAB1-4BF5-8CF9-EA105D5B20B2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42EF-0A5A-4529-B745-A23AF0A515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BA92F-EAB1-4BF5-8CF9-EA105D5B20B2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42EF-0A5A-4529-B745-A23AF0A515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BA92F-EAB1-4BF5-8CF9-EA105D5B20B2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42EF-0A5A-4529-B745-A23AF0A515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BA92F-EAB1-4BF5-8CF9-EA105D5B20B2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42EF-0A5A-4529-B745-A23AF0A515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BA92F-EAB1-4BF5-8CF9-EA105D5B20B2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5F42EF-0A5A-4529-B745-A23AF0A5157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4.xml"/><Relationship Id="rId7" Type="http://schemas.openxmlformats.org/officeDocument/2006/relationships/slide" Target="slide1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5" Type="http://schemas.openxmlformats.org/officeDocument/2006/relationships/slide" Target="slide7.xml"/><Relationship Id="rId10" Type="http://schemas.openxmlformats.org/officeDocument/2006/relationships/slide" Target="slide14.xml"/><Relationship Id="rId4" Type="http://schemas.openxmlformats.org/officeDocument/2006/relationships/slide" Target="slide5.xml"/><Relationship Id="rId9" Type="http://schemas.openxmlformats.org/officeDocument/2006/relationships/slide" Target="slide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otkrytkigif.ru/_ph/44/2/371257444.gif" TargetMode="External"/><Relationship Id="rId13" Type="http://schemas.openxmlformats.org/officeDocument/2006/relationships/hyperlink" Target="http://www.andrill.org/iceberg/blogs/betty/images/antarctica-06-009-b.jpg" TargetMode="External"/><Relationship Id="rId18" Type="http://schemas.openxmlformats.org/officeDocument/2006/relationships/hyperlink" Target="http://i.allday2.com/7e/9e/1f/1359307784_017.jpg" TargetMode="External"/><Relationship Id="rId26" Type="http://schemas.openxmlformats.org/officeDocument/2006/relationships/hyperlink" Target="http://www.restorate.ru/imgnews/2013/4/7/text-9951-35276-sm.jpg" TargetMode="External"/><Relationship Id="rId3" Type="http://schemas.openxmlformats.org/officeDocument/2006/relationships/hyperlink" Target="http://easyen.ru/load/metodika/k_prezentacijam/23_fevralja/277-1-0-11501" TargetMode="External"/><Relationship Id="rId21" Type="http://schemas.openxmlformats.org/officeDocument/2006/relationships/hyperlink" Target="http://www.mor-club.ru/wp-content/uploads/2013/03/13062012003.jpg" TargetMode="External"/><Relationship Id="rId7" Type="http://schemas.openxmlformats.org/officeDocument/2006/relationships/hyperlink" Target="http://bestmultik.ru/photo/den_zashhitnika_otechestva/otkrytka_k_23_fevralja/7-0-155" TargetMode="External"/><Relationship Id="rId12" Type="http://schemas.openxmlformats.org/officeDocument/2006/relationships/hyperlink" Target="http://www.gilmorekramer.com/more_info/ships_ladder/images/0093.jpg" TargetMode="External"/><Relationship Id="rId17" Type="http://schemas.openxmlformats.org/officeDocument/2006/relationships/hyperlink" Target="http://www.morbox.ru/uploads/posts/2008-10/thumbs/1224417351_bip_3.jpg" TargetMode="External"/><Relationship Id="rId25" Type="http://schemas.openxmlformats.org/officeDocument/2006/relationships/hyperlink" Target="http://mp3prima.com/dl.php?dl=9296370" TargetMode="External"/><Relationship Id="rId2" Type="http://schemas.openxmlformats.org/officeDocument/2006/relationships/image" Target="../media/image19.jpeg"/><Relationship Id="rId16" Type="http://schemas.openxmlformats.org/officeDocument/2006/relationships/hyperlink" Target="http://s0alex.ru/img/abc9-5.jpg" TargetMode="External"/><Relationship Id="rId20" Type="http://schemas.openxmlformats.org/officeDocument/2006/relationships/hyperlink" Target="http://www.motherjones.com/files/5510143520_d6abd4181b_z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nsportal.ru/nachalnaya-shkola/stsenarii-prazdnikov/23-fevralya-pozdravlenie-malchikov-0" TargetMode="External"/><Relationship Id="rId11" Type="http://schemas.openxmlformats.org/officeDocument/2006/relationships/hyperlink" Target="http://www.modeli-korablei.ru/published/publicdata/HOST1221964MODELIKO/attachments/SC/products_pictures/323003.jpg" TargetMode="External"/><Relationship Id="rId24" Type="http://schemas.openxmlformats.org/officeDocument/2006/relationships/hyperlink" Target="http://muzofon.com/search/%D0%91%D0%B5%D1%81%D0%BA%D0%BE%D0%B7%D1%8B%D1%80%D0%BA%D0%B0%20%D0%B1%D0%B5%D0%BB%D0%B0%D1%8F" TargetMode="External"/><Relationship Id="rId5" Type="http://schemas.openxmlformats.org/officeDocument/2006/relationships/hyperlink" Target="http://detochki-doma.ru/stihi-pozdravleniya-malchikam-na-utrennik-k-23-fevralya/" TargetMode="External"/><Relationship Id="rId15" Type="http://schemas.openxmlformats.org/officeDocument/2006/relationships/hyperlink" Target="http://www.dive-and-cruise.ru/IMG/jpg/-dajving-safari-mal_pelo-kolumbiya-kojba-panama-kokos-yemaya-18.jpg" TargetMode="External"/><Relationship Id="rId23" Type="http://schemas.openxmlformats.org/officeDocument/2006/relationships/hyperlink" Target="http://www.divelife.ru/sadm_images/vnutri_.JPG" TargetMode="External"/><Relationship Id="rId10" Type="http://schemas.openxmlformats.org/officeDocument/2006/relationships/hyperlink" Target="http://en.coolreferat.com/ref-2_352285786-6609.coolpic" TargetMode="External"/><Relationship Id="rId19" Type="http://schemas.openxmlformats.org/officeDocument/2006/relationships/hyperlink" Target="http://www.wwalls.ru/mini/201307/65245.jpg" TargetMode="External"/><Relationship Id="rId4" Type="http://schemas.openxmlformats.org/officeDocument/2006/relationships/hyperlink" Target="http://www.yarmama.ru/forum/index.php?PHPSESSID=527a68a994c7fa9a89c271afdc20f86f&amp;topic=13287.0" TargetMode="External"/><Relationship Id="rId9" Type="http://schemas.openxmlformats.org/officeDocument/2006/relationships/hyperlink" Target="http://www.img3.imgbb.ru/8/8/d/88d71bc99de5848dbfc9bf6aad4c297d.gif" TargetMode="External"/><Relationship Id="rId14" Type="http://schemas.openxmlformats.org/officeDocument/2006/relationships/hyperlink" Target="http://img1.liveinternet.ru/images/attach/b/3/41/798/41798987_f_17437648.jpg" TargetMode="External"/><Relationship Id="rId22" Type="http://schemas.openxmlformats.org/officeDocument/2006/relationships/hyperlink" Target="http://www.deita.ru/files/Image/news/823032_l.jpg" TargetMode="External"/><Relationship Id="rId27" Type="http://schemas.openxmlformats.org/officeDocument/2006/relationships/hyperlink" Target="http://praxis-regulative-medizin.de/tl_files/images/webseite-basis/bilder_webseiten/konfliktcoaching_meditation/fotolia_21457204_confliktcoaching_meditation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8000" b="1" dirty="0" smtClean="0"/>
              <a:t>Два капитана</a:t>
            </a:r>
            <a:endParaRPr lang="ru-RU" sz="8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187624" y="3573016"/>
            <a:ext cx="69847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Внеклассное мероприятие для 3 класса,</a:t>
            </a:r>
          </a:p>
          <a:p>
            <a:pPr algn="ctr"/>
            <a:r>
              <a:rPr lang="ru-RU" sz="2800" b="1" dirty="0"/>
              <a:t>п</a:t>
            </a:r>
            <a:r>
              <a:rPr lang="ru-RU" sz="2800" b="1" dirty="0" smtClean="0"/>
              <a:t>освящённое Дню защитника Отечества</a:t>
            </a:r>
            <a:endParaRPr lang="ru-RU" sz="2800" b="1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2204864"/>
            <a:ext cx="6096000" cy="4343400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131840" y="188640"/>
            <a:ext cx="6012160" cy="1143000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ПОЗДРАВЛЕНИЕ ДЕВОЧЕК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45839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-171400"/>
            <a:ext cx="6934789" cy="1143000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ПЛАН  БОЕВЫХ ДЕЙСТВИЙ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Блок-схема: перфолента 2"/>
          <p:cNvSpPr/>
          <p:nvPr/>
        </p:nvSpPr>
        <p:spPr>
          <a:xfrm>
            <a:off x="107504" y="1920475"/>
            <a:ext cx="3888432" cy="792088"/>
          </a:xfrm>
          <a:prstGeom prst="flowChartPunchedTape">
            <a:avLst/>
          </a:prstGeom>
          <a:solidFill>
            <a:schemeClr val="accent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hlinkClick r:id="rId3" action="ppaction://hlinksldjump"/>
              </a:rPr>
              <a:t>ВИЗИТНАЯ КАРТОЧКА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4" name="Блок-схема: перфолента 3"/>
          <p:cNvSpPr/>
          <p:nvPr/>
        </p:nvSpPr>
        <p:spPr>
          <a:xfrm>
            <a:off x="130375" y="2852936"/>
            <a:ext cx="3859540" cy="792088"/>
          </a:xfrm>
          <a:prstGeom prst="flowChartPunchedTape">
            <a:avLst/>
          </a:prstGeom>
          <a:solidFill>
            <a:schemeClr val="accent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hlinkClick r:id="rId4" action="ppaction://hlinksldjump"/>
              </a:rPr>
              <a:t>ОРИГАМИ «ЛОДОЧКА»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131783" y="3859593"/>
            <a:ext cx="3856724" cy="792088"/>
          </a:xfrm>
          <a:prstGeom prst="flowChartPunchedTape">
            <a:avLst/>
          </a:prstGeom>
          <a:solidFill>
            <a:schemeClr val="accent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hlinkClick r:id="rId5" action="ppaction://hlinksldjump"/>
              </a:rPr>
              <a:t>МОРСКОЙ СЛОВАРЬ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6" name="Блок-схема: перфолента 5"/>
          <p:cNvSpPr/>
          <p:nvPr/>
        </p:nvSpPr>
        <p:spPr>
          <a:xfrm>
            <a:off x="4572000" y="3933056"/>
            <a:ext cx="2134019" cy="792088"/>
          </a:xfrm>
          <a:prstGeom prst="flowChartPunchedTape">
            <a:avLst/>
          </a:prstGeom>
          <a:solidFill>
            <a:schemeClr val="accent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hlinkClick r:id="rId6" action="ppaction://hlinksldjump"/>
              </a:rPr>
              <a:t>КАМБУЗ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8" name="Блок-схема: перфолента 7"/>
          <p:cNvSpPr/>
          <p:nvPr/>
        </p:nvSpPr>
        <p:spPr>
          <a:xfrm>
            <a:off x="4355976" y="1844824"/>
            <a:ext cx="3672408" cy="792088"/>
          </a:xfrm>
          <a:prstGeom prst="flowChartPunchedTape">
            <a:avLst/>
          </a:prstGeom>
          <a:solidFill>
            <a:schemeClr val="accent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hlinkClick r:id="rId7" action="ppaction://hlinksldjump"/>
              </a:rPr>
              <a:t>ПРОЙТИ ПО ТРАПУ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9" name="Блок-схема: перфолента 8"/>
          <p:cNvSpPr/>
          <p:nvPr/>
        </p:nvSpPr>
        <p:spPr>
          <a:xfrm>
            <a:off x="146885" y="4797152"/>
            <a:ext cx="3826519" cy="792088"/>
          </a:xfrm>
          <a:prstGeom prst="flowChartPunchedTape">
            <a:avLst/>
          </a:prstGeom>
          <a:solidFill>
            <a:schemeClr val="accent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hlinkClick r:id="rId8" action="ppaction://hlinksldjump"/>
              </a:rPr>
              <a:t>ЧЕЛОВЕК ЗА БОРТОМ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1" name="Блок-схема: перфолента 10"/>
          <p:cNvSpPr/>
          <p:nvPr/>
        </p:nvSpPr>
        <p:spPr>
          <a:xfrm>
            <a:off x="251520" y="5805264"/>
            <a:ext cx="4268038" cy="792088"/>
          </a:xfrm>
          <a:prstGeom prst="flowChartPunchedTape">
            <a:avLst/>
          </a:prstGeom>
          <a:solidFill>
            <a:schemeClr val="accent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hlinkClick r:id="rId9" action="ppaction://hlinksldjump"/>
              </a:rPr>
              <a:t>КАПИТАНСКИЙ МОСТИК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4" name="Блок-схема: перфолента 13"/>
          <p:cNvSpPr/>
          <p:nvPr/>
        </p:nvSpPr>
        <p:spPr>
          <a:xfrm>
            <a:off x="4499992" y="2852936"/>
            <a:ext cx="3168352" cy="792088"/>
          </a:xfrm>
          <a:prstGeom prst="flowChartPunchedTape">
            <a:avLst/>
          </a:prstGeom>
          <a:solidFill>
            <a:schemeClr val="accent6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smtClean="0">
                <a:solidFill>
                  <a:schemeClr val="tx1"/>
                </a:solidFill>
                <a:hlinkClick r:id="rId10" action="ppaction://hlinksldjump"/>
              </a:rPr>
              <a:t>ШИФРОВЩИК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203458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0"/>
            <a:ext cx="5626968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ВИЗИТНАЯ КАРТОЧКА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5-конечная звезда 3"/>
          <p:cNvSpPr/>
          <p:nvPr/>
        </p:nvSpPr>
        <p:spPr>
          <a:xfrm>
            <a:off x="3779912" y="764704"/>
            <a:ext cx="4824536" cy="3744416"/>
          </a:xfrm>
          <a:prstGeom prst="star5">
            <a:avLst/>
          </a:prstGeom>
          <a:solidFill>
            <a:srgbClr val="C00000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/>
              <a:t>МОРСКИЕ ВОЛКИ</a:t>
            </a:r>
            <a:endParaRPr lang="ru-RU" sz="3000" b="1" dirty="0"/>
          </a:p>
        </p:txBody>
      </p:sp>
      <p:sp>
        <p:nvSpPr>
          <p:cNvPr id="5" name="5-конечная звезда 4"/>
          <p:cNvSpPr/>
          <p:nvPr/>
        </p:nvSpPr>
        <p:spPr>
          <a:xfrm>
            <a:off x="115662" y="2204864"/>
            <a:ext cx="4816378" cy="3672408"/>
          </a:xfrm>
          <a:prstGeom prst="star5">
            <a:avLst/>
          </a:prstGeom>
          <a:solidFill>
            <a:srgbClr val="C00000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/>
              <a:t>МОРСКИЕ ТИГРЫ</a:t>
            </a:r>
            <a:endParaRPr lang="ru-RU" sz="3000" b="1" dirty="0"/>
          </a:p>
        </p:txBody>
      </p:sp>
      <p:sp>
        <p:nvSpPr>
          <p:cNvPr id="6" name="5-конечная звезда 5">
            <a:hlinkClick r:id="rId3" action="ppaction://hlinksldjump"/>
          </p:cNvPr>
          <p:cNvSpPr/>
          <p:nvPr/>
        </p:nvSpPr>
        <p:spPr>
          <a:xfrm>
            <a:off x="251520" y="6076553"/>
            <a:ext cx="504056" cy="43204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72558" y="1844824"/>
            <a:ext cx="28575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8612" y="4365104"/>
            <a:ext cx="4457700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131840" y="0"/>
            <a:ext cx="601216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ОРИГАМИ «ЛОДОЧКА»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2" name="5-конечная звезда 1">
            <a:hlinkClick r:id="rId5" action="ppaction://hlinksldjump"/>
          </p:cNvPr>
          <p:cNvSpPr/>
          <p:nvPr/>
        </p:nvSpPr>
        <p:spPr>
          <a:xfrm>
            <a:off x="251520" y="6076553"/>
            <a:ext cx="504056" cy="43204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490807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-конечная звезда 1">
            <a:hlinkClick r:id="rId3" action="ppaction://hlinksldjump"/>
          </p:cNvPr>
          <p:cNvSpPr/>
          <p:nvPr/>
        </p:nvSpPr>
        <p:spPr>
          <a:xfrm>
            <a:off x="251520" y="6076553"/>
            <a:ext cx="504056" cy="43204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3131840" y="0"/>
            <a:ext cx="601216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МОРСКОЙ СЛОВАРЬ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23500" y="1916832"/>
            <a:ext cx="56166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1) Рулевое </a:t>
            </a:r>
            <a:r>
              <a:rPr lang="ru-RU" sz="3200" b="1" dirty="0"/>
              <a:t>колесо на </a:t>
            </a:r>
            <a:r>
              <a:rPr lang="ru-RU" sz="3200" b="1" dirty="0" smtClean="0"/>
              <a:t>корабле. </a:t>
            </a:r>
            <a:endParaRPr lang="ru-RU" sz="32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2160" y="812118"/>
            <a:ext cx="2641476" cy="2641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444040" y="3453594"/>
            <a:ext cx="17491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Штурвал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23500" y="2479359"/>
            <a:ext cx="45853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b="1" dirty="0" smtClean="0"/>
              <a:t>2) Лестница </a:t>
            </a:r>
            <a:r>
              <a:rPr lang="ru-RU" sz="3200" b="1" dirty="0"/>
              <a:t>на корабле.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966077" y="6313748"/>
            <a:ext cx="10077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b="1" dirty="0">
                <a:solidFill>
                  <a:srgbClr val="C00000"/>
                </a:solidFill>
              </a:rPr>
              <a:t>Трап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97411" y="3014711"/>
            <a:ext cx="2190750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56987158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-конечная звезда 1">
            <a:hlinkClick r:id="rId3" action="ppaction://hlinksldjump"/>
          </p:cNvPr>
          <p:cNvSpPr/>
          <p:nvPr/>
        </p:nvSpPr>
        <p:spPr>
          <a:xfrm>
            <a:off x="251520" y="6076553"/>
            <a:ext cx="504056" cy="43204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3131840" y="0"/>
            <a:ext cx="601216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МОРСКОЙ СЛОВАРЬ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20704" y="1972076"/>
            <a:ext cx="42630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b="1" dirty="0" smtClean="0"/>
              <a:t>3) Корабельная кухня. </a:t>
            </a:r>
            <a:endParaRPr lang="ru-RU" sz="32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310277" y="3589748"/>
            <a:ext cx="14922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b="1" dirty="0">
                <a:solidFill>
                  <a:srgbClr val="C00000"/>
                </a:solidFill>
              </a:rPr>
              <a:t>Камбуз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351" y="939180"/>
            <a:ext cx="3528121" cy="2650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-20704" y="2578915"/>
            <a:ext cx="40066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b="1" dirty="0" smtClean="0"/>
              <a:t>4) Повар </a:t>
            </a:r>
            <a:r>
              <a:rPr lang="ru-RU" sz="3200" b="1" dirty="0"/>
              <a:t>на корабле.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790893" y="6216213"/>
            <a:ext cx="8344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b="1" dirty="0">
                <a:solidFill>
                  <a:srgbClr val="C00000"/>
                </a:solidFill>
              </a:rPr>
              <a:t>Кок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4333" y="3204478"/>
            <a:ext cx="2447581" cy="3060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2302926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-конечная звезда 1">
            <a:hlinkClick r:id="rId3" action="ppaction://hlinksldjump"/>
          </p:cNvPr>
          <p:cNvSpPr/>
          <p:nvPr/>
        </p:nvSpPr>
        <p:spPr>
          <a:xfrm>
            <a:off x="251520" y="6076553"/>
            <a:ext cx="504056" cy="43204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3131840" y="0"/>
            <a:ext cx="601216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МОРСКОЙ СЛОВАРЬ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46" y="2204864"/>
            <a:ext cx="44261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dirty="0" smtClean="0"/>
              <a:t>5) Комната </a:t>
            </a:r>
            <a:r>
              <a:rPr lang="ru-RU" sz="3200" b="1" dirty="0"/>
              <a:t>на корабле. 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59632" y="5657096"/>
            <a:ext cx="27398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b="1" dirty="0">
                <a:solidFill>
                  <a:srgbClr val="C00000"/>
                </a:solidFill>
              </a:rPr>
              <a:t>Иллюминатор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846" y="2767691"/>
            <a:ext cx="38287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b="1" dirty="0" smtClean="0">
                <a:solidFill>
                  <a:prstClr val="black"/>
                </a:solidFill>
              </a:rPr>
              <a:t>6) Окно </a:t>
            </a:r>
            <a:r>
              <a:rPr lang="ru-RU" sz="3200" b="1" dirty="0">
                <a:solidFill>
                  <a:prstClr val="black"/>
                </a:solidFill>
              </a:rPr>
              <a:t>на корабле. 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17076" y="3772007"/>
            <a:ext cx="12863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b="1" dirty="0">
                <a:solidFill>
                  <a:srgbClr val="C00000"/>
                </a:solidFill>
              </a:rPr>
              <a:t>Каюта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7985" y="798583"/>
            <a:ext cx="4464496" cy="2973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9632" y="3772007"/>
            <a:ext cx="2759543" cy="188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0810282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-конечная звезда 1">
            <a:hlinkClick r:id="rId3" action="ppaction://hlinksldjump"/>
          </p:cNvPr>
          <p:cNvSpPr/>
          <p:nvPr/>
        </p:nvSpPr>
        <p:spPr>
          <a:xfrm>
            <a:off x="251520" y="6076553"/>
            <a:ext cx="504056" cy="43204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3131840" y="0"/>
            <a:ext cx="601216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МОРСКОЙ СЛОВАРЬ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81648" y="887873"/>
            <a:ext cx="4564820" cy="2757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1408" y="1954697"/>
            <a:ext cx="41044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457200" algn="l"/>
              </a:tabLst>
            </a:pPr>
            <a:r>
              <a:rPr lang="ru-RU" sz="3200" b="1" dirty="0" smtClean="0">
                <a:solidFill>
                  <a:srgbClr val="000000"/>
                </a:solidFill>
                <a:latin typeface="+mj-lt"/>
                <a:ea typeface="Times New Roman"/>
                <a:cs typeface="Times New Roman"/>
              </a:rPr>
              <a:t>7) Жилое помещение</a:t>
            </a:r>
          </a:p>
          <a:p>
            <a:pPr lvl="0">
              <a:spcAft>
                <a:spcPts val="0"/>
              </a:spcAft>
              <a:tabLst>
                <a:tab pos="457200" algn="l"/>
              </a:tabLst>
            </a:pPr>
            <a:r>
              <a:rPr lang="ru-RU" sz="3200" b="1" dirty="0">
                <a:solidFill>
                  <a:srgbClr val="000000"/>
                </a:solidFill>
                <a:latin typeface="+mj-lt"/>
                <a:ea typeface="Times New Roman"/>
                <a:cs typeface="Times New Roman"/>
              </a:rPr>
              <a:t> </a:t>
            </a:r>
            <a:r>
              <a:rPr lang="ru-RU" sz="3200" b="1" dirty="0" smtClean="0">
                <a:solidFill>
                  <a:srgbClr val="000000"/>
                </a:solidFill>
                <a:latin typeface="+mj-lt"/>
                <a:ea typeface="Times New Roman"/>
                <a:cs typeface="Times New Roman"/>
              </a:rPr>
              <a:t>            для </a:t>
            </a:r>
            <a:r>
              <a:rPr lang="ru-RU" sz="3200" b="1" dirty="0">
                <a:solidFill>
                  <a:srgbClr val="000000"/>
                </a:solidFill>
                <a:latin typeface="+mj-lt"/>
                <a:ea typeface="Times New Roman"/>
                <a:cs typeface="Times New Roman"/>
              </a:rPr>
              <a:t>матросов.</a:t>
            </a:r>
            <a:r>
              <a:rPr lang="ru-RU" sz="3200" b="1" dirty="0">
                <a:solidFill>
                  <a:srgbClr val="000000"/>
                </a:solidFill>
                <a:latin typeface="Calibri" panose="020F0502020204030204" pitchFamily="34" charset="0"/>
                <a:ea typeface="Times New Roman"/>
                <a:cs typeface="Times New Roman"/>
              </a:rPr>
              <a:t> </a:t>
            </a:r>
            <a:endParaRPr lang="ru-RU" sz="3200" b="1" dirty="0">
              <a:latin typeface="Calibri" panose="020F0502020204030204" pitchFamily="34" charset="0"/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75354" y="3713262"/>
            <a:ext cx="1469057" cy="6586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15000"/>
              </a:lnSpc>
              <a:tabLst>
                <a:tab pos="457200" algn="l"/>
              </a:tabLst>
            </a:pPr>
            <a:r>
              <a:rPr lang="ru-RU" sz="3200" b="1" dirty="0">
                <a:solidFill>
                  <a:srgbClr val="C00000"/>
                </a:solidFill>
                <a:latin typeface="+mj-lt"/>
                <a:ea typeface="Times New Roman"/>
                <a:cs typeface="Times New Roman"/>
              </a:rPr>
              <a:t>Кубрик</a:t>
            </a:r>
            <a:endParaRPr lang="ru-RU" sz="3200" b="1" dirty="0">
              <a:solidFill>
                <a:srgbClr val="C00000"/>
              </a:solidFill>
              <a:latin typeface="+mj-lt"/>
              <a:ea typeface="Calibri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409" y="2862235"/>
            <a:ext cx="46520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b="1" dirty="0" smtClean="0"/>
              <a:t>8) Корабельный </a:t>
            </a:r>
            <a:r>
              <a:rPr lang="ru-RU" sz="3200" b="1" dirty="0"/>
              <a:t>подвал.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35188" y="6273225"/>
            <a:ext cx="11889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b="1" dirty="0">
                <a:solidFill>
                  <a:srgbClr val="C00000"/>
                </a:solidFill>
              </a:rPr>
              <a:t>Трюм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1454" y="3700289"/>
            <a:ext cx="3456384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2023475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-конечная звезда 1">
            <a:hlinkClick r:id="rId3" action="ppaction://hlinksldjump"/>
          </p:cNvPr>
          <p:cNvSpPr/>
          <p:nvPr/>
        </p:nvSpPr>
        <p:spPr>
          <a:xfrm>
            <a:off x="251520" y="6076553"/>
            <a:ext cx="504056" cy="43204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3131840" y="0"/>
            <a:ext cx="601216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МОРСКОЙ СЛОВАРЬ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22187" y="1947551"/>
            <a:ext cx="4680520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000000"/>
                </a:solidFill>
                <a:latin typeface="+mj-lt"/>
                <a:ea typeface="Times New Roman"/>
                <a:cs typeface="Times New Roman"/>
              </a:rPr>
              <a:t>9) Сильная </a:t>
            </a:r>
            <a:r>
              <a:rPr lang="ru-RU" sz="3200" b="1" dirty="0">
                <a:solidFill>
                  <a:srgbClr val="000000"/>
                </a:solidFill>
                <a:latin typeface="+mj-lt"/>
                <a:ea typeface="Times New Roman"/>
                <a:cs typeface="Times New Roman"/>
              </a:rPr>
              <a:t>буря на море. </a:t>
            </a:r>
            <a:endParaRPr lang="ru-RU" sz="1400" dirty="0"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94787" y="3573017"/>
            <a:ext cx="1444434" cy="6586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3200" b="1" dirty="0">
                <a:solidFill>
                  <a:srgbClr val="C00000"/>
                </a:solidFill>
                <a:ea typeface="Times New Roman"/>
                <a:cs typeface="Times New Roman"/>
              </a:rPr>
              <a:t>Шторм</a:t>
            </a:r>
            <a:endParaRPr lang="ru-RU" sz="3200" b="1" dirty="0">
              <a:solidFill>
                <a:srgbClr val="C00000"/>
              </a:solidFill>
              <a:ea typeface="Calibri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36636" y="5963256"/>
            <a:ext cx="1362874" cy="6586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3200" b="1" dirty="0">
                <a:solidFill>
                  <a:srgbClr val="C00000"/>
                </a:solidFill>
                <a:ea typeface="Times New Roman"/>
                <a:cs typeface="Times New Roman"/>
              </a:rPr>
              <a:t>Штиль</a:t>
            </a:r>
            <a:endParaRPr lang="ru-RU" sz="3200" b="1" dirty="0">
              <a:solidFill>
                <a:srgbClr val="C00000"/>
              </a:solidFill>
              <a:ea typeface="Calibri"/>
              <a:cs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22187" y="2492896"/>
            <a:ext cx="4341253" cy="6586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3200" b="1" dirty="0">
                <a:solidFill>
                  <a:srgbClr val="000000"/>
                </a:solidFill>
                <a:ea typeface="Times New Roman"/>
                <a:cs typeface="Times New Roman"/>
              </a:rPr>
              <a:t>10) Полное безветрие. </a:t>
            </a: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 </a:t>
            </a:r>
            <a:endParaRPr lang="ru-RU" sz="14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19293" y="980728"/>
            <a:ext cx="4595422" cy="2592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3160520"/>
            <a:ext cx="3752802" cy="2816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5584295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-конечная звезда 1">
            <a:hlinkClick r:id="rId3" action="ppaction://hlinksldjump"/>
          </p:cNvPr>
          <p:cNvSpPr/>
          <p:nvPr/>
        </p:nvSpPr>
        <p:spPr>
          <a:xfrm>
            <a:off x="251520" y="6076553"/>
            <a:ext cx="504056" cy="43204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3131840" y="0"/>
            <a:ext cx="601216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КАМБУЗ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4480" y="2276872"/>
            <a:ext cx="12523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prstClr val="black"/>
                </a:solidFill>
              </a:rPr>
              <a:t>вода</a:t>
            </a:r>
            <a:endParaRPr lang="ru-RU" sz="4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211401" y="2285724"/>
            <a:ext cx="162576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prstClr val="black"/>
                </a:solidFill>
              </a:rPr>
              <a:t>лапша</a:t>
            </a:r>
            <a:endParaRPr lang="ru-RU" sz="4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476108" y="2276870"/>
            <a:ext cx="118898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prstClr val="black"/>
                </a:solidFill>
              </a:rPr>
              <a:t>соль</a:t>
            </a:r>
            <a:endParaRPr lang="ru-RU" sz="40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687450" y="2276869"/>
            <a:ext cx="19606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prstClr val="black"/>
                </a:solidFill>
              </a:rPr>
              <a:t> </a:t>
            </a:r>
            <a:r>
              <a:rPr lang="ru-RU" sz="4000" b="1" dirty="0">
                <a:solidFill>
                  <a:prstClr val="black"/>
                </a:solidFill>
              </a:rPr>
              <a:t>капуста</a:t>
            </a:r>
            <a:endParaRPr lang="ru-RU" sz="4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05692" y="3721386"/>
            <a:ext cx="168668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prstClr val="black"/>
                </a:solidFill>
              </a:rPr>
              <a:t>свёкла</a:t>
            </a:r>
            <a:endParaRPr lang="ru-RU" sz="40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411760" y="3721386"/>
            <a:ext cx="164968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prstClr val="black"/>
                </a:solidFill>
              </a:rPr>
              <a:t>гречка</a:t>
            </a:r>
            <a:endParaRPr lang="ru-RU" sz="40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449606" y="3721384"/>
            <a:ext cx="9509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prstClr val="black"/>
                </a:solidFill>
              </a:rPr>
              <a:t>лук</a:t>
            </a:r>
            <a:endParaRPr lang="ru-RU" sz="40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580112" y="3727164"/>
            <a:ext cx="25508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prstClr val="black"/>
                </a:solidFill>
              </a:rPr>
              <a:t>картофель</a:t>
            </a:r>
            <a:endParaRPr lang="ru-RU" sz="40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99910" y="4991685"/>
            <a:ext cx="222131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prstClr val="black"/>
                </a:solidFill>
              </a:rPr>
              <a:t> </a:t>
            </a:r>
            <a:r>
              <a:rPr lang="ru-RU" sz="4000" b="1" dirty="0">
                <a:solidFill>
                  <a:prstClr val="black"/>
                </a:solidFill>
              </a:rPr>
              <a:t>морковь</a:t>
            </a:r>
            <a:endParaRPr lang="ru-RU" sz="40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854814" y="4954234"/>
            <a:ext cx="141538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prstClr val="black"/>
                </a:solidFill>
              </a:rPr>
              <a:t>сахар</a:t>
            </a:r>
            <a:endParaRPr lang="ru-RU" sz="40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810418" y="4991685"/>
            <a:ext cx="259539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b="1" dirty="0">
                <a:solidFill>
                  <a:prstClr val="black"/>
                </a:solidFill>
              </a:rPr>
              <a:t>помидоры</a:t>
            </a:r>
          </a:p>
        </p:txBody>
      </p:sp>
    </p:spTree>
    <p:extLst>
      <p:ext uri="{BB962C8B-B14F-4D97-AF65-F5344CB8AC3E}">
        <p14:creationId xmlns="" xmlns:p14="http://schemas.microsoft.com/office/powerpoint/2010/main" val="35495392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-конечная звезда 1">
            <a:hlinkClick r:id="rId3" action="ppaction://hlinksldjump"/>
          </p:cNvPr>
          <p:cNvSpPr/>
          <p:nvPr/>
        </p:nvSpPr>
        <p:spPr>
          <a:xfrm>
            <a:off x="251520" y="6076553"/>
            <a:ext cx="504056" cy="43204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3131840" y="0"/>
            <a:ext cx="601216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ПРОЙТИ ПО ТРАПУ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3848" y="1696336"/>
            <a:ext cx="3041179" cy="4611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582927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-конечная звезда 1">
            <a:hlinkClick r:id="rId3" action="ppaction://hlinksldjump"/>
          </p:cNvPr>
          <p:cNvSpPr/>
          <p:nvPr/>
        </p:nvSpPr>
        <p:spPr>
          <a:xfrm>
            <a:off x="251520" y="6076553"/>
            <a:ext cx="504056" cy="43204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3131840" y="0"/>
            <a:ext cx="601216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ЧЕЛОВЕК ЗА БОРТОМ!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640" y="2156765"/>
            <a:ext cx="5976664" cy="3669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648901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-конечная звезда 1">
            <a:hlinkClick r:id="rId3" action="ppaction://hlinksldjump"/>
          </p:cNvPr>
          <p:cNvSpPr/>
          <p:nvPr/>
        </p:nvSpPr>
        <p:spPr>
          <a:xfrm>
            <a:off x="251520" y="6076553"/>
            <a:ext cx="504056" cy="43204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3131840" y="0"/>
            <a:ext cx="601216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ШИФРОВЩИК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rot="20360466">
            <a:off x="-237481" y="2521844"/>
            <a:ext cx="963411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b="1" dirty="0" smtClean="0">
                <a:solidFill>
                  <a:srgbClr val="FF0000"/>
                </a:solidFill>
              </a:rPr>
              <a:t>МОРЕПЛАВАТЕЛЬ</a:t>
            </a:r>
            <a:endParaRPr lang="ru-RU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90088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-конечная звезда 1">
            <a:hlinkClick r:id="rId3" action="ppaction://hlinksldjump"/>
          </p:cNvPr>
          <p:cNvSpPr/>
          <p:nvPr/>
        </p:nvSpPr>
        <p:spPr>
          <a:xfrm>
            <a:off x="251520" y="6076553"/>
            <a:ext cx="504056" cy="43204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 rot="20360466">
            <a:off x="711750" y="2510869"/>
            <a:ext cx="773564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b="1" dirty="0" smtClean="0">
                <a:solidFill>
                  <a:srgbClr val="FF0000"/>
                </a:solidFill>
              </a:rPr>
              <a:t>МОЛОДЦЫ !!!</a:t>
            </a:r>
            <a:endParaRPr lang="ru-RU" sz="9600" b="1" dirty="0">
              <a:solidFill>
                <a:srgbClr val="FF0000"/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165048" y="44624"/>
            <a:ext cx="601216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КАПИТАНСКИЙ МОСТИК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88943" y="1484784"/>
            <a:ext cx="28575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624" y="3068960"/>
            <a:ext cx="28575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2947709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338" y="1052736"/>
            <a:ext cx="6477000" cy="4857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978896" cy="490066"/>
          </a:xfrm>
        </p:spPr>
        <p:txBody>
          <a:bodyPr>
            <a:normAutofit/>
          </a:bodyPr>
          <a:lstStyle/>
          <a:p>
            <a:r>
              <a:rPr lang="ru-RU" alt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Список использованных источников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228600" indent="-228600">
              <a:buAutoNum type="arabicParenR"/>
            </a:pPr>
            <a:r>
              <a:rPr lang="en-US" sz="1200" dirty="0" smtClean="0">
                <a:hlinkClick r:id="rId3"/>
              </a:rPr>
              <a:t>http</a:t>
            </a:r>
            <a:r>
              <a:rPr lang="en-US" sz="1200" dirty="0">
                <a:hlinkClick r:id="rId3"/>
              </a:rPr>
              <a:t>://</a:t>
            </a:r>
            <a:r>
              <a:rPr lang="en-US" sz="1200" dirty="0" smtClean="0">
                <a:hlinkClick r:id="rId3"/>
              </a:rPr>
              <a:t>easyen.ru/load/metodika/k_prezentacijam/23_fevralja/277-1-0-11501</a:t>
            </a:r>
            <a:r>
              <a:rPr lang="ru-RU" sz="1200" dirty="0"/>
              <a:t> - Шаблоны презентаций "23 </a:t>
            </a:r>
            <a:r>
              <a:rPr lang="ru-RU" sz="1200" dirty="0" smtClean="0"/>
              <a:t>февраля</a:t>
            </a:r>
            <a:r>
              <a:rPr lang="ru-RU" sz="1200" dirty="0"/>
              <a:t>«, автор Алимбаева Алина </a:t>
            </a:r>
            <a:r>
              <a:rPr lang="ru-RU" sz="1200" dirty="0" err="1" smtClean="0"/>
              <a:t>Кажирахимовна</a:t>
            </a:r>
            <a:endParaRPr lang="ru-RU" sz="1200" dirty="0" smtClean="0"/>
          </a:p>
          <a:p>
            <a:pPr marL="228600" indent="-228600">
              <a:buAutoNum type="arabicParenR"/>
            </a:pPr>
            <a:r>
              <a:rPr lang="en-US" sz="1200" dirty="0">
                <a:hlinkClick r:id="rId4"/>
              </a:rPr>
              <a:t>http://</a:t>
            </a:r>
            <a:r>
              <a:rPr lang="en-US" sz="1200" dirty="0" smtClean="0">
                <a:hlinkClick r:id="rId4"/>
              </a:rPr>
              <a:t>www.yarmama.ru/forum/index.php?PHPSESSID=527a68a994c7fa9a89c271afdc20f86f&amp;topic=13287.0</a:t>
            </a:r>
            <a:r>
              <a:rPr lang="ru-RU" sz="1200" dirty="0" smtClean="0"/>
              <a:t> – частушки к 23 февраля</a:t>
            </a:r>
          </a:p>
          <a:p>
            <a:pPr marL="228600" indent="-228600">
              <a:buAutoNum type="arabicParenR"/>
            </a:pPr>
            <a:r>
              <a:rPr lang="en-US" sz="1200" dirty="0">
                <a:hlinkClick r:id="rId5"/>
              </a:rPr>
              <a:t>http://detochki-doma.ru/stihi-pozdravleniya-malchikam-na-utrennik-k-23-fevralya</a:t>
            </a:r>
            <a:r>
              <a:rPr lang="en-US" sz="1200" dirty="0" smtClean="0">
                <a:hlinkClick r:id="rId5"/>
              </a:rPr>
              <a:t>/</a:t>
            </a:r>
            <a:r>
              <a:rPr lang="ru-RU" sz="1200" dirty="0" smtClean="0"/>
              <a:t> - стихи про Армию</a:t>
            </a:r>
          </a:p>
          <a:p>
            <a:pPr marL="228600" indent="-228600">
              <a:buAutoNum type="arabicParenR"/>
            </a:pPr>
            <a:r>
              <a:rPr lang="en-US" sz="1200" dirty="0">
                <a:hlinkClick r:id="rId6"/>
              </a:rPr>
              <a:t>http://</a:t>
            </a:r>
            <a:r>
              <a:rPr lang="en-US" sz="1200" dirty="0" smtClean="0">
                <a:hlinkClick r:id="rId6"/>
              </a:rPr>
              <a:t>nsportal.ru/nachalnaya-shkola/stsenarii-prazdnikov/23-fevralya-pozdravlenie-malchikov-0</a:t>
            </a:r>
            <a:r>
              <a:rPr lang="ru-RU" sz="1200" dirty="0"/>
              <a:t> - 23 февраля - поздравление </a:t>
            </a:r>
            <a:r>
              <a:rPr lang="ru-RU" sz="1200" dirty="0" smtClean="0"/>
              <a:t>мальчиков</a:t>
            </a:r>
            <a:r>
              <a:rPr lang="ru-RU" sz="1200" dirty="0"/>
              <a:t>, автор Процко Людмила </a:t>
            </a:r>
            <a:r>
              <a:rPr lang="ru-RU" sz="1200" dirty="0" smtClean="0"/>
              <a:t>Викторовна</a:t>
            </a:r>
          </a:p>
          <a:p>
            <a:pPr marL="228600" indent="-228600">
              <a:buAutoNum type="arabicParenR"/>
            </a:pPr>
            <a:r>
              <a:rPr lang="en-US" sz="1200" dirty="0">
                <a:hlinkClick r:id="rId7"/>
              </a:rPr>
              <a:t>http://</a:t>
            </a:r>
            <a:r>
              <a:rPr lang="en-US" sz="1200" dirty="0" smtClean="0">
                <a:hlinkClick r:id="rId7"/>
              </a:rPr>
              <a:t>bestmultik.ru/photo/den_zashhitnika_otechestva/otkrytka_k_23_fevralja/7-0-155</a:t>
            </a:r>
            <a:r>
              <a:rPr lang="ru-RU" sz="1200" dirty="0" smtClean="0"/>
              <a:t> - анимационная открытка с 23 февраля</a:t>
            </a:r>
          </a:p>
          <a:p>
            <a:pPr marL="228600" indent="-228600">
              <a:buFont typeface="Arial" pitchFamily="34" charset="0"/>
              <a:buAutoNum type="arabicParenR"/>
            </a:pPr>
            <a:r>
              <a:rPr lang="en-US" sz="1200" dirty="0">
                <a:hlinkClick r:id="rId8"/>
              </a:rPr>
              <a:t>http://otkrytkigif.ru/_</a:t>
            </a:r>
            <a:r>
              <a:rPr lang="en-US" sz="1200" dirty="0" smtClean="0">
                <a:hlinkClick r:id="rId8"/>
              </a:rPr>
              <a:t>ph/44/2/371257444.gif</a:t>
            </a:r>
            <a:r>
              <a:rPr lang="ru-RU" sz="1200" dirty="0" smtClean="0"/>
              <a:t>  - </a:t>
            </a:r>
            <a:r>
              <a:rPr lang="ru-RU" sz="1200" dirty="0"/>
              <a:t>анимационная открытка </a:t>
            </a:r>
            <a:r>
              <a:rPr lang="ru-RU" sz="1200" dirty="0" smtClean="0"/>
              <a:t>№2 с </a:t>
            </a:r>
            <a:r>
              <a:rPr lang="ru-RU" sz="1200" dirty="0"/>
              <a:t>23 </a:t>
            </a:r>
            <a:r>
              <a:rPr lang="ru-RU" sz="1200" dirty="0" smtClean="0"/>
              <a:t>февраля</a:t>
            </a:r>
          </a:p>
          <a:p>
            <a:pPr marL="228600" indent="-228600">
              <a:buAutoNum type="arabicParenR"/>
            </a:pPr>
            <a:r>
              <a:rPr lang="en-US" sz="1200" dirty="0" smtClean="0">
                <a:hlinkClick r:id="rId9"/>
              </a:rPr>
              <a:t>http</a:t>
            </a:r>
            <a:r>
              <a:rPr lang="en-US" sz="1200" dirty="0">
                <a:hlinkClick r:id="rId9"/>
              </a:rPr>
              <a:t>://</a:t>
            </a:r>
            <a:r>
              <a:rPr lang="en-US" sz="1200" dirty="0" smtClean="0">
                <a:hlinkClick r:id="rId9"/>
              </a:rPr>
              <a:t>www.img3.imgbb.ru/8/8/d/88d71bc99de5848dbfc9bf6aad4c297d.gif</a:t>
            </a:r>
            <a:r>
              <a:rPr lang="ru-RU" sz="1200" dirty="0" smtClean="0"/>
              <a:t> - изображение оригами лодочка 1</a:t>
            </a:r>
          </a:p>
          <a:p>
            <a:pPr marL="228600" indent="-228600">
              <a:buAutoNum type="arabicParenR"/>
            </a:pPr>
            <a:r>
              <a:rPr lang="en-US" sz="1200" dirty="0">
                <a:hlinkClick r:id="rId10"/>
              </a:rPr>
              <a:t>http://</a:t>
            </a:r>
            <a:r>
              <a:rPr lang="en-US" sz="1200" dirty="0" smtClean="0">
                <a:hlinkClick r:id="rId10"/>
              </a:rPr>
              <a:t>en.coolreferat.com/ref-2_352285786-6609.coolpic</a:t>
            </a:r>
            <a:r>
              <a:rPr lang="ru-RU" sz="1200" dirty="0" smtClean="0"/>
              <a:t> - изображение оригами лодочка 2</a:t>
            </a:r>
          </a:p>
          <a:p>
            <a:pPr marL="228600" indent="-228600">
              <a:buAutoNum type="arabicParenR"/>
            </a:pPr>
            <a:r>
              <a:rPr lang="en-US" sz="1200" dirty="0">
                <a:hlinkClick r:id="rId11"/>
              </a:rPr>
              <a:t>http://</a:t>
            </a:r>
            <a:r>
              <a:rPr lang="en-US" sz="1200" dirty="0" smtClean="0">
                <a:hlinkClick r:id="rId11"/>
              </a:rPr>
              <a:t>www.modeli-korablei.ru/published/publicdata/HOST1221964MODELIKO/attachments/SC/products_pictures/323003.jpg</a:t>
            </a:r>
            <a:r>
              <a:rPr lang="ru-RU" sz="1200" dirty="0" smtClean="0"/>
              <a:t> - изображение штурвала корабля</a:t>
            </a:r>
          </a:p>
          <a:p>
            <a:pPr marL="228600" indent="-228600">
              <a:buAutoNum type="arabicParenR"/>
            </a:pPr>
            <a:r>
              <a:rPr lang="en-US" sz="1200" dirty="0">
                <a:hlinkClick r:id="rId12"/>
              </a:rPr>
              <a:t>http://</a:t>
            </a:r>
            <a:r>
              <a:rPr lang="en-US" sz="1200" dirty="0" smtClean="0">
                <a:hlinkClick r:id="rId12"/>
              </a:rPr>
              <a:t>www.gilmorekramer.com/more_info/ships_ladder/images/0093.jpg</a:t>
            </a:r>
            <a:r>
              <a:rPr lang="ru-RU" sz="1200" dirty="0" smtClean="0"/>
              <a:t> - изображение трапа корабля</a:t>
            </a:r>
          </a:p>
          <a:p>
            <a:pPr marL="228600" indent="-228600">
              <a:buAutoNum type="arabicParenR"/>
            </a:pPr>
            <a:r>
              <a:rPr lang="en-US" sz="1200" dirty="0">
                <a:hlinkClick r:id="rId13"/>
              </a:rPr>
              <a:t>http://</a:t>
            </a:r>
            <a:r>
              <a:rPr lang="en-US" sz="1200" dirty="0" smtClean="0">
                <a:hlinkClick r:id="rId13"/>
              </a:rPr>
              <a:t>www.andrill.org/iceberg/blogs/betty/images/antarctica-06-009-b.jpg</a:t>
            </a:r>
            <a:r>
              <a:rPr lang="ru-RU" sz="1200" dirty="0" smtClean="0"/>
              <a:t> - изображение камбуза</a:t>
            </a:r>
          </a:p>
          <a:p>
            <a:pPr marL="228600" indent="-228600">
              <a:buAutoNum type="arabicParenR"/>
            </a:pPr>
            <a:r>
              <a:rPr lang="en-US" sz="1200" dirty="0">
                <a:hlinkClick r:id="rId14"/>
              </a:rPr>
              <a:t>http://</a:t>
            </a:r>
            <a:r>
              <a:rPr lang="en-US" sz="1200" dirty="0" smtClean="0">
                <a:hlinkClick r:id="rId14"/>
              </a:rPr>
              <a:t>img1.liveinternet.ru/images/attach/b/3/41/798/41798987_f_17437648.jpg</a:t>
            </a:r>
            <a:r>
              <a:rPr lang="ru-RU" sz="1200" dirty="0" smtClean="0"/>
              <a:t> - изображение кока</a:t>
            </a:r>
          </a:p>
          <a:p>
            <a:pPr marL="228600" indent="-228600">
              <a:buAutoNum type="arabicParenR"/>
            </a:pPr>
            <a:r>
              <a:rPr lang="en-US" sz="1200" dirty="0">
                <a:hlinkClick r:id="rId15"/>
              </a:rPr>
              <a:t>http://www.dive-and-cruise.ru/IMG/jpg/-</a:t>
            </a:r>
            <a:r>
              <a:rPr lang="en-US" sz="1200" dirty="0" smtClean="0">
                <a:hlinkClick r:id="rId15"/>
              </a:rPr>
              <a:t>dajving-safari-mal_pelo-kolumbiya-kojba-panama-kokos-yemaya-18.jpg</a:t>
            </a:r>
            <a:r>
              <a:rPr lang="ru-RU" sz="1200" dirty="0" smtClean="0"/>
              <a:t> – изображение каюты</a:t>
            </a:r>
          </a:p>
          <a:p>
            <a:pPr marL="228600" indent="-228600">
              <a:buAutoNum type="arabicParenR"/>
            </a:pPr>
            <a:r>
              <a:rPr lang="en-US" sz="1200" dirty="0">
                <a:hlinkClick r:id="rId16"/>
              </a:rPr>
              <a:t>http://</a:t>
            </a:r>
            <a:r>
              <a:rPr lang="en-US" sz="1200" dirty="0" smtClean="0">
                <a:hlinkClick r:id="rId16"/>
              </a:rPr>
              <a:t>s0alex.ru/img/abc9-5.jpg</a:t>
            </a:r>
            <a:r>
              <a:rPr lang="ru-RU" sz="1200" dirty="0" smtClean="0"/>
              <a:t> - изображение иллюминатора</a:t>
            </a:r>
          </a:p>
          <a:p>
            <a:pPr marL="228600" indent="-228600">
              <a:buAutoNum type="arabicParenR"/>
            </a:pPr>
            <a:r>
              <a:rPr lang="en-US" sz="1200" dirty="0">
                <a:hlinkClick r:id="rId17"/>
              </a:rPr>
              <a:t>http://</a:t>
            </a:r>
            <a:r>
              <a:rPr lang="en-US" sz="1200" dirty="0" smtClean="0">
                <a:hlinkClick r:id="rId17"/>
              </a:rPr>
              <a:t>www.morbox.ru/uploads/posts/2008-10/thumbs/1224417351_bip_3.jpg</a:t>
            </a:r>
            <a:r>
              <a:rPr lang="ru-RU" sz="1200" dirty="0" smtClean="0"/>
              <a:t> - изображение кубрика</a:t>
            </a:r>
          </a:p>
          <a:p>
            <a:pPr marL="228600" indent="-228600">
              <a:buAutoNum type="arabicParenR"/>
            </a:pPr>
            <a:r>
              <a:rPr lang="en-US" sz="1200" dirty="0">
                <a:hlinkClick r:id="rId18"/>
              </a:rPr>
              <a:t>http://</a:t>
            </a:r>
            <a:r>
              <a:rPr lang="en-US" sz="1200" dirty="0" smtClean="0">
                <a:hlinkClick r:id="rId18"/>
              </a:rPr>
              <a:t>i.allday2.com/7e/9e/1f/1359307784_017.jpg</a:t>
            </a:r>
            <a:r>
              <a:rPr lang="ru-RU" sz="1200" dirty="0" smtClean="0"/>
              <a:t> - изображение трюма</a:t>
            </a:r>
          </a:p>
          <a:p>
            <a:pPr marL="228600" indent="-228600">
              <a:buAutoNum type="arabicParenR"/>
            </a:pPr>
            <a:r>
              <a:rPr lang="en-US" sz="1200" dirty="0">
                <a:hlinkClick r:id="rId19"/>
              </a:rPr>
              <a:t>http://</a:t>
            </a:r>
            <a:r>
              <a:rPr lang="en-US" sz="1200" dirty="0" smtClean="0">
                <a:hlinkClick r:id="rId19"/>
              </a:rPr>
              <a:t>www.wwalls.ru/mini/201307/65245.jpg</a:t>
            </a:r>
            <a:r>
              <a:rPr lang="ru-RU" sz="1200" dirty="0" smtClean="0"/>
              <a:t> - изображение шторма на море</a:t>
            </a:r>
          </a:p>
          <a:p>
            <a:pPr marL="228600" indent="-228600">
              <a:buAutoNum type="arabicParenR"/>
            </a:pPr>
            <a:r>
              <a:rPr lang="en-US" sz="1200" dirty="0">
                <a:hlinkClick r:id="rId20"/>
              </a:rPr>
              <a:t>http://</a:t>
            </a:r>
            <a:r>
              <a:rPr lang="en-US" sz="1200" dirty="0" smtClean="0">
                <a:hlinkClick r:id="rId20"/>
              </a:rPr>
              <a:t>www.motherjones.com/files/5510143520_d6abd4181b_z.jpg</a:t>
            </a:r>
            <a:r>
              <a:rPr lang="ru-RU" sz="1200" dirty="0" smtClean="0"/>
              <a:t> - изображение штиля на море</a:t>
            </a:r>
          </a:p>
          <a:p>
            <a:pPr marL="228600" indent="-228600">
              <a:buAutoNum type="arabicParenR"/>
            </a:pPr>
            <a:r>
              <a:rPr lang="en-US" sz="1200" dirty="0">
                <a:hlinkClick r:id="rId21"/>
              </a:rPr>
              <a:t>http://</a:t>
            </a:r>
            <a:r>
              <a:rPr lang="en-US" sz="1200" dirty="0" smtClean="0">
                <a:hlinkClick r:id="rId21"/>
              </a:rPr>
              <a:t>www.mor-club.ru/wp-content/uploads/2013/03/13062012003.jpg</a:t>
            </a:r>
            <a:r>
              <a:rPr lang="ru-RU" sz="1200" dirty="0" smtClean="0"/>
              <a:t> - изображение аврала на корабле</a:t>
            </a:r>
          </a:p>
          <a:p>
            <a:pPr marL="228600" indent="-228600">
              <a:buAutoNum type="arabicParenR"/>
            </a:pPr>
            <a:r>
              <a:rPr lang="en-US" sz="1200" dirty="0">
                <a:hlinkClick r:id="rId22"/>
              </a:rPr>
              <a:t>http://</a:t>
            </a:r>
            <a:r>
              <a:rPr lang="en-US" sz="1200" dirty="0" smtClean="0">
                <a:hlinkClick r:id="rId22"/>
              </a:rPr>
              <a:t>www.deita.ru/files/Image/news/823032_l.jpg</a:t>
            </a:r>
            <a:r>
              <a:rPr lang="ru-RU" sz="1200" dirty="0" smtClean="0"/>
              <a:t> - изображение спасательного круга</a:t>
            </a:r>
          </a:p>
          <a:p>
            <a:pPr marL="228600" indent="-228600">
              <a:buAutoNum type="arabicParenR"/>
            </a:pPr>
            <a:r>
              <a:rPr lang="en-US" sz="1200" dirty="0">
                <a:hlinkClick r:id="rId23"/>
              </a:rPr>
              <a:t>http://www.divelife.ru/sadm_images/vnutri_.</a:t>
            </a:r>
            <a:r>
              <a:rPr lang="en-US" sz="1200" dirty="0" smtClean="0">
                <a:hlinkClick r:id="rId23"/>
              </a:rPr>
              <a:t>JPG</a:t>
            </a:r>
            <a:r>
              <a:rPr lang="ru-RU" sz="1200" dirty="0" smtClean="0"/>
              <a:t> - изображение кают-компании</a:t>
            </a:r>
          </a:p>
          <a:p>
            <a:pPr marL="228600" indent="-228600">
              <a:buAutoNum type="arabicParenR"/>
            </a:pPr>
            <a:r>
              <a:rPr lang="en-US" sz="1200" dirty="0">
                <a:hlinkClick r:id="rId24"/>
              </a:rPr>
              <a:t>http://muzofon.com/search/%</a:t>
            </a:r>
            <a:r>
              <a:rPr lang="en-US" sz="1200" dirty="0" smtClean="0">
                <a:hlinkClick r:id="rId24"/>
              </a:rPr>
              <a:t>D0%91%D0%B5%D1%81%D0%BA%D0%BE%D0%B7%D1%8B%D1%80%D0%BA%D0%B0%20%D0%B1%D0%B5%D0%BB%D0%B0%D1%8F</a:t>
            </a:r>
            <a:r>
              <a:rPr lang="ru-RU" sz="1200" dirty="0"/>
              <a:t> - Бескозырка </a:t>
            </a:r>
            <a:r>
              <a:rPr lang="ru-RU" sz="1200" dirty="0" smtClean="0"/>
              <a:t>белая mp3 </a:t>
            </a:r>
          </a:p>
          <a:p>
            <a:pPr marL="228600" indent="-228600">
              <a:buAutoNum type="arabicParenR"/>
            </a:pPr>
            <a:r>
              <a:rPr lang="en-US" sz="1200" dirty="0">
                <a:hlinkClick r:id="rId25"/>
              </a:rPr>
              <a:t>http://</a:t>
            </a:r>
            <a:r>
              <a:rPr lang="en-US" sz="1200" dirty="0" smtClean="0">
                <a:hlinkClick r:id="rId25"/>
              </a:rPr>
              <a:t>mp3prima.com/dl.php?dl=9296370</a:t>
            </a:r>
            <a:r>
              <a:rPr lang="ru-RU" sz="1200" dirty="0" smtClean="0"/>
              <a:t> – матросский танец Яблочко </a:t>
            </a:r>
            <a:r>
              <a:rPr lang="en-US" sz="1200" dirty="0" smtClean="0"/>
              <a:t>mp3</a:t>
            </a:r>
            <a:endParaRPr lang="ru-RU" sz="1200" dirty="0" smtClean="0"/>
          </a:p>
          <a:p>
            <a:pPr marL="228600" indent="-228600">
              <a:buAutoNum type="arabicParenR"/>
            </a:pPr>
            <a:r>
              <a:rPr lang="en-US" sz="1200" dirty="0" smtClean="0">
                <a:hlinkClick r:id="rId26"/>
              </a:rPr>
              <a:t>http</a:t>
            </a:r>
            <a:r>
              <a:rPr lang="en-US" sz="1200" dirty="0">
                <a:hlinkClick r:id="rId26"/>
              </a:rPr>
              <a:t>://</a:t>
            </a:r>
            <a:r>
              <a:rPr lang="en-US" sz="1200" dirty="0" smtClean="0">
                <a:hlinkClick r:id="rId26"/>
              </a:rPr>
              <a:t>www.restorate.ru/imgnews/2013/4/7/text-9951-35276-sm.jpg</a:t>
            </a:r>
            <a:r>
              <a:rPr lang="ru-RU" sz="1200" dirty="0" smtClean="0"/>
              <a:t> - изображение капитана</a:t>
            </a:r>
          </a:p>
          <a:p>
            <a:pPr marL="228600" indent="-228600">
              <a:buAutoNum type="arabicParenR"/>
            </a:pPr>
            <a:r>
              <a:rPr lang="en-US" sz="1200" dirty="0">
                <a:hlinkClick r:id="rId27"/>
              </a:rPr>
              <a:t>http://</a:t>
            </a:r>
            <a:r>
              <a:rPr lang="en-US" sz="1200" dirty="0" smtClean="0">
                <a:hlinkClick r:id="rId27"/>
              </a:rPr>
              <a:t>praxis-regulative-medizin.de/tl_files/images/webseite-basis/bilder_webseiten/konfliktcoaching_meditation/fotolia_21457204_confliktcoaching_meditation.jpg</a:t>
            </a:r>
            <a:r>
              <a:rPr lang="ru-RU" sz="1200" dirty="0" smtClean="0"/>
              <a:t> - изображение перетягивание каната</a:t>
            </a:r>
            <a:endParaRPr lang="en-US" sz="1200" dirty="0"/>
          </a:p>
          <a:p>
            <a:pPr marL="228600" indent="-228600">
              <a:buAutoNum type="arabicParenR"/>
            </a:pPr>
            <a:endParaRPr lang="ru-RU" sz="1200" dirty="0"/>
          </a:p>
        </p:txBody>
      </p:sp>
    </p:spTree>
    <p:extLst>
      <p:ext uri="{BB962C8B-B14F-4D97-AF65-F5344CB8AC3E}">
        <p14:creationId xmlns="" xmlns:p14="http://schemas.microsoft.com/office/powerpoint/2010/main" val="96744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813</TotalTime>
  <Words>359</Words>
  <Application>Microsoft Office PowerPoint</Application>
  <PresentationFormat>Экран (4:3)</PresentationFormat>
  <Paragraphs>87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Два капитана</vt:lpstr>
      <vt:lpstr>ПОЗДРАВЛЕНИЕ ДЕВОЧЕК</vt:lpstr>
      <vt:lpstr>ПЛАН  БОЕВЫХ ДЕЙСТВИЙ</vt:lpstr>
      <vt:lpstr>ВИЗИТНАЯ КАРТОЧКА</vt:lpstr>
      <vt:lpstr>ОРИГАМИ «ЛОДОЧКА»</vt:lpstr>
      <vt:lpstr>МОРСКОЙ СЛОВАРЬ</vt:lpstr>
      <vt:lpstr>МОРСКОЙ СЛОВАРЬ</vt:lpstr>
      <vt:lpstr>МОРСКОЙ СЛОВАРЬ</vt:lpstr>
      <vt:lpstr>МОРСКОЙ СЛОВАРЬ</vt:lpstr>
      <vt:lpstr>МОРСКОЙ СЛОВАРЬ</vt:lpstr>
      <vt:lpstr>КАМБУЗ</vt:lpstr>
      <vt:lpstr>ПРОЙТИ ПО ТРАПУ</vt:lpstr>
      <vt:lpstr>ЧЕЛОВЕК ЗА БОРТОМ!</vt:lpstr>
      <vt:lpstr>ШИФРОВЩИК</vt:lpstr>
      <vt:lpstr>КАПИТАНСКИЙ МОСТИК</vt:lpstr>
      <vt:lpstr>Слайд 16</vt:lpstr>
      <vt:lpstr>Список использованных источников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Alina</dc:creator>
  <cp:lastModifiedBy>Ефимова Светлана</cp:lastModifiedBy>
  <cp:revision>87</cp:revision>
  <dcterms:created xsi:type="dcterms:W3CDTF">2014-01-31T14:11:15Z</dcterms:created>
  <dcterms:modified xsi:type="dcterms:W3CDTF">2017-03-13T06:57:45Z</dcterms:modified>
</cp:coreProperties>
</file>