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21" r:id="rId2"/>
    <p:sldMasterId id="2147483733" r:id="rId3"/>
    <p:sldMasterId id="2147483745" r:id="rId4"/>
    <p:sldMasterId id="2147483757" r:id="rId5"/>
    <p:sldMasterId id="2147483769" r:id="rId6"/>
    <p:sldMasterId id="2147483781" r:id="rId7"/>
  </p:sldMasterIdLst>
  <p:sldIdLst>
    <p:sldId id="256" r:id="rId8"/>
    <p:sldId id="257" r:id="rId9"/>
    <p:sldId id="263" r:id="rId10"/>
    <p:sldId id="268" r:id="rId11"/>
    <p:sldId id="264" r:id="rId12"/>
    <p:sldId id="265" r:id="rId13"/>
    <p:sldId id="266" r:id="rId14"/>
    <p:sldId id="258" r:id="rId15"/>
    <p:sldId id="267" r:id="rId16"/>
    <p:sldId id="269" r:id="rId17"/>
    <p:sldId id="259" r:id="rId18"/>
    <p:sldId id="270" r:id="rId19"/>
    <p:sldId id="278" r:id="rId20"/>
    <p:sldId id="272" r:id="rId21"/>
    <p:sldId id="284" r:id="rId22"/>
    <p:sldId id="277" r:id="rId23"/>
    <p:sldId id="280" r:id="rId24"/>
    <p:sldId id="274" r:id="rId25"/>
    <p:sldId id="282" r:id="rId26"/>
    <p:sldId id="283" r:id="rId27"/>
    <p:sldId id="275" r:id="rId28"/>
    <p:sldId id="281" r:id="rId29"/>
    <p:sldId id="26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0612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428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556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51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9589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738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1739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185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91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7861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544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2722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5906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78503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281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8753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081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4905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5331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0629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790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208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64748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25743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7058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214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550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3448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547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128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40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5024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8884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04974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53762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230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4421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5502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9691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822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0001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15973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364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9940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90925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4344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739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52806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5106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7062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6198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6367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8083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3152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4516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1197360"/>
      </p:ext>
    </p:extLst>
  </p:cSld>
  <p:clrMapOvr>
    <a:masterClrMapping/>
  </p:clrMapOvr>
  <p:transition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840566"/>
      </p:ext>
    </p:extLst>
  </p:cSld>
  <p:clrMapOvr>
    <a:masterClrMapping/>
  </p:clrMapOvr>
  <p:transition>
    <p:dissolv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9790362"/>
      </p:ext>
    </p:extLst>
  </p:cSld>
  <p:clrMapOvr>
    <a:masterClrMapping/>
  </p:clrMapOvr>
  <p:transition>
    <p:dissolv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890125"/>
      </p:ext>
    </p:extLst>
  </p:cSld>
  <p:clrMapOvr>
    <a:masterClrMapping/>
  </p:clrMapOvr>
  <p:transition>
    <p:dissolv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42145"/>
      </p:ext>
    </p:extLst>
  </p:cSld>
  <p:clrMapOvr>
    <a:masterClrMapping/>
  </p:clrMapOvr>
  <p:transition>
    <p:dissolv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157257"/>
      </p:ext>
    </p:extLst>
  </p:cSld>
  <p:clrMapOvr>
    <a:masterClrMapping/>
  </p:clrMapOvr>
  <p:transition>
    <p:dissolv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1713620"/>
      </p:ext>
    </p:extLst>
  </p:cSld>
  <p:clrMapOvr>
    <a:masterClrMapping/>
  </p:clrMapOvr>
  <p:transition>
    <p:dissolv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9953546"/>
      </p:ext>
    </p:extLst>
  </p:cSld>
  <p:clrMapOvr>
    <a:masterClrMapping/>
  </p:clrMapOvr>
  <p:transition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6274056"/>
      </p:ext>
    </p:extLst>
  </p:cSld>
  <p:clrMapOvr>
    <a:masterClrMapping/>
  </p:clrMapOvr>
  <p:transition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151745"/>
      </p:ext>
    </p:extLst>
  </p:cSld>
  <p:clrMapOvr>
    <a:masterClrMapping/>
  </p:clrMapOvr>
  <p:transition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579DF-8467-457B-BF0A-4C5E9F7DDF4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55043-6DBD-4977-BF73-C5D45F1E51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2301921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949F2D-1BAF-4913-8A53-3584D251AE7E}" type="datetimeFigureOut">
              <a:rPr lang="ru-RU" smtClean="0"/>
              <a:pPr>
                <a:defRPr/>
              </a:pPr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DC67FB-A49C-47F3-AF54-978F276B3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94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88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735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415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949F2D-1BAF-4913-8A53-3584D251AE7E}" type="datetimeFigureOut">
              <a:rPr lang="ru-RU" smtClean="0"/>
              <a:pPr>
                <a:defRPr/>
              </a:pPr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DC67FB-A49C-47F3-AF54-978F276B3A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57166"/>
            <a:ext cx="7772400" cy="371477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Segoe Print" pitchFamily="2" charset="0"/>
              </a:rPr>
              <a:t>«Современные </a:t>
            </a:r>
            <a:r>
              <a:rPr lang="ru-RU" sz="3200" b="1" dirty="0" err="1" smtClean="0">
                <a:latin typeface="Segoe Print" pitchFamily="2" charset="0"/>
              </a:rPr>
              <a:t>здоровьесберегающие</a:t>
            </a:r>
            <a:r>
              <a:rPr lang="ru-RU" sz="3200" b="1" dirty="0" smtClean="0">
                <a:latin typeface="Segoe Print" pitchFamily="2" charset="0"/>
              </a:rPr>
              <a:t> </a:t>
            </a:r>
            <a:r>
              <a:rPr lang="ru-RU" sz="3200" b="1" dirty="0" smtClean="0">
                <a:latin typeface="Segoe Print" pitchFamily="2" charset="0"/>
              </a:rPr>
              <a:t>технологии»</a:t>
            </a:r>
            <a:endParaRPr lang="ru-RU" sz="3200" b="1" dirty="0"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857760"/>
            <a:ext cx="7929618" cy="171451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effectLst/>
                <a:latin typeface="Segoe Script" pitchFamily="34" charset="0"/>
              </a:rPr>
              <a:t>Выполнила: 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воспитатель 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МБДОУ </a:t>
            </a:r>
            <a:r>
              <a:rPr lang="ru-RU" dirty="0" err="1" smtClean="0">
                <a:solidFill>
                  <a:srgbClr val="FF0000"/>
                </a:solidFill>
                <a:latin typeface="Segoe Script" pitchFamily="34" charset="0"/>
              </a:rPr>
              <a:t>д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/с «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Радость» г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. 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Цимлянска, </a:t>
            </a:r>
            <a:r>
              <a:rPr lang="ru-RU" dirty="0" err="1" smtClean="0">
                <a:solidFill>
                  <a:srgbClr val="FF0000"/>
                </a:solidFill>
                <a:latin typeface="Segoe Script" pitchFamily="34" charset="0"/>
              </a:rPr>
              <a:t>Кошенскова</a:t>
            </a:r>
            <a:r>
              <a:rPr lang="ru-RU" dirty="0" smtClean="0">
                <a:solidFill>
                  <a:srgbClr val="FF0000"/>
                </a:solidFill>
                <a:latin typeface="Segoe Script" pitchFamily="34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effectLst/>
                <a:latin typeface="Segoe Script" pitchFamily="34" charset="0"/>
              </a:rPr>
              <a:t>Е.А.</a:t>
            </a:r>
            <a:endParaRPr lang="ru-RU" dirty="0" smtClean="0">
              <a:solidFill>
                <a:srgbClr val="FF0000"/>
              </a:solidFill>
              <a:effectLst/>
              <a:latin typeface="Segoe Script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99"/>
                </a:solidFill>
                <a:latin typeface="Franklin Gothic Medium Cond" pitchFamily="34" charset="0"/>
              </a:rPr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Segoe Print" pitchFamily="2" charset="0"/>
              </a:rPr>
              <a:t>Здоровье – это самое ценное, что есть у человека. Н.А. Семашко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214422"/>
            <a:ext cx="8643998" cy="646331"/>
          </a:xfrm>
          <a:prstGeom prst="rect">
            <a:avLst/>
          </a:prstGeom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just"/>
            <a:r>
              <a:rPr lang="ru-RU" b="1" cap="all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Ресурсное обеспечение </a:t>
            </a:r>
            <a:r>
              <a:rPr lang="ru-RU" b="1" cap="all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здоровьесберегающей</a:t>
            </a:r>
            <a:r>
              <a:rPr lang="ru-RU" b="1" cap="all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 деятельности </a:t>
            </a:r>
          </a:p>
          <a:p>
            <a:pPr algn="just"/>
            <a:r>
              <a:rPr lang="ru-RU" b="1" cap="all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                                 в детском саду</a:t>
            </a:r>
            <a:endParaRPr lang="ru-RU" b="1" cap="all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857364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 «Об образовании»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Концепция дошкольного воспитания от 16.06.89 №7/1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Санитарно-эпидемиологические правила и нормативы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2.4.1.3049-13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Устав  образовательного учреждения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Минздрава России от 30.06.09 №186/272 «О совершенствовании системы медицинского обеспечения детей в образовательных учреждениях»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Инструктивно-методическое письмо Минобразования России «О гигиенических требованиях, максимальной нагрузке на детей дошкольного возраста в организованных формах обучения» от 14.03.00.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http://go4.imgsmail.ru/imgpreview?key=2d27024f58e8aa7a&amp;mb=imgdb_preview_2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4153" y="3571876"/>
            <a:ext cx="3301405" cy="29432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ru-RU" sz="36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Здоровьесберегающие</a:t>
            </a:r>
            <a:r>
              <a:rPr lang="ru-RU" sz="3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технологии:</a:t>
            </a:r>
            <a:endParaRPr lang="ru-RU" sz="36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00174"/>
            <a:ext cx="8715436" cy="3143272"/>
          </a:xfrm>
        </p:spPr>
        <p:txBody>
          <a:bodyPr>
            <a:noAutofit/>
          </a:bodyPr>
          <a:lstStyle/>
          <a:p>
            <a:pPr algn="just" eaLnBrk="0" hangingPunct="0">
              <a:lnSpc>
                <a:spcPts val="3600"/>
              </a:lnSpc>
              <a:spcBef>
                <a:spcPct val="50000"/>
              </a:spcBef>
              <a:buFontTx/>
              <a:buNone/>
            </a:pPr>
            <a:r>
              <a:rPr lang="ru-RU" sz="3600" b="1" dirty="0" smtClean="0">
                <a:solidFill>
                  <a:schemeClr val="tx2"/>
                </a:solidFill>
                <a:latin typeface="Segoe Script" pitchFamily="34" charset="0"/>
                <a:ea typeface="Verdana" pitchFamily="34" charset="0"/>
                <a:cs typeface="Verdana" pitchFamily="34" charset="0"/>
              </a:rPr>
              <a:t>это </a:t>
            </a:r>
            <a:r>
              <a:rPr lang="ru-RU" sz="3600" b="1" dirty="0">
                <a:solidFill>
                  <a:schemeClr val="tx2"/>
                </a:solidFill>
                <a:latin typeface="Segoe Script" pitchFamily="34" charset="0"/>
                <a:ea typeface="Verdana" pitchFamily="34" charset="0"/>
                <a:cs typeface="Verdana" pitchFamily="34" charset="0"/>
              </a:rPr>
              <a:t>система мер, </a:t>
            </a:r>
            <a:r>
              <a:rPr lang="ru-RU" sz="3600" b="1" dirty="0" smtClean="0">
                <a:solidFill>
                  <a:schemeClr val="tx2"/>
                </a:solidFill>
                <a:latin typeface="Segoe Script" pitchFamily="34" charset="0"/>
                <a:ea typeface="Verdana" pitchFamily="34" charset="0"/>
                <a:cs typeface="Verdana" pitchFamily="34" charset="0"/>
              </a:rPr>
              <a:t>включающая </a:t>
            </a:r>
            <a:r>
              <a:rPr lang="ru-RU" sz="3600" b="1" dirty="0">
                <a:solidFill>
                  <a:schemeClr val="tx2"/>
                </a:solidFill>
                <a:latin typeface="Segoe Script" pitchFamily="34" charset="0"/>
                <a:ea typeface="Verdana" pitchFamily="34" charset="0"/>
                <a:cs typeface="Verdana" pitchFamily="34" charset="0"/>
              </a:rPr>
              <a:t>взаимосвязь и взаимодействие всех факторов образовательной среды, направленных на сохранение здоровья ребенка на всех этапах его обучения и </a:t>
            </a:r>
            <a:r>
              <a:rPr lang="ru-RU" sz="3600" b="1" dirty="0" smtClean="0">
                <a:solidFill>
                  <a:schemeClr val="tx2"/>
                </a:solidFill>
                <a:latin typeface="Segoe Script" pitchFamily="34" charset="0"/>
                <a:ea typeface="Verdana" pitchFamily="34" charset="0"/>
                <a:cs typeface="Verdana" pitchFamily="34" charset="0"/>
              </a:rPr>
              <a:t>развития</a:t>
            </a:r>
            <a:r>
              <a:rPr lang="ru-RU" sz="3600" b="1" dirty="0" smtClean="0">
                <a:solidFill>
                  <a:schemeClr val="tx2"/>
                </a:solidFill>
                <a:latin typeface="Segoe Script" pitchFamily="34" charset="0"/>
              </a:rPr>
              <a:t> .</a:t>
            </a:r>
            <a:endParaRPr lang="ru-RU" sz="3600" b="1" dirty="0">
              <a:solidFill>
                <a:schemeClr val="tx2"/>
              </a:solidFill>
              <a:latin typeface="Segoe Script" pitchFamily="34" charset="0"/>
            </a:endParaRPr>
          </a:p>
        </p:txBody>
      </p:sp>
      <p:pic>
        <p:nvPicPr>
          <p:cNvPr id="4" name="Picture 2" descr=" (644x503, 104Kb)"/>
          <p:cNvPicPr>
            <a:picLocks noChangeAspect="1" noChangeArrowheads="1"/>
          </p:cNvPicPr>
          <p:nvPr/>
        </p:nvPicPr>
        <p:blipFill>
          <a:blip r:embed="rId2" cstate="print"/>
          <a:srcRect l="11646" t="10437" r="11490" b="15009"/>
          <a:stretch>
            <a:fillRect/>
          </a:stretch>
        </p:blipFill>
        <p:spPr bwMode="auto">
          <a:xfrm>
            <a:off x="3691884" y="4286256"/>
            <a:ext cx="3206137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428596" y="214290"/>
            <a:ext cx="8264525" cy="415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/>
                <a:latin typeface="Arial Black"/>
              </a:rPr>
              <a:t>Современные </a:t>
            </a:r>
            <a:r>
              <a:rPr lang="ru-RU" sz="24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/>
                <a:latin typeface="Arial Black"/>
              </a:rPr>
              <a:t>здоровьесберегающие</a:t>
            </a:r>
            <a:r>
              <a:rPr lang="ru-RU" sz="24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/>
                <a:latin typeface="Arial Black"/>
              </a:rPr>
              <a:t> технологии</a:t>
            </a:r>
            <a:endParaRPr lang="ru-RU" sz="24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00000"/>
              </a:solidFill>
              <a:effectLst/>
              <a:latin typeface="Arial Black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42844" y="785794"/>
            <a:ext cx="3444875" cy="8429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               Технологии</a:t>
            </a: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    сохранения    и     стимулирования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57620" y="928670"/>
            <a:ext cx="2071702" cy="8445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Технологии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обучения ЗОЖ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305550" y="785794"/>
            <a:ext cx="2838450" cy="8429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Коррекционные технологии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42844" y="1714488"/>
            <a:ext cx="3444875" cy="307975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Стретчинг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42844" y="2071678"/>
            <a:ext cx="3444875" cy="296863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Ритмопластика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42844" y="2428868"/>
            <a:ext cx="3444875" cy="344488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Динамические паузы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42844" y="2786058"/>
            <a:ext cx="3444875" cy="331788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Подвижные и спортивные игры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42844" y="3143248"/>
            <a:ext cx="3444875" cy="342900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Релаксакция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42844" y="3500438"/>
            <a:ext cx="3444875" cy="307975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 пальчиковая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42844" y="3786190"/>
            <a:ext cx="3444875" cy="320675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 для глаз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42844" y="4071942"/>
            <a:ext cx="3444875" cy="320675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 дыхательная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42844" y="4357694"/>
            <a:ext cx="3444875" cy="331788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 бодрящая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42844" y="4714884"/>
            <a:ext cx="3444875" cy="357188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</a:t>
            </a: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корригирующая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142844" y="5072074"/>
            <a:ext cx="3444875" cy="320675"/>
          </a:xfrm>
          <a:prstGeom prst="rect">
            <a:avLst/>
          </a:prstGeom>
          <a:solidFill>
            <a:srgbClr val="FFFFFF"/>
          </a:solidFill>
          <a:ln w="3175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Гимнастика ортопедическая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3643306" y="1857364"/>
            <a:ext cx="2500329" cy="450850"/>
          </a:xfrm>
          <a:prstGeom prst="rect">
            <a:avLst/>
          </a:prstGeom>
          <a:solidFill>
            <a:srgbClr val="FFFFFF"/>
          </a:solidFill>
          <a:ln w="31750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Физкультурное занятие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3643306" y="2357430"/>
            <a:ext cx="2522552" cy="615954"/>
          </a:xfrm>
          <a:prstGeom prst="rect">
            <a:avLst/>
          </a:prstGeom>
          <a:solidFill>
            <a:srgbClr val="FFFFFF"/>
          </a:solidFill>
          <a:ln w="31750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Игротренинги, игротерапия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3643306" y="3071810"/>
            <a:ext cx="2500330" cy="595321"/>
          </a:xfrm>
          <a:prstGeom prst="rect">
            <a:avLst/>
          </a:prstGeom>
          <a:solidFill>
            <a:srgbClr val="FFFFFF"/>
          </a:solidFill>
          <a:ln w="31750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Коммуникативные игры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3643306" y="3714752"/>
            <a:ext cx="2500330" cy="560401"/>
          </a:xfrm>
          <a:prstGeom prst="rect">
            <a:avLst/>
          </a:prstGeom>
          <a:solidFill>
            <a:srgbClr val="FFFFFF"/>
          </a:solidFill>
          <a:ln w="31750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Занятия из серии «Здоровье»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3643306" y="4357694"/>
            <a:ext cx="2500330" cy="438150"/>
          </a:xfrm>
          <a:prstGeom prst="rect">
            <a:avLst/>
          </a:prstGeom>
          <a:solidFill>
            <a:srgbClr val="FFFFFF"/>
          </a:solidFill>
          <a:ln w="31750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Самомассаж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6286512" y="1714488"/>
            <a:ext cx="2714644" cy="509588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Арттерапия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6305550" y="2285992"/>
            <a:ext cx="2695606" cy="569912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Технологии музыкального воздействия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6286512" y="2928934"/>
            <a:ext cx="2714644" cy="450850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Сказкотерапия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6286512" y="3429000"/>
            <a:ext cx="2695606" cy="463550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Психогимнастика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6305550" y="4000504"/>
            <a:ext cx="2695606" cy="654050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Технология воздействия цветом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6286512" y="4714884"/>
            <a:ext cx="2714612" cy="603235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Технология коррекции поведения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6286512" y="5429264"/>
            <a:ext cx="2695606" cy="428628"/>
          </a:xfrm>
          <a:prstGeom prst="rect">
            <a:avLst/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Фонетическая ритмика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2" name="Picture 4" descr="http://im7-tub-ru.yandex.net/i?id=196589915-23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4555406"/>
            <a:ext cx="2232818" cy="2302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Стрелка вниз 32"/>
          <p:cNvSpPr/>
          <p:nvPr/>
        </p:nvSpPr>
        <p:spPr>
          <a:xfrm>
            <a:off x="4857752" y="571480"/>
            <a:ext cx="45719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 rot="2748792" flipH="1">
            <a:off x="3197891" y="549128"/>
            <a:ext cx="105011" cy="3960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 rot="19149854">
            <a:off x="6134748" y="550988"/>
            <a:ext cx="104340" cy="4486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3600" b="1">
                <a:solidFill>
                  <a:srgbClr val="3333FF"/>
                </a:solidFill>
                <a:latin typeface="Arial Black" pitchFamily="34" charset="0"/>
              </a:rPr>
              <a:t/>
            </a:r>
            <a:br>
              <a:rPr lang="ru-RU" sz="3600" b="1">
                <a:solidFill>
                  <a:srgbClr val="3333FF"/>
                </a:solidFill>
                <a:latin typeface="Arial Black" pitchFamily="34" charset="0"/>
              </a:rPr>
            </a:br>
            <a:r>
              <a:rPr lang="ru-RU" sz="4000" b="1"/>
              <a:t/>
            </a:r>
            <a:br>
              <a:rPr lang="ru-RU" sz="4000" b="1"/>
            </a:br>
            <a:endParaRPr lang="ru-RU" sz="4000" b="1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332656"/>
            <a:ext cx="9144000" cy="144058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организации </a:t>
            </a:r>
          </a:p>
          <a:p>
            <a:pPr algn="ctr">
              <a:buFontTx/>
              <a:buNone/>
            </a:pPr>
            <a:r>
              <a:rPr lang="ru-RU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здоровьесберегающей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работы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795963" y="1700213"/>
            <a:ext cx="154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ru-RU" sz="2400">
              <a:latin typeface="Times New Roman" pitchFamily="18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50825" y="2133600"/>
            <a:ext cx="842486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ru-RU">
              <a:latin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</a:endParaRPr>
          </a:p>
          <a:p>
            <a:pPr eaLnBrk="1" hangingPunct="1"/>
            <a:endParaRPr lang="ru-RU" sz="2400">
              <a:latin typeface="Times New Roman" pitchFamily="18" charset="0"/>
            </a:endParaRPr>
          </a:p>
          <a:p>
            <a:pPr eaLnBrk="1" hangingPunct="1"/>
            <a:endParaRPr lang="ru-RU" sz="240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448"/>
          <a:stretch>
            <a:fillRect/>
          </a:stretch>
        </p:blipFill>
        <p:spPr bwMode="auto">
          <a:xfrm>
            <a:off x="1988735" y="1643050"/>
            <a:ext cx="5171501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617617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Занятия из серии «Здоровье»</a:t>
            </a:r>
            <a:b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 </a:t>
            </a:r>
            <a:r>
              <a:rPr lang="ru-RU" sz="2800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>Цели: 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Способствовать </a:t>
            </a: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формированию ценностей здорового образа жизни у 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детей,</a:t>
            </a: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  <a:t/>
            </a:r>
            <a:b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n-lt"/>
              </a:rPr>
            </a:b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Воспитывать </a:t>
            </a: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желание заботиться о своем организме, 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его здоровье</a:t>
            </a:r>
            <a:r>
              <a:rPr lang="ru-RU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.</a:t>
            </a:r>
            <a:endParaRPr lang="ru-RU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+mn-lt"/>
            </a:endParaRPr>
          </a:p>
        </p:txBody>
      </p:sp>
      <p:pic>
        <p:nvPicPr>
          <p:cNvPr id="1026" name="Picture 2" descr="C:\Users\Lenovo B590\Desktop\Новая папка\DSC02813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952" y="1571612"/>
            <a:ext cx="3755531" cy="263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 B590\Desktop\Новая папка\DSC015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1196" y="1500174"/>
            <a:ext cx="3729960" cy="27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ovo B590\Desktop\Новая папка\DSC016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3633639" cy="241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40853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Гимнастика бодрящая</a:t>
            </a:r>
            <a:b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2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Цель</a:t>
            </a:r>
            <a:r>
              <a:rPr lang="ru-RU" sz="31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</a:t>
            </a:r>
            <a:r>
              <a:rPr lang="ru-RU" sz="27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помочь </a:t>
            </a:r>
            <a:r>
              <a:rPr lang="ru-RU" sz="27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детскому организму проснуться, </a:t>
            </a:r>
            <a:r>
              <a:rPr lang="ru-RU" sz="27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улучшить </a:t>
            </a:r>
            <a:r>
              <a:rPr lang="ru-RU" sz="27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настроение, </a:t>
            </a:r>
            <a:r>
              <a:rPr lang="ru-RU" sz="27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поднять </a:t>
            </a:r>
            <a:r>
              <a:rPr lang="ru-RU" sz="27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мышечный тонус. </a:t>
            </a:r>
            <a:r>
              <a:rPr lang="ru-RU" sz="31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53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C:\Users\Lenovo B590\Desktop\Новая папка\DSC07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949" y="1315142"/>
            <a:ext cx="3871141" cy="257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novo B590\Desktop\Новая папка\DSC077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48" y="4071942"/>
            <a:ext cx="3929584" cy="261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Lenovo B590\Desktop\Новая папка\DSC077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000240"/>
            <a:ext cx="3571900" cy="354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777325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Lenovo B590\Desktop\Новая папка\DSC077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714356"/>
            <a:ext cx="3500462" cy="478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Здоровье\CAM040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2928934"/>
            <a:ext cx="5177166" cy="37458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42852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11156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Воспитание культурно – гигиенических навыков</a:t>
            </a:r>
            <a:endParaRPr lang="ru-RU" sz="2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Lenovo B590\Desktop\Новая папка\DSC077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14356"/>
            <a:ext cx="3032712" cy="324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ovo B590\Desktop\Новая папка\DSC077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785794"/>
            <a:ext cx="2714644" cy="329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enovo B590\Desktop\Новая папка\DSC077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214818"/>
            <a:ext cx="3929090" cy="255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enovo B590\Desktop\Новая папка\DSC077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4214818"/>
            <a:ext cx="4071966" cy="254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enovo B590\Desktop\Новая папка\DSC077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78" y="1000108"/>
            <a:ext cx="2911010" cy="314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281146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Гимнастика для глаз</a:t>
            </a:r>
            <a:b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 </a:t>
            </a:r>
            <a:r>
              <a:rPr lang="ru-RU" sz="2000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профилактика нарушений зрения дошкольников.</a:t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Задачи:</a:t>
            </a: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-предупреждение </a:t>
            </a: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утомления</a:t>
            </a: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-укрепление глазных мышц</a:t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снятие </a:t>
            </a: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напряжения</a:t>
            </a: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общее оздоровление зрительного аппарата</a:t>
            </a:r>
          </a:p>
        </p:txBody>
      </p:sp>
      <p:pic>
        <p:nvPicPr>
          <p:cNvPr id="4098" name="Picture 2" descr="C:\Users\Lenovo B590\Desktop\Новая папка\DSC02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3286124"/>
            <a:ext cx="5052628" cy="335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enovo B590\Desktop\Новая папка\DSC027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5" y="1142984"/>
            <a:ext cx="4123989" cy="302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19183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42852"/>
            <a:ext cx="8001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Упражнения (</a:t>
            </a:r>
            <a:r>
              <a:rPr lang="ru-RU" b="1" dirty="0" err="1" smtClean="0">
                <a:solidFill>
                  <a:srgbClr val="C00000"/>
                </a:solidFill>
                <a:latin typeface="Comic Sans MS" pitchFamily="66" charset="0"/>
              </a:rPr>
              <a:t>Асаны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) для занятий с элементами йоги. Помогают улучшить настроение, поднимают мышечный тонус, учат детей правильному дыханию.  Поза «Лотос», Поза «Кролик».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SAM_400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1142976" y="1071546"/>
            <a:ext cx="3419268" cy="2760814"/>
          </a:xfrm>
        </p:spPr>
      </p:pic>
      <p:pic>
        <p:nvPicPr>
          <p:cNvPr id="6" name="Содержимое 5" descr="SAM_4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428868"/>
            <a:ext cx="4143404" cy="3389610"/>
          </a:xfrm>
          <a:prstGeom prst="rect">
            <a:avLst/>
          </a:prstGeom>
        </p:spPr>
      </p:pic>
      <p:pic>
        <p:nvPicPr>
          <p:cNvPr id="7" name="Содержимое 5" descr="SAM_4006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t="9610"/>
          <a:stretch>
            <a:fillRect/>
          </a:stretch>
        </p:blipFill>
        <p:spPr>
          <a:xfrm>
            <a:off x="0" y="3857628"/>
            <a:ext cx="4286280" cy="285249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1214422"/>
            <a:ext cx="3008313" cy="4042991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sz="3200" dirty="0" smtClean="0">
                <a:solidFill>
                  <a:srgbClr val="00B050"/>
                </a:solidFill>
              </a:rPr>
              <a:t>Цель: </a:t>
            </a:r>
            <a:r>
              <a:rPr lang="ru-RU" sz="3200" dirty="0" smtClean="0"/>
              <a:t>профилактика </a:t>
            </a:r>
            <a:r>
              <a:rPr lang="ru-RU" sz="3200" dirty="0"/>
              <a:t>болезней опорного свода стопы</a:t>
            </a:r>
          </a:p>
        </p:txBody>
      </p:sp>
      <p:pic>
        <p:nvPicPr>
          <p:cNvPr id="1027" name="Picture 3" descr="D:\Здоровье\CAM040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8640"/>
            <a:ext cx="5184576" cy="6237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844" y="142852"/>
            <a:ext cx="3240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b="1" dirty="0">
                <a:solidFill>
                  <a:srgbClr val="FF0000"/>
                </a:solidFill>
                <a:ea typeface="+mj-ea"/>
                <a:cs typeface="+mj-cs"/>
              </a:rPr>
              <a:t>Гимнастика ортопедическая</a:t>
            </a:r>
          </a:p>
        </p:txBody>
      </p:sp>
    </p:spTree>
    <p:extLst>
      <p:ext uri="{BB962C8B-B14F-4D97-AF65-F5344CB8AC3E}">
        <p14:creationId xmlns="" xmlns:p14="http://schemas.microsoft.com/office/powerpoint/2010/main" val="13940394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"/>
            <a:ext cx="8229600" cy="1916833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         Ритмопластика</a:t>
            </a:r>
            <a:b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ru-RU" sz="1600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Цель:</a:t>
            </a:r>
            <a:r>
              <a:rPr lang="ru-RU" sz="16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формирование средствами музыки и ритмических движений разнообразных умений, способностей и качеств </a:t>
            </a:r>
            <a: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личности</a:t>
            </a:r>
            <a:br>
              <a:rPr lang="ru-RU" sz="1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    Формирование сознательного стремления к здоровью, культуры здоровья.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     Формирование правильной осанки, красивой походки.</a:t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     Развитие и функциональное совершенствование органов дыхания, кровообращения, сердечно-сосудистой и нервной систем организма.</a:t>
            </a:r>
            <a: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1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C:\Users\Lenovo B590\Desktop\Новая папка\DSC0507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92805"/>
            <a:ext cx="3389254" cy="225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 B590\Desktop\Новая папка\DSC0627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48" y="1714488"/>
            <a:ext cx="3963609" cy="263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 B590\Desktop\Новая папка\DSC077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4214818"/>
            <a:ext cx="3723771" cy="247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novo B590\Desktop\Новая папка\DSC077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6" y="4286256"/>
            <a:ext cx="3670698" cy="243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285195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Inflate">
              <a:avLst/>
            </a:prstTxWarp>
            <a:normAutofit fontScale="90000"/>
          </a:bodyPr>
          <a:lstStyle/>
          <a:p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Гимнастика дыхательная</a:t>
            </a:r>
            <a:b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Цель: учить </a:t>
            </a:r>
            <a:r>
              <a:rPr lang="ru-RU" sz="3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детей укреплять дыхательные мышцы всей дыхательной </a:t>
            </a:r>
            <a:r>
              <a:rPr lang="ru-RU" sz="3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системы</a:t>
            </a:r>
            <a:endParaRPr lang="ru-RU" sz="31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Здоровье\DSCN30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640960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1512208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142852"/>
            <a:ext cx="7500990" cy="646331"/>
          </a:xfrm>
          <a:prstGeom prst="rect">
            <a:avLst/>
          </a:prstGeom>
        </p:spPr>
        <p:txBody>
          <a:bodyPr wrap="square">
            <a:prstTxWarp prst="textChevron">
              <a:avLst/>
            </a:prstTxWarp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0099"/>
                </a:solidFill>
                <a:latin typeface="Comic Sans MS" pitchFamily="66" charset="0"/>
              </a:rPr>
              <a:t>Пальчиковая гимнастика</a:t>
            </a:r>
            <a:endParaRPr lang="ru-RU" sz="3600" b="1" dirty="0">
              <a:solidFill>
                <a:srgbClr val="CC0099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DSCN025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716016" y="1124744"/>
            <a:ext cx="4176464" cy="3024336"/>
          </a:xfrm>
          <a:prstGeom prst="rect">
            <a:avLst/>
          </a:prstGeom>
        </p:spPr>
      </p:pic>
      <p:pic>
        <p:nvPicPr>
          <p:cNvPr id="7" name="Рисунок 6" descr="DSCN024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1142984"/>
            <a:ext cx="4320480" cy="3024336"/>
          </a:xfrm>
          <a:prstGeom prst="rect">
            <a:avLst/>
          </a:prstGeom>
        </p:spPr>
      </p:pic>
      <p:pic>
        <p:nvPicPr>
          <p:cNvPr id="8" name="Рисунок 7" descr="DSCN025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000232" y="4214818"/>
            <a:ext cx="4320480" cy="264318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Подвижные и спортивные игры.</a:t>
            </a:r>
            <a:b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Цель:  развивать </a:t>
            </a:r>
            <a: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силу и ловкость, быстроту и выносливость, координацию движений и быстроту реакции, воспитание доброты и взаимовыручки</a:t>
            </a: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Lenovo B590\Desktop\Новая папка\DSC05076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174" y="1214422"/>
            <a:ext cx="4000528" cy="271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Lenovo B590\Desktop\Новая папка\DSC077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714620"/>
            <a:ext cx="3214710" cy="40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enovo B590\Desktop\Новая папка\DSC077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3000372"/>
            <a:ext cx="3143240" cy="368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629923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5" descr="SAM_4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038600" cy="4000528"/>
          </a:xfrm>
          <a:prstGeom prst="rect">
            <a:avLst/>
          </a:prstGeom>
        </p:spPr>
      </p:pic>
      <p:pic>
        <p:nvPicPr>
          <p:cNvPr id="4" name="Picture 4" descr="C:\Users\Lenovo B590\Desktop\Новая папка\IMAG0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14290"/>
            <a:ext cx="4269851" cy="385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Содержимое 5" descr="SAM_40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3857628"/>
            <a:ext cx="4357718" cy="29980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143000"/>
          </a:xfrm>
          <a:ln>
            <a:solidFill>
              <a:schemeClr val="bg1"/>
            </a:solidFill>
          </a:ln>
        </p:spPr>
        <p:txBody>
          <a:bodyPr>
            <a:prstTxWarp prst="textWave1">
              <a:avLst/>
            </a:prstTxWarp>
            <a:noAutofit/>
          </a:bodyPr>
          <a:lstStyle/>
          <a:p>
            <a:r>
              <a:rPr lang="ru-RU" sz="24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Физкультурные </a:t>
            </a:r>
            <a:r>
              <a:rPr lang="ru-RU" sz="240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занятия</a:t>
            </a:r>
            <a:br>
              <a:rPr lang="ru-RU" sz="240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ru-RU" sz="240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Цель: Развитие </a:t>
            </a:r>
            <a:r>
              <a:rPr lang="ru-RU" sz="24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у дошкольников ловкости, воспитание интереса к физическим упражнениям.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D:\Здоровье\DSCN31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640960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9724785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Для презентации  здор-их тех-й\Новая папка\20141120_153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3"/>
            <a:ext cx="4429156" cy="3321867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000232" y="3071810"/>
            <a:ext cx="4903782" cy="36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4857752" y="142852"/>
            <a:ext cx="3903129" cy="292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D:\Здоровье\DSCN3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424936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14348" y="142852"/>
            <a:ext cx="82153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InflateBottom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Всем кто дружен с физкультурой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Физкульт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Привет!!!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28489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  <a:ln>
            <a:noFill/>
          </a:ln>
          <a:effectLst/>
        </p:spPr>
        <p:txBody>
          <a:bodyPr>
            <a:prstTxWarp prst="textWave4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Релаксация</a:t>
            </a:r>
            <a:br>
              <a:rPr lang="ru-RU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1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Цель: Сохранение физического и психологического здоровья дошкольников.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500174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002060"/>
                </a:solidFill>
              </a:rPr>
              <a:t>(</a:t>
            </a:r>
            <a:r>
              <a:rPr lang="ru-RU" b="1" i="1" dirty="0" smtClean="0">
                <a:solidFill>
                  <a:srgbClr val="002060"/>
                </a:solidFill>
              </a:rPr>
              <a:t>используется спокойная классическая музыка (Чайковский, Рахманинов), звуки </a:t>
            </a:r>
            <a:r>
              <a:rPr lang="ru-RU" b="1" i="1" dirty="0" err="1" smtClean="0">
                <a:solidFill>
                  <a:srgbClr val="002060"/>
                </a:solidFill>
              </a:rPr>
              <a:t>природы,речевое</a:t>
            </a:r>
            <a:r>
              <a:rPr lang="ru-RU" b="1" i="1" dirty="0" smtClean="0">
                <a:solidFill>
                  <a:srgbClr val="002060"/>
                </a:solidFill>
              </a:rPr>
              <a:t> сопровождение).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8" name="Picture 3" descr="D:\ДЕТСКИЙ САД\ФОТО ВИДЕО\ГРУППА СМЕШАРИКИ\ПОДГОТОВИТЕЛЬНАЯ ГРУППА\ОТКРЫТОЕ ЗАНЯТИЕ НИНА МАКСИМОВНА 2014г\DSC029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00306"/>
            <a:ext cx="4686787" cy="2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Lenovo B590\Desktop\Новая папка\DSC02840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5623" y="3929066"/>
            <a:ext cx="4247453" cy="282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2841255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214290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Игра «Бокс» Способствует снятию эмоционального напряжения у детей склонных к агрессивности и конфликтности.</a:t>
            </a:r>
          </a:p>
        </p:txBody>
      </p:sp>
      <p:pic>
        <p:nvPicPr>
          <p:cNvPr id="6" name="Содержимое 4" descr="SAM_4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582106" y="1796495"/>
            <a:ext cx="5664741" cy="4071966"/>
          </a:xfrm>
        </p:spPr>
      </p:pic>
      <p:pic>
        <p:nvPicPr>
          <p:cNvPr id="7" name="Содержимое 5" descr="SAM_4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856708" y="1715400"/>
            <a:ext cx="5688631" cy="425804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571472" y="214290"/>
            <a:ext cx="7858180" cy="3357585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46875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Творческих успехов!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7" name="Picture 3" descr="D:\2015\Documents and Settings\Admin\Мои документы\Мои рисунки\1362248428_sport_fitness_girl_png_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3357345"/>
            <a:ext cx="2489209" cy="350065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10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10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Тема103</Template>
  <TotalTime>389</TotalTime>
  <Words>318</Words>
  <Application>Microsoft Office PowerPoint</Application>
  <PresentationFormat>Экран (4:3)</PresentationFormat>
  <Paragraphs>65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Тема103</vt:lpstr>
      <vt:lpstr>1_Шаблон 2</vt:lpstr>
      <vt:lpstr>2_Шаблон 2</vt:lpstr>
      <vt:lpstr>3_Шаблон 2</vt:lpstr>
      <vt:lpstr>4_Шаблон 2</vt:lpstr>
      <vt:lpstr>5_Шаблон 2</vt:lpstr>
      <vt:lpstr>Тема101</vt:lpstr>
      <vt:lpstr>«Современные здоровьесберегающие технологии»</vt:lpstr>
      <vt:lpstr> Здоровье – это самое ценное, что есть у человека. Н.А. Семашко </vt:lpstr>
      <vt:lpstr>Здоровьесберегающие технологии:</vt:lpstr>
      <vt:lpstr>Слайд 4</vt:lpstr>
      <vt:lpstr>       </vt:lpstr>
      <vt:lpstr>Занятия из серии «Здоровье»  Цели: Способствовать формированию ценностей здорового образа жизни у  детей, Воспитывать желание заботиться о своем организме, его здоровье.</vt:lpstr>
      <vt:lpstr>Гимнастика бодрящая  Цель: помочь детскому организму проснуться, улучшить настроение, поднять мышечный тонус.  </vt:lpstr>
      <vt:lpstr>Слайд 8</vt:lpstr>
      <vt:lpstr>Воспитание культурно – гигиенических навыков</vt:lpstr>
      <vt:lpstr>Гимнастика для глаз Цель : профилактика нарушений зрения дошкольников. Задачи: -предупреждение утомления -укрепление глазных мышц - снятие напряжения - общее оздоровление зрительного аппарата</vt:lpstr>
      <vt:lpstr>Слайд 11</vt:lpstr>
      <vt:lpstr>Слайд 12</vt:lpstr>
      <vt:lpstr>                 Ритмопластика Цель: формирование средствами музыки и ритмических движений разнообразных умений, способностей и качеств личности     Формирование сознательного стремления к здоровью, культуры здоровья.      Формирование правильной осанки, красивой походки.      Развитие и функциональное совершенствование органов дыхания, кровообращения, сердечно-сосудистой и нервной систем организма. </vt:lpstr>
      <vt:lpstr>Гимнастика дыхательная Цель: учить детей укреплять дыхательные мышцы всей дыхательной системы</vt:lpstr>
      <vt:lpstr>Слайд 15</vt:lpstr>
      <vt:lpstr>Подвижные и спортивные игры. Цель:  развивать силу и ловкость, быстроту и выносливость, координацию движений и быстроту реакции, воспитание доброты и взаимовыручки.   </vt:lpstr>
      <vt:lpstr>Слайд 17</vt:lpstr>
      <vt:lpstr>Физкультурные занятия  Цель: Развитие у дошкольников ловкости, воспитание интереса к физическим упражнениям.</vt:lpstr>
      <vt:lpstr>Слайд 19</vt:lpstr>
      <vt:lpstr>Слайд 20</vt:lpstr>
      <vt:lpstr>Релаксация Цель: Сохранение физического и психологического здоровья дошкольников.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здоровьесберегающие технологии, используемые в МБДОУ д/с № 5 «Радость»</dc:title>
  <dc:creator>Admin</dc:creator>
  <cp:lastModifiedBy>User</cp:lastModifiedBy>
  <cp:revision>49</cp:revision>
  <dcterms:created xsi:type="dcterms:W3CDTF">2014-11-21T09:39:03Z</dcterms:created>
  <dcterms:modified xsi:type="dcterms:W3CDTF">2017-03-13T07:14:25Z</dcterms:modified>
</cp:coreProperties>
</file>