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258" r:id="rId3"/>
    <p:sldId id="259" r:id="rId4"/>
    <p:sldId id="288" r:id="rId5"/>
    <p:sldId id="289" r:id="rId6"/>
    <p:sldId id="290" r:id="rId7"/>
    <p:sldId id="291" r:id="rId8"/>
    <p:sldId id="264" r:id="rId9"/>
    <p:sldId id="295" r:id="rId10"/>
    <p:sldId id="294" r:id="rId11"/>
    <p:sldId id="293" r:id="rId12"/>
    <p:sldId id="292" r:id="rId13"/>
    <p:sldId id="269" r:id="rId14"/>
    <p:sldId id="296" r:id="rId15"/>
    <p:sldId id="297" r:id="rId16"/>
    <p:sldId id="299" r:id="rId17"/>
    <p:sldId id="298" r:id="rId18"/>
    <p:sldId id="274" r:id="rId19"/>
    <p:sldId id="300" r:id="rId20"/>
    <p:sldId id="301" r:id="rId21"/>
    <p:sldId id="303" r:id="rId22"/>
    <p:sldId id="302" r:id="rId23"/>
    <p:sldId id="279" r:id="rId24"/>
    <p:sldId id="307" r:id="rId25"/>
    <p:sldId id="306" r:id="rId26"/>
    <p:sldId id="305" r:id="rId27"/>
    <p:sldId id="304" r:id="rId28"/>
    <p:sldId id="284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4900"/>
    <a:srgbClr val="004200"/>
    <a:srgbClr val="2A65AC"/>
    <a:srgbClr val="FA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63BEF-93B8-46E2-9E17-1E082CCA5161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6637E2-DC3F-4D12-BC14-6992AC1D160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615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9413D5-C178-4D2A-87C4-B25D6DF7E349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415503-F96C-444A-9BF1-735A2AC34F68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7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32C04-C30A-4CC7-ACC3-8D07A76C134E}" type="datetimeFigureOut">
              <a:rPr lang="ru-RU" smtClean="0"/>
              <a:pPr/>
              <a:t>22.03.2016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8.xml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26" Type="http://schemas.openxmlformats.org/officeDocument/2006/relationships/slide" Target="slide25.xml"/><Relationship Id="rId3" Type="http://schemas.openxmlformats.org/officeDocument/2006/relationships/image" Target="../media/image7.jpeg"/><Relationship Id="rId21" Type="http://schemas.openxmlformats.org/officeDocument/2006/relationships/slide" Target="slide20.xml"/><Relationship Id="rId7" Type="http://schemas.openxmlformats.org/officeDocument/2006/relationships/slide" Target="slide6.xm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25" Type="http://schemas.openxmlformats.org/officeDocument/2006/relationships/slide" Target="slide24.xml"/><Relationship Id="rId2" Type="http://schemas.openxmlformats.org/officeDocument/2006/relationships/notesSlide" Target="../notesSlides/notesSlide2.xml"/><Relationship Id="rId16" Type="http://schemas.openxmlformats.org/officeDocument/2006/relationships/slide" Target="slide15.xml"/><Relationship Id="rId20" Type="http://schemas.openxmlformats.org/officeDocument/2006/relationships/slide" Target="slide19.xml"/><Relationship Id="rId29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slide" Target="slide10.xml"/><Relationship Id="rId24" Type="http://schemas.openxmlformats.org/officeDocument/2006/relationships/slide" Target="slide23.xml"/><Relationship Id="rId5" Type="http://schemas.openxmlformats.org/officeDocument/2006/relationships/slide" Target="slide4.xml"/><Relationship Id="rId15" Type="http://schemas.openxmlformats.org/officeDocument/2006/relationships/slide" Target="slide14.xml"/><Relationship Id="rId23" Type="http://schemas.openxmlformats.org/officeDocument/2006/relationships/slide" Target="slide22.xml"/><Relationship Id="rId28" Type="http://schemas.openxmlformats.org/officeDocument/2006/relationships/slide" Target="slide27.xml"/><Relationship Id="rId10" Type="http://schemas.openxmlformats.org/officeDocument/2006/relationships/slide" Target="slide9.xml"/><Relationship Id="rId19" Type="http://schemas.openxmlformats.org/officeDocument/2006/relationships/slide" Target="slide18.xml"/><Relationship Id="rId4" Type="http://schemas.openxmlformats.org/officeDocument/2006/relationships/slide" Target="slide3.xml"/><Relationship Id="rId9" Type="http://schemas.openxmlformats.org/officeDocument/2006/relationships/slide" Target="slide8.xml"/><Relationship Id="rId14" Type="http://schemas.openxmlformats.org/officeDocument/2006/relationships/slide" Target="slide13.xml"/><Relationship Id="rId22" Type="http://schemas.openxmlformats.org/officeDocument/2006/relationships/slide" Target="slide21.xml"/><Relationship Id="rId27" Type="http://schemas.openxmlformats.org/officeDocument/2006/relationships/slide" Target="slide26.xml"/><Relationship Id="rId30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esign-web.com.ua/wp-content/uploads/2012/11/owl.jpg" TargetMode="External"/><Relationship Id="rId5" Type="http://schemas.openxmlformats.org/officeDocument/2006/relationships/hyperlink" Target="http://gatet.files.wordpress.com/2010/06/me.jpg" TargetMode="External"/><Relationship Id="rId4" Type="http://schemas.openxmlformats.org/officeDocument/2006/relationships/hyperlink" Target="http://www.hereisfree.com/content1/pic/zip/201122421113324977801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Рисунок16.pn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755576" y="1772816"/>
            <a:ext cx="7560841" cy="1449717"/>
          </a:xfrm>
          <a:prstGeom prst="rect">
            <a:avLst/>
          </a:prstGeom>
        </p:spPr>
      </p:pic>
      <p:pic>
        <p:nvPicPr>
          <p:cNvPr id="10" name="Рисунок 9" descr="Рисунок17.png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827584" y="332658"/>
            <a:ext cx="7416824" cy="650226"/>
          </a:xfrm>
          <a:prstGeom prst="rect">
            <a:avLst/>
          </a:prstGeom>
        </p:spPr>
      </p:pic>
      <p:pic>
        <p:nvPicPr>
          <p:cNvPr id="11" name="Рисунок 10" descr="Рисунок18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screen"/>
          <a:srcRect/>
          <a:stretch>
            <a:fillRect/>
          </a:stretch>
        </p:blipFill>
        <p:spPr>
          <a:xfrm>
            <a:off x="395536" y="6165304"/>
            <a:ext cx="1606332" cy="360040"/>
          </a:xfrm>
          <a:prstGeom prst="rect">
            <a:avLst/>
          </a:prstGeom>
        </p:spPr>
      </p:pic>
      <p:pic>
        <p:nvPicPr>
          <p:cNvPr id="12" name="Рисунок 11" descr="Рисунок19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screen"/>
          <a:srcRect/>
          <a:stretch>
            <a:fillRect/>
          </a:stretch>
        </p:blipFill>
        <p:spPr>
          <a:xfrm>
            <a:off x="6084168" y="6165304"/>
            <a:ext cx="2700300" cy="3600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95736" y="5085185"/>
            <a:ext cx="439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ЭКОЛОГИЧЕСКАЯ ВИКТОРИНА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11760" y="5589240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Кунцевич Оксана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</a:rPr>
              <a:t>Владимировна, </a:t>
            </a:r>
            <a:r>
              <a:rPr lang="ru-RU" dirty="0" smtClean="0">
                <a:solidFill>
                  <a:srgbClr val="C00000"/>
                </a:solidFill>
              </a:rPr>
              <a:t>учитель биологии и химии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9" name="AutoShape 4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997969" y="1700734"/>
            <a:ext cx="71913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10</a:t>
            </a:r>
          </a:p>
        </p:txBody>
      </p:sp>
      <p:sp>
        <p:nvSpPr>
          <p:cNvPr id="3121" name="AutoShape 4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933007" y="1700734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20</a:t>
            </a:r>
          </a:p>
        </p:txBody>
      </p:sp>
      <p:sp>
        <p:nvSpPr>
          <p:cNvPr id="3122" name="AutoShape 5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69632" y="1700734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30</a:t>
            </a:r>
          </a:p>
        </p:txBody>
      </p:sp>
      <p:sp>
        <p:nvSpPr>
          <p:cNvPr id="3123" name="AutoShape 5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806257" y="1700734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40</a:t>
            </a:r>
          </a:p>
        </p:txBody>
      </p:sp>
      <p:sp>
        <p:nvSpPr>
          <p:cNvPr id="3124" name="AutoShape 5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741294" y="1700734"/>
            <a:ext cx="71913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50</a:t>
            </a:r>
          </a:p>
        </p:txBody>
      </p:sp>
      <p:sp>
        <p:nvSpPr>
          <p:cNvPr id="3125" name="AutoShape 5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997969" y="2564830"/>
            <a:ext cx="71913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10</a:t>
            </a:r>
          </a:p>
        </p:txBody>
      </p:sp>
      <p:sp>
        <p:nvSpPr>
          <p:cNvPr id="3126" name="AutoShape 5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933007" y="2564830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20</a:t>
            </a:r>
          </a:p>
        </p:txBody>
      </p:sp>
      <p:sp>
        <p:nvSpPr>
          <p:cNvPr id="3127" name="AutoShape 5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869632" y="2564830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30</a:t>
            </a:r>
          </a:p>
        </p:txBody>
      </p:sp>
      <p:sp>
        <p:nvSpPr>
          <p:cNvPr id="3128" name="AutoShape 5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06257" y="2564830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40</a:t>
            </a:r>
          </a:p>
        </p:txBody>
      </p:sp>
      <p:sp>
        <p:nvSpPr>
          <p:cNvPr id="3129" name="AutoShape 5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741294" y="2564830"/>
            <a:ext cx="71913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50</a:t>
            </a:r>
          </a:p>
        </p:txBody>
      </p:sp>
      <p:sp>
        <p:nvSpPr>
          <p:cNvPr id="3130" name="AutoShape 5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7969" y="3428926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10</a:t>
            </a:r>
          </a:p>
        </p:txBody>
      </p:sp>
      <p:sp>
        <p:nvSpPr>
          <p:cNvPr id="3131" name="AutoShape 5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933007" y="3428926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20</a:t>
            </a:r>
          </a:p>
        </p:txBody>
      </p:sp>
      <p:sp>
        <p:nvSpPr>
          <p:cNvPr id="3132" name="AutoShape 6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69632" y="3428926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30</a:t>
            </a:r>
          </a:p>
        </p:txBody>
      </p:sp>
      <p:sp>
        <p:nvSpPr>
          <p:cNvPr id="3133" name="AutoShape 6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806257" y="3428926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40</a:t>
            </a:r>
          </a:p>
        </p:txBody>
      </p:sp>
      <p:sp>
        <p:nvSpPr>
          <p:cNvPr id="3134" name="AutoShape 6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741294" y="3428926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50</a:t>
            </a:r>
          </a:p>
        </p:txBody>
      </p:sp>
      <p:sp>
        <p:nvSpPr>
          <p:cNvPr id="3135" name="AutoShape 6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3997969" y="4293022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10</a:t>
            </a:r>
          </a:p>
        </p:txBody>
      </p:sp>
      <p:sp>
        <p:nvSpPr>
          <p:cNvPr id="3136" name="AutoShape 6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4933007" y="4293022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20</a:t>
            </a:r>
          </a:p>
        </p:txBody>
      </p:sp>
      <p:sp>
        <p:nvSpPr>
          <p:cNvPr id="3137" name="AutoShape 6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869632" y="4293022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30</a:t>
            </a:r>
          </a:p>
        </p:txBody>
      </p:sp>
      <p:sp>
        <p:nvSpPr>
          <p:cNvPr id="3138" name="AutoShape 6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877694" y="4293022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40</a:t>
            </a:r>
          </a:p>
        </p:txBody>
      </p:sp>
      <p:sp>
        <p:nvSpPr>
          <p:cNvPr id="3139" name="AutoShape 6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741294" y="4293022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50</a:t>
            </a:r>
          </a:p>
        </p:txBody>
      </p:sp>
      <p:sp>
        <p:nvSpPr>
          <p:cNvPr id="3140" name="AutoShape 6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3997969" y="5157118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10</a:t>
            </a:r>
          </a:p>
        </p:txBody>
      </p:sp>
      <p:sp>
        <p:nvSpPr>
          <p:cNvPr id="3142" name="AutoShape 7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933007" y="5157118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20</a:t>
            </a:r>
          </a:p>
        </p:txBody>
      </p:sp>
      <p:sp>
        <p:nvSpPr>
          <p:cNvPr id="3143" name="AutoShape 7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5941069" y="5157118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30</a:t>
            </a:r>
          </a:p>
        </p:txBody>
      </p:sp>
      <p:sp>
        <p:nvSpPr>
          <p:cNvPr id="3144" name="AutoShape 7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6877694" y="5157118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40</a:t>
            </a:r>
          </a:p>
        </p:txBody>
      </p:sp>
      <p:sp>
        <p:nvSpPr>
          <p:cNvPr id="3145" name="AutoShape 7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741294" y="5157118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/>
              <a:t>50</a:t>
            </a:r>
          </a:p>
        </p:txBody>
      </p:sp>
      <p:sp>
        <p:nvSpPr>
          <p:cNvPr id="2" name="AutoShape 47"/>
          <p:cNvSpPr>
            <a:spLocks noChangeArrowheads="1"/>
          </p:cNvSpPr>
          <p:nvPr/>
        </p:nvSpPr>
        <p:spPr bwMode="auto">
          <a:xfrm>
            <a:off x="468312" y="1700734"/>
            <a:ext cx="2879551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ru-RU" sz="2400" b="1" cap="all" dirty="0" smtClean="0">
                <a:latin typeface="Georgia" pitchFamily="18" charset="0"/>
              </a:rPr>
              <a:t>ПТИЦЫ</a:t>
            </a:r>
            <a:endParaRPr lang="ru-RU" sz="2400" b="1" cap="all" dirty="0">
              <a:latin typeface="Georgia" pitchFamily="18" charset="0"/>
            </a:endParaRPr>
          </a:p>
        </p:txBody>
      </p:sp>
      <p:sp>
        <p:nvSpPr>
          <p:cNvPr id="3" name="AutoShape 68"/>
          <p:cNvSpPr>
            <a:spLocks noChangeArrowheads="1"/>
          </p:cNvSpPr>
          <p:nvPr/>
        </p:nvSpPr>
        <p:spPr bwMode="auto">
          <a:xfrm>
            <a:off x="468312" y="5157118"/>
            <a:ext cx="2879551" cy="792162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ru-RU" sz="2400" b="1" cap="all" dirty="0" smtClean="0">
                <a:latin typeface="Georgia" pitchFamily="18" charset="0"/>
              </a:rPr>
              <a:t>Берегите лес</a:t>
            </a:r>
            <a:endParaRPr lang="ru-RU" sz="2400" b="1" cap="all" dirty="0">
              <a:latin typeface="Georgia" pitchFamily="18" charset="0"/>
            </a:endParaRPr>
          </a:p>
        </p:txBody>
      </p:sp>
      <p:sp>
        <p:nvSpPr>
          <p:cNvPr id="4" name="AutoShape 47"/>
          <p:cNvSpPr>
            <a:spLocks noChangeArrowheads="1"/>
          </p:cNvSpPr>
          <p:nvPr/>
        </p:nvSpPr>
        <p:spPr bwMode="auto">
          <a:xfrm>
            <a:off x="468312" y="4293022"/>
            <a:ext cx="2879551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ru-RU" sz="2400" b="1" cap="all" dirty="0" smtClean="0">
                <a:latin typeface="Georgia" pitchFamily="18" charset="0"/>
              </a:rPr>
              <a:t>деревья</a:t>
            </a:r>
            <a:endParaRPr lang="ru-RU" sz="2400" b="1" cap="all" dirty="0">
              <a:latin typeface="Georgia" pitchFamily="18" charset="0"/>
            </a:endParaRPr>
          </a:p>
        </p:txBody>
      </p:sp>
      <p:sp>
        <p:nvSpPr>
          <p:cNvPr id="5" name="AutoShape 47"/>
          <p:cNvSpPr>
            <a:spLocks noChangeArrowheads="1"/>
          </p:cNvSpPr>
          <p:nvPr/>
        </p:nvSpPr>
        <p:spPr bwMode="auto">
          <a:xfrm>
            <a:off x="468312" y="2564830"/>
            <a:ext cx="2879551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rgbClr val="FAFBF7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ru-RU" sz="2400" b="1" cap="all" dirty="0" smtClean="0">
                <a:latin typeface="Georgia" pitchFamily="18" charset="0"/>
              </a:rPr>
              <a:t>животные</a:t>
            </a:r>
            <a:endParaRPr lang="ru-RU" sz="2400" b="1" cap="all" dirty="0">
              <a:latin typeface="Georgia" pitchFamily="18" charset="0"/>
            </a:endParaRPr>
          </a:p>
        </p:txBody>
      </p:sp>
      <p:sp>
        <p:nvSpPr>
          <p:cNvPr id="6" name="AutoShape 47"/>
          <p:cNvSpPr>
            <a:spLocks noChangeArrowheads="1"/>
          </p:cNvSpPr>
          <p:nvPr/>
        </p:nvSpPr>
        <p:spPr bwMode="auto">
          <a:xfrm>
            <a:off x="468312" y="3428926"/>
            <a:ext cx="2879551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ru-RU" sz="2400" b="1" cap="all" dirty="0" smtClean="0">
                <a:latin typeface="Georgia" pitchFamily="18" charset="0"/>
              </a:rPr>
              <a:t>насекомые</a:t>
            </a:r>
            <a:endParaRPr lang="ru-RU" sz="2400" b="1" cap="all" dirty="0">
              <a:latin typeface="Georgia" pitchFamily="18" charset="0"/>
            </a:endParaRPr>
          </a:p>
        </p:txBody>
      </p:sp>
      <p:pic>
        <p:nvPicPr>
          <p:cNvPr id="37" name="Рисунок 36" descr="Рисунок36.png"/>
          <p:cNvPicPr>
            <a:picLocks noChangeAspect="1"/>
          </p:cNvPicPr>
          <p:nvPr/>
        </p:nvPicPr>
        <p:blipFill>
          <a:blip r:embed="rId29" cstate="screen"/>
          <a:srcRect/>
          <a:stretch>
            <a:fillRect/>
          </a:stretch>
        </p:blipFill>
        <p:spPr>
          <a:xfrm>
            <a:off x="1475656" y="260648"/>
            <a:ext cx="6891166" cy="792088"/>
          </a:xfrm>
          <a:prstGeom prst="rect">
            <a:avLst/>
          </a:prstGeom>
        </p:spPr>
      </p:pic>
      <p:pic>
        <p:nvPicPr>
          <p:cNvPr id="38" name="Рисунок 37" descr="Рисунок40.png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30" cstate="screen"/>
          <a:srcRect/>
          <a:stretch>
            <a:fillRect/>
          </a:stretch>
        </p:blipFill>
        <p:spPr>
          <a:xfrm>
            <a:off x="7308304" y="6237312"/>
            <a:ext cx="1152128" cy="3008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" dur="indefinite"/>
                                        <p:tgtEl>
                                          <p:spTgt spid="3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1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" dur="indefinite"/>
                                        <p:tgtEl>
                                          <p:spTgt spid="3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31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9" dur="indefinite"/>
                                        <p:tgtEl>
                                          <p:spTgt spid="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31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5" dur="indefinite"/>
                                        <p:tgtEl>
                                          <p:spTgt spid="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31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1" dur="indefinite"/>
                                        <p:tgtEl>
                                          <p:spTgt spid="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31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7" dur="indefinite"/>
                                        <p:tgtEl>
                                          <p:spTgt spid="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31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3" dur="indefinite"/>
                                        <p:tgtEl>
                                          <p:spTgt spid="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31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9" dur="indefinite"/>
                                        <p:tgtEl>
                                          <p:spTgt spid="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55" dur="indefinite"/>
                                        <p:tgtEl>
                                          <p:spTgt spid="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31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1" dur="indefinite"/>
                                        <p:tgtEl>
                                          <p:spTgt spid="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31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7" dur="indefinite"/>
                                        <p:tgtEl>
                                          <p:spTgt spid="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31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3" dur="indefinite"/>
                                        <p:tgtEl>
                                          <p:spTgt spid="3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9" dur="indefinite"/>
                                        <p:tgtEl>
                                          <p:spTgt spid="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31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85" dur="indefinite"/>
                                        <p:tgtEl>
                                          <p:spTgt spid="3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31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91" dur="indefinite"/>
                                        <p:tgtEl>
                                          <p:spTgt spid="3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31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97" dur="indefinite"/>
                                        <p:tgtEl>
                                          <p:spTgt spid="3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5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2" dur="indefinite"/>
                                        <p:tgtEl>
                                          <p:spTgt spid="31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03" dur="indefinite"/>
                                        <p:tgtEl>
                                          <p:spTgt spid="3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6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8" dur="indefinite"/>
                                        <p:tgtEl>
                                          <p:spTgt spid="31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09" dur="indefinite"/>
                                        <p:tgtEl>
                                          <p:spTgt spid="3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7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4" dur="indefinite"/>
                                        <p:tgtEl>
                                          <p:spTgt spid="31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15" dur="indefinite"/>
                                        <p:tgtEl>
                                          <p:spTgt spid="3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8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3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0" dur="indefinite"/>
                                        <p:tgtEl>
                                          <p:spTgt spid="31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21" dur="indefinite"/>
                                        <p:tgtEl>
                                          <p:spTgt spid="3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9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3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6" dur="indefinite"/>
                                        <p:tgtEl>
                                          <p:spTgt spid="31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27" dur="indefinite"/>
                                        <p:tgtEl>
                                          <p:spTgt spid="3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2" dur="indefinite"/>
                                        <p:tgtEl>
                                          <p:spTgt spid="31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3" dur="indefinite"/>
                                        <p:tgtEl>
                                          <p:spTgt spid="3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3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8" dur="indefinite"/>
                                        <p:tgtEl>
                                          <p:spTgt spid="31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9" dur="indefinite"/>
                                        <p:tgtEl>
                                          <p:spTgt spid="3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3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4" dur="indefinite"/>
                                        <p:tgtEl>
                                          <p:spTgt spid="31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45" dur="indefinite"/>
                                        <p:tgtEl>
                                          <p:spTgt spid="3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4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0" dur="indefinite"/>
                                        <p:tgtEl>
                                          <p:spTgt spid="31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51" dur="indefinite"/>
                                        <p:tgtEl>
                                          <p:spTgt spid="3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5"/>
                  </p:tgtEl>
                </p:cond>
              </p:nextCondLst>
            </p:seq>
          </p:childTnLst>
        </p:cTn>
      </p:par>
    </p:tnLst>
    <p:bldLst>
      <p:bldP spid="3119" grpId="0" animBg="1"/>
      <p:bldP spid="3121" grpId="0" animBg="1"/>
      <p:bldP spid="3122" grpId="0" animBg="1"/>
      <p:bldP spid="3123" grpId="0" animBg="1"/>
      <p:bldP spid="3124" grpId="0" animBg="1"/>
      <p:bldP spid="3125" grpId="0" animBg="1"/>
      <p:bldP spid="3126" grpId="0" animBg="1"/>
      <p:bldP spid="3127" grpId="0" animBg="1"/>
      <p:bldP spid="3128" grpId="0" animBg="1"/>
      <p:bldP spid="3129" grpId="0" animBg="1"/>
      <p:bldP spid="3130" grpId="0" animBg="1"/>
      <p:bldP spid="3131" grpId="0" animBg="1"/>
      <p:bldP spid="3132" grpId="0" animBg="1"/>
      <p:bldP spid="3133" grpId="0" animBg="1"/>
      <p:bldP spid="3134" grpId="0" animBg="1"/>
      <p:bldP spid="3135" grpId="0" animBg="1"/>
      <p:bldP spid="3136" grpId="0" animBg="1"/>
      <p:bldP spid="3137" grpId="0" animBg="1"/>
      <p:bldP spid="3138" grpId="0" animBg="1"/>
      <p:bldP spid="3139" grpId="0" animBg="1"/>
      <p:bldP spid="3140" grpId="0" animBg="1"/>
      <p:bldP spid="3142" grpId="0" animBg="1"/>
      <p:bldP spid="3143" grpId="0" animBg="1"/>
      <p:bldP spid="3144" grpId="0" animBg="1"/>
      <p:bldP spid="314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С прилета грачей.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С прилета каких птиц считают начало весны?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2A65AC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ru-RU" sz="4400" b="1" spc="50" dirty="0">
              <a:ln w="11430"/>
              <a:gradFill>
                <a:gsLst>
                  <a:gs pos="25000">
                    <a:schemeClr val="tx2">
                      <a:lumMod val="75000"/>
                    </a:schemeClr>
                  </a:gs>
                  <a:gs pos="100000">
                    <a:srgbClr val="2A65AC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25" name="Рисунок 24" descr="Рисунок30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Птенцы кукушки.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Птенцы какой птицы не знают свою мать?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2A65AC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endParaRPr lang="ru-RU" sz="4400" b="1" spc="50" dirty="0">
              <a:ln w="11430"/>
              <a:gradFill>
                <a:gsLst>
                  <a:gs pos="25000">
                    <a:schemeClr val="tx2">
                      <a:lumMod val="75000"/>
                    </a:schemeClr>
                  </a:gs>
                  <a:gs pos="100000">
                    <a:srgbClr val="2A65AC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25" name="Рисунок 24" descr="Рисунок30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Пингвин.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Плавающая, но не летающая птица.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2A65AC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  <a:endParaRPr lang="ru-RU" sz="4400" b="1" spc="50" dirty="0">
              <a:ln w="11430"/>
              <a:gradFill>
                <a:gsLst>
                  <a:gs pos="25000">
                    <a:schemeClr val="tx2">
                      <a:lumMod val="75000"/>
                    </a:schemeClr>
                  </a:gs>
                  <a:gs pos="100000">
                    <a:srgbClr val="2A65AC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25" name="Рисунок 24" descr="Рисунок30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Страус.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Самая большая птица в мире.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2A65AC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</a:t>
            </a:r>
            <a:endParaRPr lang="ru-RU" sz="4400" b="1" spc="50" dirty="0">
              <a:ln w="11430"/>
              <a:gradFill>
                <a:gsLst>
                  <a:gs pos="25000">
                    <a:schemeClr val="tx2">
                      <a:lumMod val="75000"/>
                    </a:schemeClr>
                  </a:gs>
                  <a:gs pos="100000">
                    <a:srgbClr val="2A65AC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25" name="Рисунок 24" descr="Рисунок30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Ученые, изучающие птиц.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Кто такие орнитологи?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2A65AC"/>
                  </a:gs>
                  <a:gs pos="100000">
                    <a:schemeClr val="tx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  <a:endParaRPr lang="ru-RU" sz="4400" b="1" spc="50" dirty="0">
              <a:ln w="11430"/>
              <a:gradFill>
                <a:gsLst>
                  <a:gs pos="25000">
                    <a:schemeClr val="tx2">
                      <a:lumMod val="75000"/>
                    </a:schemeClr>
                  </a:gs>
                  <a:gs pos="100000">
                    <a:srgbClr val="2A65AC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25" name="Рисунок 24" descr="Рисунок30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ru-RU" sz="44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 descr="Рисунок31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Кобра.</a:t>
            </a: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Какая змея считается самой опасной?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endParaRPr lang="ru-RU" sz="44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 descr="Рисунок31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Гепард</a:t>
            </a: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Какое животное самое быстрое?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  <a:endParaRPr lang="ru-RU" sz="44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 descr="Рисунок31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Дышит</a:t>
            </a: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Дышит ли цыпленок в яйце?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</a:t>
            </a:r>
            <a:endParaRPr lang="ru-RU" sz="44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 descr="Рисунок31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Рак</a:t>
            </a: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По присутствию какого животного определяется чистота водоемов?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  <a:endParaRPr lang="ru-RU" sz="4400" b="1" spc="50" dirty="0">
              <a:ln w="11430"/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 descr="Рисунок31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Летучая мышь</a:t>
            </a: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Какое животное умеет летать?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Стрекоза</a:t>
            </a: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Голубой </a:t>
            </a:r>
            <a:r>
              <a:rPr lang="ru-RU" sz="2800" dirty="0" err="1" smtClean="0">
                <a:latin typeface="Georgia" pitchFamily="18" charset="0"/>
              </a:rPr>
              <a:t>аэропланчик</a:t>
            </a:r>
            <a:r>
              <a:rPr lang="ru-RU" sz="2800" dirty="0" smtClean="0">
                <a:latin typeface="Georgia" pitchFamily="18" charset="0"/>
              </a:rPr>
              <a:t> сел на белый одуванчик</a:t>
            </a:r>
          </a:p>
        </p:txBody>
      </p:sp>
      <p:pic>
        <p:nvPicPr>
          <p:cNvPr id="24" name="Рисунок 23" descr="32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Светлячок</a:t>
            </a: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Не солнце, не огонь, а светит</a:t>
            </a:r>
          </a:p>
        </p:txBody>
      </p:sp>
      <p:pic>
        <p:nvPicPr>
          <p:cNvPr id="24" name="Рисунок 23" descr="32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Муха</a:t>
            </a: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Ходит ходок через потолок, всем надоедает, здоровью угрожает</a:t>
            </a:r>
          </a:p>
        </p:txBody>
      </p:sp>
      <p:pic>
        <p:nvPicPr>
          <p:cNvPr id="24" name="Рисунок 23" descr="32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Бабочка</a:t>
            </a: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Georgia" pitchFamily="18" charset="0"/>
              </a:rPr>
              <a:t>Над цветком порхает, пляшет, веерком узорным машет.</a:t>
            </a:r>
            <a:endParaRPr lang="ru-RU" sz="2800" dirty="0">
              <a:latin typeface="Georgia" pitchFamily="18" charset="0"/>
            </a:endParaRPr>
          </a:p>
        </p:txBody>
      </p:sp>
      <p:pic>
        <p:nvPicPr>
          <p:cNvPr id="24" name="Рисунок 23" descr="32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  <a:endParaRPr lang="ru-RU" sz="4400" b="1" spc="50" dirty="0">
              <a:ln w="11430"/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Шмель</a:t>
            </a: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Звучит труба басисто. Не трогайте солиста!</a:t>
            </a:r>
            <a:br>
              <a:rPr lang="ru-RU" sz="2800" dirty="0" smtClean="0">
                <a:latin typeface="Georgia" pitchFamily="18" charset="0"/>
              </a:rPr>
            </a:br>
            <a:r>
              <a:rPr lang="ru-RU" sz="2800" dirty="0" smtClean="0">
                <a:latin typeface="Georgia" pitchFamily="18" charset="0"/>
              </a:rPr>
              <a:t>Пускай садится на цветок и пьёт в антракте сладкий сок.</a:t>
            </a:r>
          </a:p>
        </p:txBody>
      </p:sp>
      <p:pic>
        <p:nvPicPr>
          <p:cNvPr id="24" name="Рисунок 23" descr="32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168" cy="2337309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4330" y="5949280"/>
            <a:ext cx="770053" cy="668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ru-RU" sz="44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3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5204"/>
            <a:ext cx="1512168" cy="2337310"/>
          </a:xfrm>
          <a:prstGeom prst="rect">
            <a:avLst/>
          </a:prstGeom>
        </p:spPr>
      </p:pic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Хвойные</a:t>
            </a: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Какие деревья называют вечнозелеными?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4330" y="5949280"/>
            <a:ext cx="770053" cy="668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endParaRPr lang="ru-RU" sz="44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3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5204"/>
            <a:ext cx="1512168" cy="2337310"/>
          </a:xfrm>
          <a:prstGeom prst="rect">
            <a:avLst/>
          </a:prstGeom>
        </p:spPr>
      </p:pic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Береза</a:t>
            </a: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Какое дерево с белой корой? 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4330" y="5949280"/>
            <a:ext cx="770053" cy="668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  <a:endParaRPr lang="ru-RU" sz="44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3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5204"/>
            <a:ext cx="1512168" cy="2337310"/>
          </a:xfrm>
          <a:prstGeom prst="rect">
            <a:avLst/>
          </a:prstGeom>
        </p:spPr>
      </p:pic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Клён</a:t>
            </a: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Какое дерево как и береза дает сладкий сок?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4330" y="5949280"/>
            <a:ext cx="770053" cy="668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</a:t>
            </a:r>
            <a:endParaRPr lang="ru-RU" sz="44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3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5204"/>
            <a:ext cx="1512168" cy="2337310"/>
          </a:xfrm>
          <a:prstGeom prst="rect">
            <a:avLst/>
          </a:prstGeom>
        </p:spPr>
      </p:pic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Клен, рябина</a:t>
            </a: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У каких деревьев листья осенью красные? 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94330" y="5949280"/>
            <a:ext cx="770053" cy="66828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  <a:endParaRPr lang="ru-RU" sz="4400" b="1" spc="50" dirty="0">
              <a:ln w="11430"/>
              <a:gradFill>
                <a:gsLst>
                  <a:gs pos="25000">
                    <a:srgbClr val="004200"/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3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5204"/>
            <a:ext cx="1512168" cy="2337310"/>
          </a:xfrm>
          <a:prstGeom prst="rect">
            <a:avLst/>
          </a:prstGeom>
        </p:spPr>
      </p:pic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Осина</a:t>
            </a: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Листья какого дерева без ветра трепещут?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Рисунок14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685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9249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9249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</a:t>
            </a:r>
            <a:endParaRPr lang="ru-RU" sz="4400" b="1" spc="50" dirty="0">
              <a:ln w="11430"/>
              <a:gradFill>
                <a:gsLst>
                  <a:gs pos="2500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4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000" cy="2333508"/>
          </a:xfrm>
          <a:prstGeom prst="rect">
            <a:avLst/>
          </a:prstGeom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Набрать сухой валежник</a:t>
            </a: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Где взять дрова для костра?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Рисунок14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685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9249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9249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endParaRPr lang="ru-RU" sz="4400" b="1" spc="50" dirty="0">
              <a:ln w="11430"/>
              <a:gradFill>
                <a:gsLst>
                  <a:gs pos="2500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4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000" cy="2333508"/>
          </a:xfrm>
          <a:prstGeom prst="rect">
            <a:avLst/>
          </a:prstGeom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Обжечь в костре и закопать.</a:t>
            </a: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Куда деть пустую консервную банку в лесу?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Рисунок14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685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9249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9249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30</a:t>
            </a:r>
            <a:endParaRPr lang="ru-RU" sz="4400" b="1" spc="50" dirty="0">
              <a:ln w="11430"/>
              <a:gradFill>
                <a:gsLst>
                  <a:gs pos="2500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4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000" cy="2333508"/>
          </a:xfrm>
          <a:prstGeom prst="rect">
            <a:avLst/>
          </a:prstGeom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Деревьям и животным станет хуже, так как муравьи лесные санитары.</a:t>
            </a: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Что будет, если разорить муравейник?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Рисунок14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685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9249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9249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</a:t>
            </a:r>
            <a:endParaRPr lang="ru-RU" sz="4400" b="1" spc="50" dirty="0">
              <a:ln w="11430"/>
              <a:gradFill>
                <a:gsLst>
                  <a:gs pos="2500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4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000" cy="2333508"/>
          </a:xfrm>
          <a:prstGeom prst="rect">
            <a:avLst/>
          </a:prstGeom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Комарами питаются лягушки, птицы, стрекозы.</a:t>
            </a: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Зачем в лесу комары?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Рисунок14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8172400" y="5949280"/>
            <a:ext cx="770400" cy="6685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rgbClr val="9249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/>
              <a:gradFill>
                <a:gsLst>
                  <a:gs pos="25000">
                    <a:srgbClr val="9249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 smtClean="0">
                <a:ln w="11430"/>
                <a:gradFill>
                  <a:gsLst>
                    <a:gs pos="2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50</a:t>
            </a:r>
            <a:endParaRPr lang="ru-RU" sz="4400" b="1" spc="50" dirty="0">
              <a:ln w="11430"/>
              <a:gradFill>
                <a:gsLst>
                  <a:gs pos="25000">
                    <a:schemeClr val="accent6">
                      <a:lumMod val="50000"/>
                    </a:schemeClr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Рисунок 24" descr="Рисунок34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851920" y="4077072"/>
            <a:ext cx="1512000" cy="2333508"/>
          </a:xfrm>
          <a:prstGeom prst="rect">
            <a:avLst/>
          </a:prstGeom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3528" y="3429000"/>
            <a:ext cx="849694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i="1" dirty="0" smtClean="0">
                <a:latin typeface="Georgia" pitchFamily="18" charset="0"/>
              </a:rPr>
              <a:t>Уйти как можно быстрее, любая задержка у гнезда замечается хищником.</a:t>
            </a: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Что делать, если ты нашел птичье гнездо?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33162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9703" name="AutoShape 7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388350" y="6237288"/>
            <a:ext cx="431800" cy="358775"/>
          </a:xfrm>
          <a:prstGeom prst="actionButtonBeginning">
            <a:avLst/>
          </a:prstGeom>
          <a:gradFill rotWithShape="1">
            <a:gsLst>
              <a:gs pos="0">
                <a:schemeClr val="bg1"/>
              </a:gs>
              <a:gs pos="100000">
                <a:srgbClr val="FFE7EC"/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FFE7EC">
                <a:gamma/>
                <a:shade val="60000"/>
                <a:invGamma/>
                <a:alpha val="50000"/>
              </a:srgbClr>
            </a:prstShdw>
          </a:effectLst>
        </p:spPr>
        <p:txBody>
          <a:bodyPr wrap="none" anchor="ctr"/>
          <a:lstStyle/>
          <a:p>
            <a:endParaRPr lang="ru-RU"/>
          </a:p>
        </p:txBody>
      </p:sp>
      <p:pic>
        <p:nvPicPr>
          <p:cNvPr id="12" name="Рисунок 11" descr="Рисунок41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1763688" y="404664"/>
            <a:ext cx="6480720" cy="648072"/>
          </a:xfrm>
          <a:prstGeom prst="rect">
            <a:avLst/>
          </a:prstGeom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51520" y="1484784"/>
            <a:ext cx="8640960" cy="1492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1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http://www.hereisfree.com/content1//pic/zip/201122421113324977801.jpg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идея кнопки «домик»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http://gatet.files.wordpress.com/2010/06/me.jpg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знак вопроса с человечком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6"/>
              </a:rPr>
              <a:t>http://www.design-web.com.ua/wp-content/uploads/2012/11/owl.jpg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мудрая сова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Литература: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Алексеев В.А. «300 вопросов и ответов по экологии», Издательство «Академия развития»,1998г.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95373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</TotalTime>
  <Words>390</Words>
  <Application>Microsoft Office PowerPoint</Application>
  <PresentationFormat>Экран (4:3)</PresentationFormat>
  <Paragraphs>146</Paragraphs>
  <Slides>28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user</cp:lastModifiedBy>
  <cp:revision>7</cp:revision>
  <dcterms:created xsi:type="dcterms:W3CDTF">2014-01-06T16:00:12Z</dcterms:created>
  <dcterms:modified xsi:type="dcterms:W3CDTF">2016-03-22T16:45:50Z</dcterms:modified>
</cp:coreProperties>
</file>