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05" r:id="rId2"/>
    <p:sldId id="292" r:id="rId3"/>
    <p:sldId id="256" r:id="rId4"/>
    <p:sldId id="306" r:id="rId5"/>
    <p:sldId id="307" r:id="rId6"/>
    <p:sldId id="315" r:id="rId7"/>
    <p:sldId id="309" r:id="rId8"/>
    <p:sldId id="317" r:id="rId9"/>
    <p:sldId id="310" r:id="rId10"/>
    <p:sldId id="319" r:id="rId11"/>
    <p:sldId id="340" r:id="rId12"/>
    <p:sldId id="334" r:id="rId13"/>
    <p:sldId id="335" r:id="rId14"/>
    <p:sldId id="329" r:id="rId15"/>
    <p:sldId id="331" r:id="rId16"/>
    <p:sldId id="332" r:id="rId17"/>
    <p:sldId id="337" r:id="rId18"/>
    <p:sldId id="339" r:id="rId19"/>
    <p:sldId id="338" r:id="rId20"/>
    <p:sldId id="313" r:id="rId21"/>
    <p:sldId id="327" r:id="rId22"/>
    <p:sldId id="328" r:id="rId23"/>
    <p:sldId id="264" r:id="rId24"/>
    <p:sldId id="265" r:id="rId25"/>
    <p:sldId id="325" r:id="rId26"/>
    <p:sldId id="275" r:id="rId27"/>
    <p:sldId id="29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6600"/>
    <a:srgbClr val="0000FF"/>
    <a:srgbClr val="FF00FF"/>
    <a:srgbClr val="FFFF99"/>
    <a:srgbClr val="008000"/>
    <a:srgbClr val="009900"/>
    <a:srgbClr val="FF9999"/>
    <a:srgbClr val="FF3399"/>
    <a:srgbClr val="FF66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428F3-E271-4212-A59E-8807B5A4ED89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A4758-757A-4CD7-BDEA-86C998825416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66FF66">
                <a:alpha val="64000"/>
              </a:srgbClr>
            </a:gs>
            <a:gs pos="100000">
              <a:srgbClr val="FFFF00">
                <a:alpha val="78000"/>
              </a:srgbClr>
            </a:gs>
            <a:gs pos="62000">
              <a:srgbClr val="92D050">
                <a:alpha val="79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F846C3-300B-4F9B-A6A6-F29C62C47A3B}" type="datetimeFigureOut">
              <a:rPr lang="ru-RU" smtClean="0"/>
              <a:pPr/>
              <a:t>09.03.2017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2087D-ED6E-4E91-A1CA-420F6FC9E76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086;&#1090;&#1082;&#1088;&#1099;&#1090;&#1086;&#1077;%20&#1079;&#1072;&#1085;&#1103;&#1090;&#1080;&#1077;\&#1042;&#1086;&#1083;&#1096;&#1077;&#1073;&#1085;&#1099;&#1077;%20&#1079;&#1074;&#1091;&#1082;&#1080;%20&#1087;&#1088;&#1080;&#1088;&#1086;&#1076;&#1099;%20-%20&#1042;&#1077;&#1089;&#1085;&#1072;_%20&#1087;&#1077;&#1085;&#1080;&#1077;%20&#1087;&#1090;&#1080;&#1094;,%20&#1096;&#1091;&#1084;%20&#1074;&#1086;&#1076;&#1099;,%20&#1082;&#1086;&#1083;&#1086;&#1082;&#1086;&#1083;&#1100;&#1095;&#1080;&#1082;&#1080;.mp3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tosight.ru/photo/alone/1979404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086;&#1090;&#1082;&#1088;&#1099;&#1090;&#1086;&#1077;%20&#1079;&#1072;&#1085;&#1103;&#1090;&#1080;&#1077;\Tchaik_VremenaGoda_Pletnev_03.mp3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veinternet.ru/users/valera_deines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2.jpe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28.gif"/><Relationship Id="rId4" Type="http://schemas.openxmlformats.org/officeDocument/2006/relationships/hyperlink" Target="http://www.fantom-xp.com/ru_42__Drop_Rain.html" TargetMode="External"/><Relationship Id="rId9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3.jpeg"/><Relationship Id="rId7" Type="http://schemas.openxmlformats.org/officeDocument/2006/relationships/image" Target="../media/image36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10" Type="http://schemas.openxmlformats.org/officeDocument/2006/relationships/image" Target="../media/image38.jpeg"/><Relationship Id="rId4" Type="http://schemas.openxmlformats.org/officeDocument/2006/relationships/image" Target="../media/image2.gif"/><Relationship Id="rId9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2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2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61.pn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png"/><Relationship Id="rId7" Type="http://schemas.openxmlformats.org/officeDocument/2006/relationships/hyperlink" Target="http://www.foreverlove.ru/gallery/zhivotnye/4232-foto-2.html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6;&#1090;&#1082;&#1088;&#1099;&#1090;&#1086;&#1077;%20&#1079;&#1072;&#1085;&#1103;&#1090;&#1080;&#1077;\Tchaik_VremenaGoda_Pletnev_04.mp3" TargetMode="External"/><Relationship Id="rId6" Type="http://schemas.openxmlformats.org/officeDocument/2006/relationships/image" Target="../media/image65.jpe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users/k-tiande/view/519349/?page=0" TargetMode="Externa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57222" y="714356"/>
            <a:ext cx="7772400" cy="147002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r>
              <a:rPr lang="ru-RU" sz="96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ВЕСНА</a:t>
            </a:r>
            <a:endParaRPr lang="ru-RU" sz="96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4" descr="http://img-fotki.yandex.ru/get/5705/svetlera.82/0_51f55_52534987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1472" y="3352729"/>
            <a:ext cx="7929586" cy="350527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12" descr="http://img1.liveinternet.ru/images/attach/c/1/62/284/62284906_2_babochki.gif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929322" y="428604"/>
            <a:ext cx="2969709" cy="271464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Волшебные звуки природы - Весна_ пение птиц, шум воды, колокольчи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572528" y="621508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5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showWhenStopped="0">
                <p:cTn id="20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img-fotki.yandex.ru/get/5209/enik2217.32/0_5d8bf_76002829_XL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034" y="142852"/>
            <a:ext cx="8215370" cy="6500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" name="Прямоугольник 4"/>
          <p:cNvSpPr/>
          <p:nvPr/>
        </p:nvSpPr>
        <p:spPr>
          <a:xfrm>
            <a:off x="5214942" y="214290"/>
            <a:ext cx="3673891" cy="193899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ru-RU" sz="6000" b="1" i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 ГОСТИ </a:t>
            </a:r>
          </a:p>
          <a:p>
            <a:pPr algn="ctr"/>
            <a:r>
              <a:rPr lang="ru-RU" sz="6000" b="1" i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 ВЕСНЕ</a:t>
            </a:r>
            <a:endParaRPr lang="ru-RU" sz="6000" b="1" i="1" cap="none" spc="0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58016" y="6572272"/>
            <a:ext cx="1857372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" dirty="0" smtClean="0">
                <a:hlinkClick r:id="rId3"/>
              </a:rPr>
              <a:t>http://www.photosight.ru/photo/alone/1979404/</a:t>
            </a:r>
            <a:r>
              <a:rPr lang="ru-RU" sz="600" dirty="0" smtClean="0"/>
              <a:t> </a:t>
            </a:r>
            <a:endParaRPr lang="ru-RU" sz="600" dirty="0"/>
          </a:p>
        </p:txBody>
      </p:sp>
      <p:sp>
        <p:nvSpPr>
          <p:cNvPr id="8" name="TextBox 7"/>
          <p:cNvSpPr txBox="1"/>
          <p:nvPr/>
        </p:nvSpPr>
        <p:spPr>
          <a:xfrm>
            <a:off x="571472" y="5715016"/>
            <a:ext cx="5572164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44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ПРИЗНАКИ </a:t>
            </a:r>
            <a:r>
              <a:rPr lang="ru-RU" sz="4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ВЕСНЫ</a:t>
            </a:r>
            <a:endParaRPr lang="ru-RU" sz="4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57224" y="571480"/>
            <a:ext cx="4214842" cy="1569660"/>
          </a:xfrm>
          <a:prstGeom prst="rect">
            <a:avLst/>
          </a:prstGeom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70C0"/>
                </a:solidFill>
                <a:latin typeface="Arial Narrow" pitchFamily="34" charset="0"/>
              </a:rPr>
              <a:t>День сегодня - просто чудо,</a:t>
            </a:r>
            <a:br>
              <a:rPr lang="ru-RU" sz="2400" b="1" i="1" dirty="0" smtClean="0">
                <a:solidFill>
                  <a:srgbClr val="0070C0"/>
                </a:solidFill>
                <a:latin typeface="Arial Narrow" pitchFamily="34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Arial Narrow" pitchFamily="34" charset="0"/>
              </a:rPr>
              <a:t>Солнце льётся с высоты.</a:t>
            </a:r>
            <a:br>
              <a:rPr lang="ru-RU" sz="2400" b="1" i="1" dirty="0" smtClean="0">
                <a:solidFill>
                  <a:srgbClr val="0070C0"/>
                </a:solidFill>
                <a:latin typeface="Arial Narrow" pitchFamily="34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Arial Narrow" pitchFamily="34" charset="0"/>
              </a:rPr>
              <a:t>Вдруг пришла весна, откуда?</a:t>
            </a:r>
            <a:br>
              <a:rPr lang="ru-RU" sz="2400" b="1" i="1" dirty="0" smtClean="0">
                <a:solidFill>
                  <a:srgbClr val="0070C0"/>
                </a:solidFill>
                <a:latin typeface="Arial Narrow" pitchFamily="34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Arial Narrow" pitchFamily="34" charset="0"/>
              </a:rPr>
              <a:t>Может, просто из мечты?</a:t>
            </a:r>
            <a:endParaRPr lang="ru-RU" sz="2400" i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11" name="Picture 4" descr="http://img-fotki.yandex.ru/get/5705/svetlera.82/0_51f55_52534987_X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85720" y="3068516"/>
            <a:ext cx="8572528" cy="378948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1276" name="Picture 12" descr="http://img1.liveinternet.ru/images/attach/c/1/62/284/62284906_2_babochki.gif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357950" y="357166"/>
            <a:ext cx="1552575" cy="141922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6" name="Tchaik_VremenaGoda_Pletnev_0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83920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3042" y="0"/>
            <a:ext cx="6507936" cy="92333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ВЕСЕННИЙ ХОРОВОД</a:t>
            </a:r>
            <a:endParaRPr lang="ru-RU" sz="54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42844" y="857232"/>
            <a:ext cx="2801968" cy="1323439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Снег не тает, но чернеет.</a:t>
            </a:r>
          </a:p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Стало чуточку теплее.</a:t>
            </a:r>
          </a:p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У </a:t>
            </a:r>
            <a:r>
              <a:rPr lang="ru-RU" sz="2000" b="1" dirty="0">
                <a:solidFill>
                  <a:srgbClr val="0070C0"/>
                </a:solidFill>
                <a:latin typeface="Arial Narrow" pitchFamily="34" charset="0"/>
              </a:rPr>
              <a:t>весны весёлый старт -</a:t>
            </a:r>
            <a:br>
              <a:rPr lang="ru-RU" sz="2000" b="1" dirty="0">
                <a:solidFill>
                  <a:srgbClr val="0070C0"/>
                </a:solidFill>
                <a:latin typeface="Arial Narrow" pitchFamily="34" charset="0"/>
              </a:rPr>
            </a:br>
            <a:r>
              <a:rPr lang="ru-RU" sz="2000" b="1" dirty="0">
                <a:solidFill>
                  <a:srgbClr val="0070C0"/>
                </a:solidFill>
                <a:latin typeface="Arial Narrow" pitchFamily="34" charset="0"/>
              </a:rPr>
              <a:t>На пороге стоит…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928794" y="1785926"/>
            <a:ext cx="785818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Март.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000364" y="857232"/>
            <a:ext cx="3071834" cy="1938992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Бегут ручьи, сосульки тают,</a:t>
            </a:r>
          </a:p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Весна в свои права вступает.</a:t>
            </a:r>
          </a:p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Весело звенит капель,</a:t>
            </a:r>
          </a:p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К нам уже спешит…</a:t>
            </a:r>
            <a:endParaRPr lang="ru-RU" sz="20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5715008" y="1000108"/>
            <a:ext cx="3214678" cy="163121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>
                <a:latin typeface="Arial Narrow" pitchFamily="34" charset="0"/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</a:rPr>
              <a:t>Солнце с неба не уходит,</a:t>
            </a:r>
          </a:p>
          <a:p>
            <a:r>
              <a:rPr lang="ru-RU" sz="2000" b="1" dirty="0" smtClean="0">
                <a:solidFill>
                  <a:srgbClr val="0070C0"/>
                </a:solidFill>
              </a:rPr>
              <a:t>Этот месяц к нам приходит.</a:t>
            </a:r>
          </a:p>
          <a:p>
            <a:r>
              <a:rPr lang="ru-RU" sz="2000" b="1" dirty="0" smtClean="0">
                <a:solidFill>
                  <a:srgbClr val="0070C0"/>
                </a:solidFill>
              </a:rPr>
              <a:t>Куртки поскорей снимай,</a:t>
            </a:r>
          </a:p>
          <a:p>
            <a:r>
              <a:rPr lang="ru-RU" sz="2000" b="1" dirty="0" smtClean="0">
                <a:solidFill>
                  <a:srgbClr val="0070C0"/>
                </a:solidFill>
              </a:rPr>
              <a:t>Наступает месяц... </a:t>
            </a:r>
            <a:endParaRPr lang="ru-RU" sz="20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  <p:pic>
        <p:nvPicPr>
          <p:cNvPr id="23554" name="Picture 2" descr="http://www.greenmama.ru/dn_images/02/26/61/92/1236412564010ef6176456.jpg"/>
          <p:cNvPicPr>
            <a:picLocks noChangeAspect="1" noChangeArrowheads="1"/>
          </p:cNvPicPr>
          <p:nvPr/>
        </p:nvPicPr>
        <p:blipFill>
          <a:blip r:embed="rId2" cstate="screen">
            <a:lum contrast="20000"/>
          </a:blip>
          <a:srcRect/>
          <a:stretch>
            <a:fillRect/>
          </a:stretch>
        </p:blipFill>
        <p:spPr bwMode="auto">
          <a:xfrm>
            <a:off x="214282" y="2571744"/>
            <a:ext cx="2428892" cy="1821669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1" name="TextBox 10"/>
          <p:cNvSpPr txBox="1"/>
          <p:nvPr/>
        </p:nvSpPr>
        <p:spPr>
          <a:xfrm>
            <a:off x="4929190" y="2428868"/>
            <a:ext cx="1000132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Апрель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.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58148" y="2285992"/>
            <a:ext cx="785818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Май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3929066"/>
            <a:ext cx="1714496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" dirty="0" smtClean="0">
                <a:hlinkClick r:id="rId3"/>
              </a:rPr>
              <a:t>/</a:t>
            </a:r>
            <a:r>
              <a:rPr lang="ru-RU" sz="600" dirty="0" smtClean="0"/>
              <a:t> </a:t>
            </a:r>
            <a:endParaRPr lang="ru-RU" sz="600" dirty="0"/>
          </a:p>
        </p:txBody>
      </p:sp>
      <p:pic>
        <p:nvPicPr>
          <p:cNvPr id="23558" name="Picture 6" descr="http://i.i.ua/cards/pic/8/9/93398.jpg"/>
          <p:cNvPicPr>
            <a:picLocks noChangeAspect="1" noChangeArrowheads="1"/>
          </p:cNvPicPr>
          <p:nvPr/>
        </p:nvPicPr>
        <p:blipFill>
          <a:blip r:embed="rId4" cstate="screen">
            <a:lum contrast="10000"/>
          </a:blip>
          <a:srcRect/>
          <a:stretch>
            <a:fillRect/>
          </a:stretch>
        </p:blipFill>
        <p:spPr bwMode="auto">
          <a:xfrm>
            <a:off x="3143240" y="2928934"/>
            <a:ext cx="2360006" cy="178595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3560" name="Picture 8" descr="http://img-fotki.yandex.ru/get/4210/feminizina.18/0_3fd20_1ea36f3b_-2-L"/>
          <p:cNvPicPr>
            <a:picLocks noChangeAspect="1" noChangeArrowheads="1"/>
          </p:cNvPicPr>
          <p:nvPr/>
        </p:nvPicPr>
        <p:blipFill>
          <a:blip r:embed="rId5" cstate="screen">
            <a:lum contrast="10000"/>
          </a:blip>
          <a:srcRect/>
          <a:stretch>
            <a:fillRect/>
          </a:stretch>
        </p:blipFill>
        <p:spPr bwMode="auto">
          <a:xfrm>
            <a:off x="6143636" y="2786058"/>
            <a:ext cx="2643206" cy="1807437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122" name="Picture 2" descr="http://img-fotki.yandex.ru/get/4703/zhelt2007.37/0_5a136_32e8d526_XL"/>
          <p:cNvPicPr>
            <a:picLocks noChangeAspect="1" noChangeArrowheads="1"/>
          </p:cNvPicPr>
          <p:nvPr/>
        </p:nvPicPr>
        <p:blipFill>
          <a:blip r:embed="rId6" cstate="screen">
            <a:lum contrast="20000"/>
          </a:blip>
          <a:srcRect/>
          <a:stretch>
            <a:fillRect/>
          </a:stretch>
        </p:blipFill>
        <p:spPr bwMode="auto">
          <a:xfrm>
            <a:off x="428597" y="4921852"/>
            <a:ext cx="4857784" cy="1785235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6000760" y="5286388"/>
            <a:ext cx="2801968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Света, радости полны</a:t>
            </a:r>
          </a:p>
          <a:p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Все </a:t>
            </a:r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три месяца весны</a:t>
            </a:r>
            <a:r>
              <a:rPr lang="ru-RU" sz="2000" b="1" dirty="0" smtClean="0">
                <a:solidFill>
                  <a:srgbClr val="0070C0"/>
                </a:solidFill>
                <a:latin typeface="Arial Narrow" pitchFamily="34" charset="0"/>
              </a:rPr>
              <a:t>.</a:t>
            </a:r>
            <a:endParaRPr lang="ru-RU" sz="2000" b="1" dirty="0">
              <a:solidFill>
                <a:srgbClr val="0070C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1" grpId="0"/>
      <p:bldP spid="12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0"/>
            <a:ext cx="3214678" cy="1357297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l"/>
            <a:r>
              <a:rPr lang="ru-RU" sz="8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МАРТ</a:t>
            </a:r>
            <a:endParaRPr lang="ru-RU" sz="24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F:\репродукции\levitan_ii_v_nachale_marta_1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357298"/>
            <a:ext cx="3216721" cy="2143140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7" name="Picture 3" descr="F:\репродукции\Март.-Левитан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4000504"/>
            <a:ext cx="2814641" cy="2314635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 descr="F:\репродукции\март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428736"/>
            <a:ext cx="2786082" cy="2304849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9" name="Picture 5" descr="F:\репродукции\март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4000504"/>
            <a:ext cx="3473746" cy="2528887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TextBox 7"/>
          <p:cNvSpPr txBox="1"/>
          <p:nvPr/>
        </p:nvSpPr>
        <p:spPr>
          <a:xfrm>
            <a:off x="4643438" y="214290"/>
            <a:ext cx="49291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свистун, огородник, грачевник, водотёк</a:t>
            </a:r>
            <a:endParaRPr lang="ru-RU" sz="28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14282" y="1500174"/>
            <a:ext cx="3600450" cy="93662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b="1" kern="1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/>
                <a:cs typeface="Times New Roman"/>
              </a:rPr>
              <a:t>В </a:t>
            </a:r>
            <a:r>
              <a:rPr lang="ru-RU" sz="3600" b="1" kern="1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/>
                <a:cs typeface="Times New Roman"/>
              </a:rPr>
              <a:t>марте:</a:t>
            </a:r>
            <a:endParaRPr lang="ru-RU" sz="3600" b="1" kern="1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/>
              <a:cs typeface="Times New Roman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285720" y="2714620"/>
            <a:ext cx="4286280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i="1" dirty="0" smtClean="0"/>
              <a:t>  </a:t>
            </a:r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Небо </a:t>
            </a:r>
            <a:r>
              <a:rPr lang="ru-RU" sz="2000" b="1" dirty="0">
                <a:solidFill>
                  <a:schemeClr val="tx2"/>
                </a:solidFill>
                <a:latin typeface="Arial Narrow" pitchFamily="34" charset="0"/>
              </a:rPr>
              <a:t>становится заметно чище и ярче</a:t>
            </a:r>
            <a:r>
              <a:rPr lang="ru-RU" sz="2000" dirty="0">
                <a:latin typeface="Arial Narrow" pitchFamily="34" charset="0"/>
              </a:rPr>
              <a:t>.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85720" y="3357562"/>
            <a:ext cx="4143372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i="1" dirty="0" smtClean="0"/>
              <a:t>  </a:t>
            </a:r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Начинают </a:t>
            </a:r>
            <a:r>
              <a:rPr lang="ru-RU" sz="2000" b="1" dirty="0">
                <a:solidFill>
                  <a:schemeClr val="tx2"/>
                </a:solidFill>
                <a:latin typeface="Arial Narrow" pitchFamily="34" charset="0"/>
              </a:rPr>
              <a:t>таять снега и очищаться </a:t>
            </a:r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ото  льда </a:t>
            </a:r>
            <a:r>
              <a:rPr lang="ru-RU" sz="2000" b="1" dirty="0">
                <a:solidFill>
                  <a:schemeClr val="tx2"/>
                </a:solidFill>
                <a:latin typeface="Arial Narrow" pitchFamily="34" charset="0"/>
              </a:rPr>
              <a:t>водоемы. 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85720" y="4357694"/>
            <a:ext cx="4143404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i="1" dirty="0" smtClean="0"/>
              <a:t>  </a:t>
            </a:r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Прилетают </a:t>
            </a:r>
            <a:r>
              <a:rPr lang="ru-RU" sz="2000" b="1" dirty="0">
                <a:solidFill>
                  <a:schemeClr val="tx2"/>
                </a:solidFill>
                <a:latin typeface="Arial Narrow" pitchFamily="34" charset="0"/>
              </a:rPr>
              <a:t>грачи, чайки, утки, </a:t>
            </a:r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скворцы</a:t>
            </a:r>
            <a:r>
              <a:rPr lang="ru-RU" sz="2000" dirty="0">
                <a:latin typeface="Arial Narrow" pitchFamily="34" charset="0"/>
              </a:rPr>
              <a:t>.</a:t>
            </a:r>
            <a:endParaRPr lang="ru-RU" sz="2000" dirty="0" smtClean="0">
              <a:latin typeface="Arial Narrow" pitchFamily="34" charset="0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85720" y="5429264"/>
            <a:ext cx="4143404" cy="1015663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dirty="0" smtClean="0"/>
              <a:t>  </a:t>
            </a:r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Пробуждаются  </a:t>
            </a:r>
            <a:r>
              <a:rPr lang="ru-RU" sz="2000" b="1" dirty="0">
                <a:solidFill>
                  <a:schemeClr val="tx2"/>
                </a:solidFill>
                <a:latin typeface="Arial Narrow" pitchFamily="34" charset="0"/>
              </a:rPr>
              <a:t>насекомые: </a:t>
            </a:r>
          </a:p>
          <a:p>
            <a:r>
              <a:rPr lang="ru-RU" sz="2000" b="1" dirty="0" smtClean="0">
                <a:solidFill>
                  <a:schemeClr val="tx2"/>
                </a:solidFill>
                <a:latin typeface="Arial Narrow" pitchFamily="34" charset="0"/>
              </a:rPr>
              <a:t>  мухи</a:t>
            </a:r>
            <a:r>
              <a:rPr lang="ru-RU" sz="2000" b="1" dirty="0">
                <a:solidFill>
                  <a:schemeClr val="tx2"/>
                </a:solidFill>
                <a:latin typeface="Arial Narrow" pitchFamily="34" charset="0"/>
              </a:rPr>
              <a:t>, муравьи, бабочки, появляются пауки. </a:t>
            </a:r>
          </a:p>
        </p:txBody>
      </p:sp>
      <p:pic>
        <p:nvPicPr>
          <p:cNvPr id="25602" name="Picture 2" descr="http://pic4you.ru/allimage/y2011/07-07/12216/1031471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21007379">
            <a:off x="7025829" y="157596"/>
            <a:ext cx="1985739" cy="17156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1" name="Picture 10" descr="http://s1.pic4you.ru/allimage/y2012/07-08/12216/2224526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43438" y="714356"/>
            <a:ext cx="2071670" cy="156726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5606" name="Picture 6" descr="http://img0.liveinternet.ru/images/attach/c/0/40/356/40356081_1866071.jpg"/>
          <p:cNvPicPr>
            <a:picLocks noChangeAspect="1" noChangeArrowheads="1"/>
          </p:cNvPicPr>
          <p:nvPr/>
        </p:nvPicPr>
        <p:blipFill>
          <a:blip r:embed="rId4" cstate="screen">
            <a:lum contrast="10000"/>
          </a:blip>
          <a:srcRect/>
          <a:stretch>
            <a:fillRect/>
          </a:stretch>
        </p:blipFill>
        <p:spPr bwMode="auto">
          <a:xfrm>
            <a:off x="6072198" y="2857496"/>
            <a:ext cx="2789507" cy="371538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4" name="Picture 4" descr="http://s1.pic4you.ru/allimage/y2013/01-08/12216/2936602.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786182" y="2357430"/>
            <a:ext cx="2039110" cy="271464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5" name="Прямоугольник 14"/>
          <p:cNvSpPr/>
          <p:nvPr/>
        </p:nvSpPr>
        <p:spPr>
          <a:xfrm>
            <a:off x="5500694" y="6215082"/>
            <a:ext cx="232756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" dirty="0" smtClean="0"/>
              <a:t>/</a:t>
            </a:r>
            <a:r>
              <a:rPr lang="ru-RU" sz="600" dirty="0" smtClean="0"/>
              <a:t> </a:t>
            </a:r>
            <a:endParaRPr lang="ru-RU" sz="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1968" y="4286256"/>
            <a:ext cx="4572032" cy="13234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80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АПРЕЛЬ</a:t>
            </a:r>
            <a:endParaRPr lang="ru-RU" sz="8000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F:\репродукции\hudozhnik_maltsev_ekaterinburg_kartina_maslom_zvonkiy_apr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00042"/>
            <a:ext cx="3643338" cy="2652350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 descr="F:\репродукции\Levitan_Vesna_Bolshaya_Voda-407x4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57166"/>
            <a:ext cx="3009908" cy="3549769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2" name="Picture 4" descr="F:\репродукции\апрель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429000"/>
            <a:ext cx="3304401" cy="3000396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TextBox 5"/>
          <p:cNvSpPr txBox="1"/>
          <p:nvPr/>
        </p:nvSpPr>
        <p:spPr>
          <a:xfrm>
            <a:off x="4214810" y="5572140"/>
            <a:ext cx="5214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Первоцвет, солнечник, зажги снега, </a:t>
            </a:r>
          </a:p>
          <a:p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снегогон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67544" y="1412776"/>
            <a:ext cx="3714776" cy="400110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Солнце греет всё сильнее.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539552" y="1844824"/>
            <a:ext cx="3714776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Ночи теплеют, </a:t>
            </a:r>
            <a:r>
              <a:rPr lang="ru-RU" sz="2000" b="1" dirty="0" smtClean="0">
                <a:solidFill>
                  <a:srgbClr val="002060"/>
                </a:solidFill>
                <a:latin typeface="Arial Narrow" pitchFamily="34" charset="0"/>
              </a:rPr>
              <a:t>вероятность заморозков </a:t>
            </a: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невелика.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9552" y="2780928"/>
            <a:ext cx="3714776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К концу месяца снег </a:t>
            </a:r>
            <a:r>
              <a:rPr lang="ru-RU" sz="2000" b="1" dirty="0" smtClean="0">
                <a:solidFill>
                  <a:srgbClr val="002060"/>
                </a:solidFill>
                <a:latin typeface="Arial Narrow" pitchFamily="34" charset="0"/>
              </a:rPr>
              <a:t>сходит </a:t>
            </a:r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окончательно.</a:t>
            </a: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9552" y="3573016"/>
            <a:ext cx="3714776" cy="400110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Arial Narrow" pitchFamily="34" charset="0"/>
              </a:rPr>
              <a:t>Половодье.</a:t>
            </a:r>
            <a:endParaRPr lang="ru-RU" sz="20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1" name="WordArt 9"/>
          <p:cNvSpPr>
            <a:spLocks noChangeArrowheads="1" noChangeShapeType="1" noTextEdit="1"/>
          </p:cNvSpPr>
          <p:nvPr/>
        </p:nvSpPr>
        <p:spPr bwMode="auto">
          <a:xfrm>
            <a:off x="214282" y="214290"/>
            <a:ext cx="3600450" cy="93662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b="1" kern="1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/>
                <a:cs typeface="Times New Roman"/>
              </a:rPr>
              <a:t>В </a:t>
            </a:r>
            <a:r>
              <a:rPr lang="ru-RU" sz="3600" b="1" kern="1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00FF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/>
                <a:cs typeface="Times New Roman"/>
              </a:rPr>
              <a:t>апреле:</a:t>
            </a:r>
            <a:endParaRPr lang="ru-RU" sz="3600" b="1" kern="1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00FF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/>
              <a:cs typeface="Times New Roman"/>
            </a:endParaRPr>
          </a:p>
        </p:txBody>
      </p:sp>
      <p:pic>
        <p:nvPicPr>
          <p:cNvPr id="24" name="Picture 2" descr="http://img-fotki.yandex.ru/get/6001/131624064.114/0_7e921_b0abb135_M"/>
          <p:cNvPicPr>
            <a:picLocks noChangeAspect="1" noChangeArrowheads="1"/>
          </p:cNvPicPr>
          <p:nvPr/>
        </p:nvPicPr>
        <p:blipFill>
          <a:blip r:embed="rId2" cstate="screen"/>
          <a:srcRect l="24816"/>
          <a:stretch>
            <a:fillRect/>
          </a:stretch>
        </p:blipFill>
        <p:spPr bwMode="auto">
          <a:xfrm>
            <a:off x="7000892" y="3643314"/>
            <a:ext cx="1947858" cy="2857500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467544" y="4077072"/>
            <a:ext cx="3714776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Появляются первые почки на деревьях.</a:t>
            </a:r>
          </a:p>
        </p:txBody>
      </p:sp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539552" y="5013176"/>
            <a:ext cx="3714776" cy="400110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Начинают лить первые дожди.</a:t>
            </a: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539552" y="5589240"/>
            <a:ext cx="3714776" cy="707886"/>
          </a:xfrm>
          <a:prstGeom prst="rect">
            <a:avLst/>
          </a:prstGeom>
          <a:noFill/>
          <a:ln>
            <a:noFill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Arial Narrow" pitchFamily="34" charset="0"/>
              </a:rPr>
              <a:t>Прилетают насекомоядные птицы.</a:t>
            </a:r>
          </a:p>
        </p:txBody>
      </p:sp>
      <p:pic>
        <p:nvPicPr>
          <p:cNvPr id="27656" name="Picture 8" descr="http://picsdesktop.net/Springtime/800x600/PicsDesktop.net_106.jpg"/>
          <p:cNvPicPr>
            <a:picLocks noChangeAspect="1" noChangeArrowheads="1"/>
          </p:cNvPicPr>
          <p:nvPr/>
        </p:nvPicPr>
        <p:blipFill>
          <a:blip r:embed="rId3" cstate="screen">
            <a:lum contrast="10000"/>
          </a:blip>
          <a:srcRect/>
          <a:stretch>
            <a:fillRect/>
          </a:stretch>
        </p:blipFill>
        <p:spPr bwMode="auto">
          <a:xfrm>
            <a:off x="4714876" y="500042"/>
            <a:ext cx="3524274" cy="254154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36" name="Прямоугольник 35"/>
          <p:cNvSpPr/>
          <p:nvPr/>
        </p:nvSpPr>
        <p:spPr>
          <a:xfrm>
            <a:off x="4000496" y="4857760"/>
            <a:ext cx="1928810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" dirty="0" smtClean="0">
                <a:hlinkClick r:id="rId4"/>
              </a:rPr>
              <a:t>l</a:t>
            </a:r>
            <a:r>
              <a:rPr lang="ru-RU" sz="600" dirty="0" smtClean="0"/>
              <a:t> </a:t>
            </a:r>
            <a:endParaRPr lang="ru-RU" sz="600" dirty="0"/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 cstate="print"/>
          <a:srcRect t="6446" r="28016"/>
          <a:stretch>
            <a:fillRect/>
          </a:stretch>
        </p:blipFill>
        <p:spPr bwMode="auto">
          <a:xfrm>
            <a:off x="5357818" y="3357562"/>
            <a:ext cx="1471610" cy="2878889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5" name="Picture 17" descr="2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4143380"/>
            <a:ext cx="2881312" cy="218185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6" name="Picture 12" descr="Рисунок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214941" y="285728"/>
            <a:ext cx="3374471" cy="33575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7" name="Picture 14" descr="1169123508_a025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8" y="285728"/>
            <a:ext cx="2335201" cy="3113601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8" name="Picture 15" descr="nature 0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1920" y="3429000"/>
            <a:ext cx="2358430" cy="3143272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9" name="Picture 2" descr="ФОНЫ АНИМИРОВАНЫЕ НА ПРОЗРАЧНОЙ ОСНОВЕ. Комментарии : Дневники на КП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43306" y="-357214"/>
            <a:ext cx="5976938" cy="676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5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000"/>
                            </p:stCondLst>
                            <p:childTnLst>
                              <p:par>
                                <p:cTn id="9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21" grpId="0"/>
      <p:bldP spid="26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57786" y="357166"/>
            <a:ext cx="378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МАЙ</a:t>
            </a:r>
            <a:endParaRPr lang="ru-RU" sz="8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F:\репродукции\may-400x2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57166"/>
            <a:ext cx="3810000" cy="2514600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5" name="Picture 3" descr="F:\репродукции\берёзовый ма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500439"/>
            <a:ext cx="4114357" cy="2623538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7" name="Picture 5" descr="F:\репродукции\май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429000"/>
            <a:ext cx="3991732" cy="2600328"/>
          </a:xfrm>
          <a:prstGeom prst="rect">
            <a:avLst/>
          </a:prstGeom>
          <a:ln w="1905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TextBox 6"/>
          <p:cNvSpPr txBox="1"/>
          <p:nvPr/>
        </p:nvSpPr>
        <p:spPr>
          <a:xfrm>
            <a:off x="4714876" y="214311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4500562" y="1785926"/>
            <a:ext cx="464343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травень,  россеник,  ранопашец, светодень</a:t>
            </a:r>
            <a:endParaRPr kumimoji="0" lang="ru-RU" sz="2000" b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5" descr="осенние ягодные листья"/>
          <p:cNvSpPr>
            <a:spLocks noChangeArrowheads="1" noChangeShapeType="1" noTextEdit="1"/>
          </p:cNvSpPr>
          <p:nvPr/>
        </p:nvSpPr>
        <p:spPr bwMode="auto">
          <a:xfrm>
            <a:off x="428596" y="357166"/>
            <a:ext cx="3240087" cy="8509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/>
                <a:cs typeface="Times New Roman"/>
              </a:rPr>
              <a:t>В мае: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23528" y="1268760"/>
            <a:ext cx="3821880" cy="646331"/>
          </a:xfrm>
          <a:prstGeom prst="rect">
            <a:avLst/>
          </a:prstGeom>
          <a:noFill/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В конце месяца солнце может вполне </a:t>
            </a:r>
          </a:p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по-летнему прижигать. 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323528" y="2564904"/>
            <a:ext cx="3571900" cy="646331"/>
          </a:xfrm>
          <a:prstGeom prst="rect">
            <a:avLst/>
          </a:prstGeom>
          <a:noFill/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Все больше становится разноцветных бабочек. 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95536" y="1916832"/>
            <a:ext cx="3571900" cy="646331"/>
          </a:xfrm>
          <a:prstGeom prst="rect">
            <a:avLst/>
          </a:prstGeom>
          <a:noFill/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Небо наливается ясным чистым светом. </a:t>
            </a: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323528" y="3284984"/>
            <a:ext cx="3571900" cy="646331"/>
          </a:xfrm>
          <a:prstGeom prst="rect">
            <a:avLst/>
          </a:prstGeom>
          <a:noFill/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Прибывают последние перелетные птицы.</a:t>
            </a:r>
          </a:p>
        </p:txBody>
      </p:sp>
      <p:pic>
        <p:nvPicPr>
          <p:cNvPr id="20" name="Picture 10" descr="http://pic4you.ru/allimage/y2012/05-05/12216/1988362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952750" y="4762499"/>
            <a:ext cx="6191250" cy="2095501"/>
          </a:xfrm>
          <a:prstGeom prst="rect">
            <a:avLst/>
          </a:prstGeom>
          <a:noFill/>
        </p:spPr>
      </p:pic>
      <p:pic>
        <p:nvPicPr>
          <p:cNvPr id="21" name="Picture 10" descr="http://pic4you.ru/allimage/y2012/05-05/12216/1988362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4762499"/>
            <a:ext cx="6191250" cy="2095501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6215074" y="0"/>
            <a:ext cx="18473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8800" b="1" cap="none" spc="0" dirty="0">
              <a:ln w="11430"/>
              <a:gradFill>
                <a:gsLst>
                  <a:gs pos="0">
                    <a:srgbClr val="FF9999"/>
                  </a:gs>
                  <a:gs pos="30000">
                    <a:srgbClr val="66008F"/>
                  </a:gs>
                  <a:gs pos="64999">
                    <a:srgbClr val="FF00FF"/>
                  </a:gs>
                </a:gsLst>
                <a:lin ang="5400000" scaled="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51520" y="4370621"/>
            <a:ext cx="3571900" cy="923330"/>
          </a:xfrm>
          <a:prstGeom prst="rect">
            <a:avLst/>
          </a:prstGeom>
          <a:noFill/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В садах зацветают нарциссы,</a:t>
            </a:r>
          </a:p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 тюльпаны, маргаритки и </a:t>
            </a:r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другие цветы.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5" name="Rectangle 11"/>
          <p:cNvSpPr>
            <a:spLocks noChangeArrowheads="1"/>
          </p:cNvSpPr>
          <p:nvPr/>
        </p:nvSpPr>
        <p:spPr bwMode="auto">
          <a:xfrm>
            <a:off x="251520" y="3861048"/>
            <a:ext cx="3571900" cy="646331"/>
          </a:xfrm>
          <a:prstGeom prst="rect">
            <a:avLst/>
          </a:prstGeom>
          <a:noFill/>
          <a:ln>
            <a:noFill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В мае повсюду зеленеют и цветут </a:t>
            </a:r>
          </a:p>
          <a:p>
            <a:r>
              <a:rPr lang="ru-RU" b="1" dirty="0">
                <a:solidFill>
                  <a:srgbClr val="002060"/>
                </a:solidFill>
                <a:latin typeface="Arial Narrow" pitchFamily="34" charset="0"/>
              </a:rPr>
              <a:t>кроны деревьев. </a:t>
            </a:r>
          </a:p>
        </p:txBody>
      </p:sp>
      <p:pic>
        <p:nvPicPr>
          <p:cNvPr id="31746" name="Picture 2" descr="http://www.fotocvetov.ru/narcicy/0231020.jpg"/>
          <p:cNvPicPr>
            <a:picLocks noChangeAspect="1" noChangeArrowheads="1"/>
          </p:cNvPicPr>
          <p:nvPr/>
        </p:nvPicPr>
        <p:blipFill>
          <a:blip r:embed="rId3" cstate="screen">
            <a:lum contrast="20000"/>
          </a:blip>
          <a:srcRect/>
          <a:stretch>
            <a:fillRect/>
          </a:stretch>
        </p:blipFill>
        <p:spPr bwMode="auto">
          <a:xfrm>
            <a:off x="3923928" y="2204864"/>
            <a:ext cx="2806002" cy="2106373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5" name="Picture 12" descr="http://img1.liveinternet.ru/images/attach/c/1/62/284/62284906_2_babochki.gif"/>
          <p:cNvPicPr>
            <a:picLocks noChangeAspect="1" noChangeArrowheads="1" noCrop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74291" y="0"/>
            <a:ext cx="2969709" cy="271464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7" name="Picture 20" descr="Смайлики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440220">
            <a:off x="3699919" y="605301"/>
            <a:ext cx="3297136" cy="194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&quot;Анимированные бабочки - Я. Чайник! - я.ру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78450" y="2492896"/>
            <a:ext cx="3765550" cy="299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5" descr="2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4" y="428604"/>
            <a:ext cx="3146402" cy="2212265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2" name="Picture 21" descr="2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15008" y="2857496"/>
            <a:ext cx="2875096" cy="2161058"/>
          </a:xfrm>
          <a:prstGeom prst="round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6" name="Picture 8" descr="http://img-fotki.yandex.ru/get/4210/feminizina.18/0_3fd20_1ea36f3b_-2-L"/>
          <p:cNvPicPr>
            <a:picLocks noChangeAspect="1" noChangeArrowheads="1"/>
          </p:cNvPicPr>
          <p:nvPr/>
        </p:nvPicPr>
        <p:blipFill>
          <a:blip r:embed="rId9" cstate="screen">
            <a:lum contrast="10000"/>
          </a:blip>
          <a:srcRect/>
          <a:stretch>
            <a:fillRect/>
          </a:stretch>
        </p:blipFill>
        <p:spPr bwMode="auto">
          <a:xfrm>
            <a:off x="6300192" y="332656"/>
            <a:ext cx="2643206" cy="1807437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26" name="Picture 2" descr="C:\Users\111\Desktop\тюльпаны 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3356992"/>
            <a:ext cx="2381250" cy="3175000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3000"/>
                            </p:stCondLst>
                            <p:childTnLst>
                              <p:par>
                                <p:cTn id="7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4000"/>
                            </p:stCondLst>
                            <p:childTnLst>
                              <p:par>
                                <p:cTn id="8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5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60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7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1"/>
      <p:bldP spid="9" grpId="0"/>
      <p:bldP spid="10" grpId="0"/>
      <p:bldP spid="24" grpId="0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165350" y="404813"/>
            <a:ext cx="4788490" cy="523220"/>
          </a:xfrm>
          <a:prstGeom prst="rect">
            <a:avLst/>
          </a:prstGeom>
          <a:solidFill>
            <a:srgbClr val="FFFF00"/>
          </a:solidFill>
          <a:ln w="38100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Солнце выше, чем зимой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619250" y="1412875"/>
            <a:ext cx="6205546" cy="523220"/>
          </a:xfrm>
          <a:prstGeom prst="rect">
            <a:avLst/>
          </a:prstGeom>
          <a:solidFill>
            <a:srgbClr val="FF99FF"/>
          </a:solidFill>
          <a:ln w="38100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Comic Sans MS" pitchFamily="66" charset="0"/>
              </a:rPr>
              <a:t>Дни стали длиннее. Потепление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539750" y="2420938"/>
            <a:ext cx="3913251" cy="3046988"/>
          </a:xfrm>
          <a:prstGeom prst="rect">
            <a:avLst/>
          </a:prstGeom>
          <a:solidFill>
            <a:srgbClr val="71DAFF"/>
          </a:solidFill>
          <a:ln w="38100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Небо голубое, высокое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Облака белые, лёгкие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Таяние снега, льда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Ледоход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Половодье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Осадки: снег, дождь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Первая гроза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Оттаивание почвы</a:t>
            </a:r>
          </a:p>
        </p:txBody>
      </p:sp>
      <p:sp>
        <p:nvSpPr>
          <p:cNvPr id="53254" name="Line 6"/>
          <p:cNvSpPr>
            <a:spLocks noChangeShapeType="1"/>
          </p:cNvSpPr>
          <p:nvPr/>
        </p:nvSpPr>
        <p:spPr bwMode="auto">
          <a:xfrm>
            <a:off x="4356100" y="981075"/>
            <a:ext cx="0" cy="431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 dirty="0"/>
          </a:p>
        </p:txBody>
      </p:sp>
      <p:sp>
        <p:nvSpPr>
          <p:cNvPr id="53255" name="Line 7"/>
          <p:cNvSpPr>
            <a:spLocks noChangeShapeType="1"/>
          </p:cNvSpPr>
          <p:nvPr/>
        </p:nvSpPr>
        <p:spPr bwMode="auto">
          <a:xfrm flipH="1">
            <a:off x="2916238" y="1989138"/>
            <a:ext cx="433387" cy="2873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 dirty="0"/>
          </a:p>
        </p:txBody>
      </p:sp>
      <p:pic>
        <p:nvPicPr>
          <p:cNvPr id="53256" name="Picture 8" descr="fff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33375"/>
            <a:ext cx="1368425" cy="134461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53258" name="Line 10"/>
          <p:cNvSpPr>
            <a:spLocks noChangeShapeType="1"/>
          </p:cNvSpPr>
          <p:nvPr/>
        </p:nvSpPr>
        <p:spPr bwMode="auto">
          <a:xfrm>
            <a:off x="5651500" y="1989138"/>
            <a:ext cx="288925" cy="2873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 dirty="0"/>
          </a:p>
        </p:txBody>
      </p:sp>
      <p:sp>
        <p:nvSpPr>
          <p:cNvPr id="53259" name="Text Box 11"/>
          <p:cNvSpPr txBox="1">
            <a:spLocks noChangeArrowheads="1"/>
          </p:cNvSpPr>
          <p:nvPr/>
        </p:nvSpPr>
        <p:spPr bwMode="auto">
          <a:xfrm>
            <a:off x="4787900" y="2420938"/>
            <a:ext cx="3802644" cy="3046988"/>
          </a:xfrm>
          <a:prstGeom prst="rect">
            <a:avLst/>
          </a:prstGeom>
          <a:solidFill>
            <a:srgbClr val="99FF33"/>
          </a:solidFill>
          <a:ln w="38100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</a:bodyPr>
          <a:lstStyle/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Набухание почек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Появление листьев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Цветение растений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Появление насекомых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Возвращение перелёт-</a:t>
            </a:r>
          </a:p>
          <a:p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 ных птиц</a:t>
            </a:r>
          </a:p>
          <a:p>
            <a:pPr>
              <a:buFontTx/>
              <a:buChar char="•"/>
            </a:pPr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Изменения в жизни </a:t>
            </a:r>
          </a:p>
          <a:p>
            <a:r>
              <a:rPr lang="ru-RU" sz="2400" b="1" dirty="0">
                <a:solidFill>
                  <a:srgbClr val="002060"/>
                </a:solidFill>
                <a:latin typeface="Comic Sans MS" pitchFamily="66" charset="0"/>
              </a:rPr>
              <a:t>  зверей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animBg="1"/>
      <p:bldP spid="53252" grpId="0" animBg="1"/>
      <p:bldP spid="53253" grpId="0" animBg="1"/>
      <p:bldP spid="53254" grpId="0" animBg="1"/>
      <p:bldP spid="53255" grpId="0" animBg="1"/>
      <p:bldP spid="53258" grpId="0" animBg="1"/>
      <p:bldP spid="5325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00034" y="214290"/>
            <a:ext cx="6072230" cy="1107996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sz="66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Narrow" pitchFamily="34" charset="0"/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500034" y="2714620"/>
          <a:ext cx="7000924" cy="23431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7586"/>
                <a:gridCol w="3643338"/>
              </a:tblGrid>
              <a:tr h="58579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</a:tr>
              <a:tr h="5857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</a:tr>
              <a:tr h="5857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</a:tr>
              <a:tr h="58579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42910" y="3929066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  <a:cs typeface="Arial" pitchFamily="34" charset="0"/>
              </a:rPr>
              <a:t>Пришел май,</a:t>
            </a:r>
            <a:endParaRPr lang="ru-RU" sz="2400" b="1" dirty="0">
              <a:solidFill>
                <a:srgbClr val="00206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1472" y="2786058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Весна красна цветами,</a:t>
            </a:r>
            <a:endParaRPr lang="ru-RU" sz="24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2910" y="3357562"/>
            <a:ext cx="27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Май леса наряжает,</a:t>
            </a:r>
            <a:endParaRPr lang="ru-RU" sz="24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2910" y="4500570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Март с водой,</a:t>
            </a:r>
            <a:endParaRPr lang="ru-RU" sz="24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25" name="Picture 2" descr="http://by-anna.ucoz.ru/whiteflowers/tulips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282" y="5572140"/>
            <a:ext cx="1145124" cy="862084"/>
          </a:xfrm>
          <a:prstGeom prst="rect">
            <a:avLst/>
          </a:prstGeom>
          <a:noFill/>
        </p:spPr>
      </p:pic>
      <p:sp>
        <p:nvSpPr>
          <p:cNvPr id="26" name="TextBox 25"/>
          <p:cNvSpPr txBox="1"/>
          <p:nvPr/>
        </p:nvSpPr>
        <p:spPr>
          <a:xfrm>
            <a:off x="2857488" y="6286520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FF"/>
                </a:solidFill>
                <a:latin typeface="Arial Narrow" pitchFamily="34" charset="0"/>
              </a:rPr>
              <a:t>под кустом рай.</a:t>
            </a:r>
            <a:endParaRPr lang="ru-RU" sz="2400" b="1" dirty="0">
              <a:solidFill>
                <a:srgbClr val="FF00FF"/>
              </a:solidFill>
              <a:latin typeface="Arial Narrow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14414" y="5786454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00FF"/>
                </a:solidFill>
                <a:latin typeface="Arial Narrow" pitchFamily="34" charset="0"/>
              </a:rPr>
              <a:t>апрель с травой.</a:t>
            </a:r>
            <a:endParaRPr lang="ru-RU" sz="2400" b="1" dirty="0">
              <a:solidFill>
                <a:srgbClr val="0000FF"/>
              </a:solidFill>
              <a:latin typeface="Arial Narrow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43306" y="5786454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 Narrow" pitchFamily="34" charset="0"/>
              </a:rPr>
              <a:t>лето в гости ожидает.</a:t>
            </a:r>
            <a:endParaRPr lang="ru-RU" sz="24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643670" y="5715016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а осень пирогами.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030" name="Picture 6" descr="http://by-anna.ucoz.ru/whiteflowers/Bild-013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9232103">
            <a:off x="6458877" y="231670"/>
            <a:ext cx="2534925" cy="1901194"/>
          </a:xfrm>
          <a:prstGeom prst="rect">
            <a:avLst/>
          </a:prstGeom>
          <a:noFill/>
        </p:spPr>
      </p:pic>
      <p:sp>
        <p:nvSpPr>
          <p:cNvPr id="33" name="TextBox 32"/>
          <p:cNvSpPr txBox="1"/>
          <p:nvPr/>
        </p:nvSpPr>
        <p:spPr>
          <a:xfrm>
            <a:off x="214282" y="428604"/>
            <a:ext cx="6786610" cy="13234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Arial Narrow" pitchFamily="34" charset="0"/>
              </a:rPr>
              <a:t>Подберите вторую половину пословицы о весне.</a:t>
            </a:r>
            <a:endParaRPr lang="ru-RU" sz="40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88 -0.00995 L -0.29236 -0.42957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-2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496 -0.03077 L 0.0283 -0.3456 " pathEditMode="relative" rAng="0" ptsTypes="AA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437 -0.01966 L 0.11771 -0.3449 " pathEditMode="relative" rAng="0" ptsTypes="AA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" y="-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96 -0.03077 L 0.29757 -0.17766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26" grpId="0"/>
      <p:bldP spid="26" grpId="1"/>
      <p:bldP spid="27" grpId="0"/>
      <p:bldP spid="27" grpId="1"/>
      <p:bldP spid="28" grpId="0"/>
      <p:bldP spid="28" grpId="1"/>
      <p:bldP spid="30" grpId="0"/>
      <p:bldP spid="30" grpId="1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214290"/>
            <a:ext cx="5500726" cy="1107996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sz="66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15140" y="1000108"/>
            <a:ext cx="214314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Отлет перелетных птиц.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15140" y="214290"/>
            <a:ext cx="214314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Освобождение рек ото льда.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15140" y="3357562"/>
            <a:ext cx="214314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Впадение животных в спячку.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15140" y="1785926"/>
            <a:ext cx="214314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Появление насекомых.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15140" y="2571744"/>
            <a:ext cx="214314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Исчезновение снежного покрова.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15140" y="4143380"/>
            <a:ext cx="2143140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Листопад.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15140" y="5929330"/>
            <a:ext cx="214314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Появление потомства у птиц и животных.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15140" y="5143512"/>
            <a:ext cx="214314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Цветение первовоцветов.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15140" y="4643446"/>
            <a:ext cx="2143140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Капель.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34" y="500042"/>
            <a:ext cx="6357982" cy="14465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Arial Narrow" pitchFamily="34" charset="0"/>
              </a:rPr>
              <a:t>Выберите признаки весны.</a:t>
            </a:r>
            <a:endParaRPr lang="ru-RU" sz="44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55302" name="Picture 6" descr="http://pic4you.ru/allimage/y2012/05-04/12216/1986292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4934651"/>
            <a:ext cx="2493839" cy="1637621"/>
          </a:xfrm>
          <a:prstGeom prst="rect">
            <a:avLst/>
          </a:prstGeom>
          <a:noFill/>
        </p:spPr>
      </p:pic>
      <p:pic>
        <p:nvPicPr>
          <p:cNvPr id="55304" name="Picture 8" descr="http://pic4you.ru/allimage/y2012/06-03/12216/2095489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rot="1020705">
            <a:off x="5829789" y="410657"/>
            <a:ext cx="3514474" cy="47287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68507 0.38815 " pathEditMode="relative" ptsTypes="AA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62205 0.33588 " pathEditMode="relative" ptsTypes="AA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55309E-6 L -0.45677 0.3988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" y="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82 -0.0465 L -0.25712 -0.3192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-1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746 -0.02406 L -0.35156 -0.26533 " pathEditMode="relative" rAng="0" ptsTypes="AA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528 -0.03354 L -0.21771 -0.22253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" y="-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1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42852"/>
            <a:ext cx="8159606" cy="86177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ru-RU" sz="5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Narrow" pitchFamily="34" charset="0"/>
              </a:rPr>
              <a:t>Весны приметы - первоцветы</a:t>
            </a:r>
            <a:endParaRPr lang="ru-RU" sz="5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14744" y="1142984"/>
            <a:ext cx="5072082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Первоцветы</a:t>
            </a:r>
            <a:r>
              <a:rPr lang="ru-RU" sz="2000" b="1" dirty="0" smtClean="0">
                <a:solidFill>
                  <a:srgbClr val="002060"/>
                </a:solidFill>
                <a:latin typeface="Arial Narrow" pitchFamily="34" charset="0"/>
              </a:rPr>
              <a:t> появляются тотчас после схождения снега. У некоторых из них не «хватает терпенья» дождаться и этого.</a:t>
            </a:r>
            <a:endParaRPr lang="ru-RU" sz="20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1026" name="Picture 2" descr="http://img94.imageshack.us/img94/8877/kardeleniekleriforumdas.jpg"/>
          <p:cNvPicPr>
            <a:picLocks noChangeAspect="1" noChangeArrowheads="1"/>
          </p:cNvPicPr>
          <p:nvPr/>
        </p:nvPicPr>
        <p:blipFill>
          <a:blip r:embed="rId2" cstate="screen">
            <a:lum contrast="10000"/>
          </a:blip>
          <a:srcRect/>
          <a:stretch>
            <a:fillRect/>
          </a:stretch>
        </p:blipFill>
        <p:spPr bwMode="auto">
          <a:xfrm>
            <a:off x="285720" y="857232"/>
            <a:ext cx="2067983" cy="3072803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0" name="Прямоугольник 9"/>
          <p:cNvSpPr/>
          <p:nvPr/>
        </p:nvSpPr>
        <p:spPr>
          <a:xfrm>
            <a:off x="214282" y="5500702"/>
            <a:ext cx="4643470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endParaRPr lang="ru-RU" dirty="0"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3714752"/>
            <a:ext cx="17859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714744" y="2143116"/>
            <a:ext cx="5072098" cy="9233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Эти растения так любят весну, что бывает, слабого дыхания ее достаточно, чтобы их лепестки раскрылись и засияли счастьем.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14348" y="114298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ПОДСНЕЖНИК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4" name="Picture 10" descr="http://img-fotki.yandex.ru/get/16/m2633.10/0_f650_1011ff95_XL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857884" y="3286124"/>
            <a:ext cx="3036114" cy="2428892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5" name="TextBox 14"/>
          <p:cNvSpPr txBox="1"/>
          <p:nvPr/>
        </p:nvSpPr>
        <p:spPr>
          <a:xfrm>
            <a:off x="7358082" y="335756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ПРОЛЕСКА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111\Desktop\крокус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857232"/>
            <a:ext cx="3286116" cy="2188554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6" name="TextBox 15"/>
          <p:cNvSpPr txBox="1"/>
          <p:nvPr/>
        </p:nvSpPr>
        <p:spPr>
          <a:xfrm>
            <a:off x="7143768" y="107154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КРОКУСЫ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7" name="Picture 6" descr="http://www.tmfoto.ru/upload/iblock/235/23525eeb628fea3ee5fb33562e69a9c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14282" y="4143380"/>
            <a:ext cx="2794163" cy="1996274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18" name="TextBox 17"/>
          <p:cNvSpPr txBox="1"/>
          <p:nvPr/>
        </p:nvSpPr>
        <p:spPr>
          <a:xfrm>
            <a:off x="357158" y="435769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СОН-ТРАВА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9" name="Picture 4" descr="http://img-fotki.yandex.ru/get/5800/minigyul-musina.1/0_4f07c_f717a473_-1-XL"/>
          <p:cNvPicPr>
            <a:picLocks noChangeAspect="1" noChangeArrowheads="1"/>
          </p:cNvPicPr>
          <p:nvPr/>
        </p:nvPicPr>
        <p:blipFill>
          <a:blip r:embed="rId6" cstate="screen">
            <a:lum contrast="10000"/>
          </a:blip>
          <a:srcRect/>
          <a:stretch>
            <a:fillRect/>
          </a:stretch>
        </p:blipFill>
        <p:spPr bwMode="auto">
          <a:xfrm>
            <a:off x="2428860" y="1928802"/>
            <a:ext cx="2953184" cy="2093069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0" name="TextBox 19"/>
          <p:cNvSpPr txBox="1"/>
          <p:nvPr/>
        </p:nvSpPr>
        <p:spPr>
          <a:xfrm>
            <a:off x="2714612" y="357187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АНЕМОНА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1" name="Picture 4" descr="http://lovejusta.ru/wp-content/uploads/2013/03/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28926" y="4786322"/>
            <a:ext cx="2990847" cy="1870801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2" name="TextBox 21"/>
          <p:cNvSpPr txBox="1"/>
          <p:nvPr/>
        </p:nvSpPr>
        <p:spPr>
          <a:xfrm>
            <a:off x="3286116" y="4857760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МАТЬ-И-МАЧЕХА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5" grpId="2"/>
      <p:bldP spid="12" grpId="0"/>
      <p:bldP spid="12" grpId="1"/>
      <p:bldP spid="13" grpId="0"/>
      <p:bldP spid="15" grpId="0"/>
      <p:bldP spid="16" grpId="0"/>
      <p:bldP spid="18" grpId="0"/>
      <p:bldP spid="20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4143380"/>
            <a:ext cx="8820150" cy="2492375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Многие собирают весной букеты </a:t>
            </a:r>
          </a:p>
          <a:p>
            <a:pPr algn="ctr"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весенних растений. Хорошо ли это? </a:t>
            </a:r>
          </a:p>
          <a:p>
            <a:pPr algn="ctr"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Что мы с вами можем сделать, </a:t>
            </a:r>
          </a:p>
          <a:p>
            <a:pPr algn="ctr"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чтобы сохранить растения?</a:t>
            </a:r>
          </a:p>
        </p:txBody>
      </p:sp>
      <p:pic>
        <p:nvPicPr>
          <p:cNvPr id="33798" name="Picture 6" descr="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214950"/>
            <a:ext cx="1035050" cy="1309687"/>
          </a:xfrm>
          <a:prstGeom prst="rect">
            <a:avLst/>
          </a:prstGeom>
          <a:noFill/>
        </p:spPr>
      </p:pic>
      <p:pic>
        <p:nvPicPr>
          <p:cNvPr id="33799" name="Picture 7" descr="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85728"/>
            <a:ext cx="2687637" cy="3743325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3797" name="Picture 5" descr="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285860"/>
            <a:ext cx="1922463" cy="2663825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33800" name="Picture 8" descr="ff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8038" y="188913"/>
            <a:ext cx="1804987" cy="177323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1214422"/>
            <a:ext cx="2693977" cy="4075838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5844" name="Text Box 4"/>
          <p:cNvSpPr txBox="1">
            <a:spLocks noGrp="1" noChangeArrowheads="1"/>
          </p:cNvSpPr>
          <p:nvPr>
            <p:ph type="body" idx="1"/>
          </p:nvPr>
        </p:nvSpPr>
        <p:spPr>
          <a:xfrm>
            <a:off x="0" y="333375"/>
            <a:ext cx="8569325" cy="6524625"/>
          </a:xfr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Передвигайтесь </a:t>
            </a: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по тропинкам (гибель травянистых</a:t>
            </a:r>
          </a:p>
          <a:p>
            <a:pPr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	 растений губительно</a:t>
            </a:r>
          </a:p>
          <a:p>
            <a:pPr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	 сказывается на состоянии</a:t>
            </a:r>
          </a:p>
          <a:p>
            <a:pPr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	 </a:t>
            </a:r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всего живого). 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  <a:p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Букеты составляйте</a:t>
            </a:r>
          </a:p>
          <a:p>
            <a:pPr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	 из цветов, которые </a:t>
            </a:r>
          </a:p>
          <a:p>
            <a:pPr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	человек вырастил сам</a:t>
            </a:r>
          </a:p>
          <a:p>
            <a:pPr>
              <a:buFontTx/>
              <a:buNone/>
            </a:pP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	 у себя на садовом </a:t>
            </a:r>
            <a:r>
              <a:rPr lang="ru-RU" b="1" dirty="0" smtClean="0">
                <a:solidFill>
                  <a:srgbClr val="002060"/>
                </a:solidFill>
                <a:latin typeface="Comic Sans MS" pitchFamily="66" charset="0"/>
              </a:rPr>
              <a:t>участке или сделайте своими руками.</a:t>
            </a:r>
            <a:endParaRPr lang="ru-RU" b="1" dirty="0">
              <a:solidFill>
                <a:srgbClr val="002060"/>
              </a:solidFill>
              <a:latin typeface="Comic Sans MS" pitchFamily="66" charset="0"/>
            </a:endParaRPr>
          </a:p>
          <a:p>
            <a:pPr>
              <a:buNone/>
            </a:pP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0034" y="214290"/>
            <a:ext cx="6072230" cy="1107996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sz="66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2643182"/>
            <a:ext cx="6357982" cy="4616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Цветы, которые человек видит впервые.</a:t>
            </a:r>
            <a:endParaRPr lang="ru-RU" sz="24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844" y="3571876"/>
            <a:ext cx="6357950" cy="4616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Цветы, которые зацветают раньше всех весной.</a:t>
            </a:r>
            <a:endParaRPr lang="ru-RU" sz="24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44" y="4500570"/>
            <a:ext cx="6357950" cy="4616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 Narrow" pitchFamily="34" charset="0"/>
              </a:rPr>
              <a:t>Цветы, которые первыми распускаются утром.</a:t>
            </a:r>
            <a:endParaRPr lang="ru-RU" sz="24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714356"/>
            <a:ext cx="7929586" cy="132343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Arial Narrow" pitchFamily="34" charset="0"/>
              </a:rPr>
              <a:t>Выберите правильное определение. Первоцветы – это…</a:t>
            </a:r>
            <a:endParaRPr lang="ru-RU" sz="40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54280" name="Picture 8" descr="http://s1.pic4you.ru/allimage/y2012/09-26/12216/2477385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214942" y="-428652"/>
            <a:ext cx="3810000" cy="7620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282" name="Picture 10" descr="http://s1.pic4you.ru/allimage/y2012/09-26/12216/2477382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42910" y="214290"/>
            <a:ext cx="6786610" cy="179364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4288" name="Picture 16" descr="http://pic4you.ru/allimage/y2012/05-04/12216/1986310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857488" y="2981143"/>
            <a:ext cx="4000528" cy="36415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3648 " pathEditMode="relative" ptsTypes="AA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3648 " pathEditMode="relative" ptsTypes="AA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build="allAtOnce" animBg="1"/>
      <p:bldP spid="6" grpId="1" build="allAtOnce" animBg="1"/>
      <p:bldP spid="7" grpId="0" animBg="1"/>
      <p:bldP spid="7" grpId="1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357166"/>
            <a:ext cx="7000924" cy="92333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Соберите картинку</a:t>
            </a:r>
          </a:p>
        </p:txBody>
      </p:sp>
      <p:pic>
        <p:nvPicPr>
          <p:cNvPr id="3" name="Picture 4" descr="http://img-fotki.yandex.ru/get/5705/svetlera.82/0_51f55_52534987_XL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5720" y="3068516"/>
            <a:ext cx="8572528" cy="378948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признаки весны\подснежник для мозаик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00042"/>
            <a:ext cx="7143800" cy="610767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3" name="TextBox 2"/>
          <p:cNvSpPr txBox="1"/>
          <p:nvPr/>
        </p:nvSpPr>
        <p:spPr>
          <a:xfrm>
            <a:off x="1357290" y="5857892"/>
            <a:ext cx="3214710" cy="46166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ПОДСНЕЖНИКИ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357166"/>
            <a:ext cx="7000924" cy="92333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ru-RU" sz="5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Решите кроссворд</a:t>
            </a:r>
          </a:p>
        </p:txBody>
      </p:sp>
      <p:pic>
        <p:nvPicPr>
          <p:cNvPr id="3" name="Picture 4" descr="http://img-fotki.yandex.ru/get/5705/svetlera.82/0_51f55_52534987_XL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85720" y="3068516"/>
            <a:ext cx="8572528" cy="378948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214290"/>
            <a:ext cx="8072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ВЕСНА… Прекрасное время года!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Впишите в клеточки кроссворда названия предметов и вы узнаете о чём поёт птица.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357422" y="1357298"/>
          <a:ext cx="4071966" cy="4849674"/>
        </p:xfrm>
        <a:graphic>
          <a:graphicData uri="http://schemas.openxmlformats.org/drawingml/2006/table">
            <a:tbl>
              <a:tblPr/>
              <a:tblGrid>
                <a:gridCol w="714380"/>
                <a:gridCol w="857256"/>
                <a:gridCol w="928694"/>
                <a:gridCol w="785818"/>
                <a:gridCol w="785818"/>
              </a:tblGrid>
              <a:tr h="269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2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2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0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927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1" name="Picture 3" descr="F:\признаки весны\скворечни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000372"/>
            <a:ext cx="1000132" cy="1629247"/>
          </a:xfrm>
          <a:prstGeom prst="rect">
            <a:avLst/>
          </a:prstGeom>
          <a:noFill/>
        </p:spPr>
      </p:pic>
      <p:pic>
        <p:nvPicPr>
          <p:cNvPr id="2052" name="Picture 4" descr="F:\признаки весны\снегови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500438"/>
            <a:ext cx="1471610" cy="1471610"/>
          </a:xfrm>
          <a:prstGeom prst="rect">
            <a:avLst/>
          </a:prstGeom>
          <a:noFill/>
        </p:spPr>
      </p:pic>
      <p:pic>
        <p:nvPicPr>
          <p:cNvPr id="2053" name="Picture 5" descr="F:\признаки весны\podsnezhni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5214950"/>
            <a:ext cx="1333499" cy="1333499"/>
          </a:xfrm>
          <a:prstGeom prst="rect">
            <a:avLst/>
          </a:prstGeom>
          <a:noFill/>
        </p:spPr>
      </p:pic>
      <p:pic>
        <p:nvPicPr>
          <p:cNvPr id="11" name="Picture 11" descr="ff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1357298"/>
            <a:ext cx="1477963" cy="1450975"/>
          </a:xfrm>
          <a:prstGeom prst="rect">
            <a:avLst/>
          </a:prstGeom>
          <a:noFill/>
        </p:spPr>
      </p:pic>
      <p:pic>
        <p:nvPicPr>
          <p:cNvPr id="12" name="Picture 2" descr="http://img-fotki.yandex.ru/get/6001/131624064.114/0_7e921_b0abb135_M"/>
          <p:cNvPicPr>
            <a:picLocks noChangeAspect="1" noChangeArrowheads="1"/>
          </p:cNvPicPr>
          <p:nvPr/>
        </p:nvPicPr>
        <p:blipFill>
          <a:blip r:embed="rId6" cstate="screen"/>
          <a:srcRect l="24816"/>
          <a:stretch>
            <a:fillRect/>
          </a:stretch>
        </p:blipFill>
        <p:spPr bwMode="auto">
          <a:xfrm>
            <a:off x="1071538" y="4714884"/>
            <a:ext cx="1090602" cy="159990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3" name="Picture 12" descr="Рисунок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791054"/>
            <a:ext cx="1651003" cy="1956894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285984" y="571501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1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215206" y="114298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85852" y="385762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3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72396" y="6072206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4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43900" y="3500438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5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214290"/>
            <a:ext cx="8072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357422" y="1378459"/>
          <a:ext cx="4071966" cy="5041918"/>
        </p:xfrm>
        <a:graphic>
          <a:graphicData uri="http://schemas.openxmlformats.org/drawingml/2006/table">
            <a:tbl>
              <a:tblPr/>
              <a:tblGrid>
                <a:gridCol w="714380"/>
                <a:gridCol w="857256"/>
                <a:gridCol w="928694"/>
                <a:gridCol w="785818"/>
                <a:gridCol w="785818"/>
              </a:tblGrid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   </a:t>
                      </a:r>
                      <a:r>
                        <a:rPr lang="ru-RU" sz="1300" b="1" baseline="0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   П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   М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4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94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3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  В</a:t>
                      </a:r>
                      <a:endParaRPr lang="ru-RU" sz="1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r>
                        <a:rPr lang="ru-RU" sz="13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.      С</a:t>
                      </a:r>
                      <a:endParaRPr lang="ru-RU" sz="1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000" b="1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4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94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rgbClr val="00206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</a:t>
                      </a:r>
                      <a:endParaRPr lang="ru-RU" sz="1000" b="1" dirty="0">
                        <a:solidFill>
                          <a:srgbClr val="00206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b="1" dirty="0">
                        <a:solidFill>
                          <a:srgbClr val="00206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3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3106" marR="6310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1" name="Picture 3" descr="F:\признаки весны\скворечник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643182"/>
            <a:ext cx="1000132" cy="1629247"/>
          </a:xfrm>
          <a:prstGeom prst="rect">
            <a:avLst/>
          </a:prstGeom>
          <a:noFill/>
        </p:spPr>
      </p:pic>
      <p:pic>
        <p:nvPicPr>
          <p:cNvPr id="2052" name="Picture 4" descr="F:\признаки весны\снегови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3643314"/>
            <a:ext cx="1471610" cy="1471610"/>
          </a:xfrm>
          <a:prstGeom prst="rect">
            <a:avLst/>
          </a:prstGeom>
          <a:noFill/>
        </p:spPr>
      </p:pic>
      <p:pic>
        <p:nvPicPr>
          <p:cNvPr id="2053" name="Picture 5" descr="F:\признаки весны\podsnezhni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4929198"/>
            <a:ext cx="1333499" cy="1333499"/>
          </a:xfrm>
          <a:prstGeom prst="rect">
            <a:avLst/>
          </a:prstGeom>
          <a:noFill/>
        </p:spPr>
      </p:pic>
      <p:pic>
        <p:nvPicPr>
          <p:cNvPr id="11" name="Picture 11" descr="ff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6037" y="785794"/>
            <a:ext cx="1477963" cy="1450975"/>
          </a:xfrm>
          <a:prstGeom prst="rect">
            <a:avLst/>
          </a:prstGeom>
          <a:noFill/>
        </p:spPr>
      </p:pic>
      <p:pic>
        <p:nvPicPr>
          <p:cNvPr id="12" name="Picture 2" descr="http://img-fotki.yandex.ru/get/6001/131624064.114/0_7e921_b0abb135_M"/>
          <p:cNvPicPr>
            <a:picLocks noChangeAspect="1" noChangeArrowheads="1"/>
          </p:cNvPicPr>
          <p:nvPr/>
        </p:nvPicPr>
        <p:blipFill>
          <a:blip r:embed="rId6" cstate="screen"/>
          <a:srcRect l="24816"/>
          <a:stretch>
            <a:fillRect/>
          </a:stretch>
        </p:blipFill>
        <p:spPr bwMode="auto">
          <a:xfrm>
            <a:off x="428596" y="4714884"/>
            <a:ext cx="1090602" cy="159990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3" name="Picture 12" descr="Рисунок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1538" y="1000108"/>
            <a:ext cx="1293813" cy="1533525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643042" y="578645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1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429520" y="114298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7224" y="385762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3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00892" y="564357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4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429652" y="3714752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5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71414"/>
            <a:ext cx="78566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0" dirty="0" smtClean="0">
                <a:ln w="1905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Животные и птицы весной</a:t>
            </a:r>
            <a:endParaRPr lang="ru-RU" sz="5400" b="1" cap="none" spc="0" dirty="0">
              <a:ln w="1905">
                <a:solidFill>
                  <a:schemeClr val="accent5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6215074" y="1142984"/>
            <a:ext cx="2714644" cy="1071570"/>
          </a:xfrm>
          <a:prstGeom prst="flowChartPunchedTape">
            <a:avLst/>
          </a:prstGeom>
          <a:gradFill>
            <a:gsLst>
              <a:gs pos="0">
                <a:srgbClr val="FF9999"/>
              </a:gs>
              <a:gs pos="100000">
                <a:srgbClr val="F3DEDD"/>
              </a:gs>
            </a:gsLst>
            <a:lin ang="5400000" scaled="0"/>
          </a:gradFill>
          <a:ln w="63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cap="none" spc="0" dirty="0" smtClean="0">
                <a:ln w="1143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 Narrow" pitchFamily="34" charset="0"/>
              </a:rPr>
              <a:t>Птицы</a:t>
            </a:r>
            <a:endParaRPr lang="ru-RU" sz="3600" b="1" cap="none" spc="0" dirty="0">
              <a:ln w="11430">
                <a:solidFill>
                  <a:schemeClr val="accent1">
                    <a:lumMod val="75000"/>
                  </a:schemeClr>
                </a:solidFill>
              </a:ln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8662" y="1285860"/>
            <a:ext cx="1857388" cy="400110"/>
          </a:xfrm>
          <a:prstGeom prst="rect">
            <a:avLst/>
          </a:prstGeom>
          <a:noFill/>
          <a:ln w="381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Удали лишнее.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7224" y="1785926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9999"/>
                  </a:solidFill>
                </a:uFill>
                <a:latin typeface="Arial Narrow" pitchFamily="34" charset="0"/>
              </a:rPr>
              <a:t>Птицы весной</a:t>
            </a:r>
            <a:endParaRPr lang="ru-RU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FF9999"/>
                </a:solidFill>
              </a:uFill>
              <a:latin typeface="Arial Narrow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357430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Высиживают птенцов.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2857496"/>
            <a:ext cx="2428860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Готовятся к отлету.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3286124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Откладывают яйца.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3714752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Ложатся в спячку.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4143380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Строят хатки.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4572008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Вьют гнезда.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5000636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Запасают еду.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5429264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Выбирают пару.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5857892"/>
            <a:ext cx="2428892" cy="369332"/>
          </a:xfrm>
          <a:prstGeom prst="rect">
            <a:avLst/>
          </a:prstGeom>
          <a:noFill/>
          <a:ln>
            <a:solidFill>
              <a:srgbClr val="FF9999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Учат птенцов.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14678" y="1214422"/>
            <a:ext cx="2571768" cy="400110"/>
          </a:xfrm>
          <a:prstGeom prst="rect">
            <a:avLst/>
          </a:prstGeom>
          <a:noFill/>
          <a:ln w="381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Расставь по порядку.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20490" name="Picture 10" descr="http://pic4you.ru/allimage/y2012/06-13/12216/2131697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215074" y="2143116"/>
            <a:ext cx="2214578" cy="1932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0492" name="Picture 12" descr="http://by-anna.ucoz.ru/raznoe/41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14810" y="4000504"/>
            <a:ext cx="1957047" cy="250175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0494" name="Picture 14" descr="http://pic4you.ru/allimage/y2011/07-07/12216/1031306.pn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85786" y="4214818"/>
            <a:ext cx="3071834" cy="223629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4580" name="Picture 4" descr="http://www.stihi.ru/pics/2012/04/25/7268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643702" y="4143380"/>
            <a:ext cx="2214578" cy="2407150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0" name="Прямоугольник 19"/>
          <p:cNvSpPr/>
          <p:nvPr/>
        </p:nvSpPr>
        <p:spPr>
          <a:xfrm>
            <a:off x="7215206" y="6286520"/>
            <a:ext cx="114299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" dirty="0" smtClean="0">
                <a:hlinkClick r:id="rId7"/>
              </a:rPr>
              <a:t>http://www.foreverlove.ru/gallery/zhivotnye/4232-foto-2.html</a:t>
            </a:r>
            <a:r>
              <a:rPr lang="en-US" sz="400" dirty="0" smtClean="0"/>
              <a:t> </a:t>
            </a:r>
            <a:endParaRPr lang="ru-RU" sz="400" dirty="0"/>
          </a:p>
        </p:txBody>
      </p:sp>
      <p:pic>
        <p:nvPicPr>
          <p:cNvPr id="21" name="Tchaik_VremenaGoda_Pletnev_0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8" cstate="print"/>
          <a:stretch>
            <a:fillRect/>
          </a:stretch>
        </p:blipFill>
        <p:spPr>
          <a:xfrm>
            <a:off x="8839200" y="64293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587 -0.11103 L 0.31198 -0.43373 " pathEditMode="relative" rAng="0" ptsTypes="AA">
                                      <p:cBhvr>
                                        <p:cTn id="10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-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75734E-6 L 0.31198 -0.2459 " pathEditMode="relative" rAng="0" ptsTypes="AA">
                                      <p:cBhvr>
                                        <p:cTn id="1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0.06292 L 0.31198 0.00439 " pathEditMode="relative" rAng="0" ptsTypes="AA">
                                      <p:cBhvr>
                                        <p:cTn id="1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-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9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10594E-6 L 0.31198 0.19246 " pathEditMode="relative" rAng="0" ptsTypes="AA">
                                      <p:cBhvr>
                                        <p:cTn id="1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87532E-6 L 0.31198 -0.24428 " pathEditMode="relative" rAng="0" ptsTypes="AA">
                                      <p:cBhvr>
                                        <p:cTn id="1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">
                <p:cTn id="14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6" grpId="0" animBg="1"/>
      <p:bldP spid="7" grpId="0"/>
      <p:bldP spid="7" grpId="1"/>
      <p:bldP spid="8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71414"/>
            <a:ext cx="78566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ru-RU" sz="5400" b="1" cap="none" spc="0" dirty="0" smtClean="0">
                <a:ln w="1905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Животные и птицы весной</a:t>
            </a:r>
            <a:endParaRPr lang="ru-RU" sz="5400" b="1" cap="none" spc="0" dirty="0">
              <a:ln w="1905">
                <a:solidFill>
                  <a:schemeClr val="accent5">
                    <a:lumMod val="75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Блок-схема: перфолента 4"/>
          <p:cNvSpPr/>
          <p:nvPr/>
        </p:nvSpPr>
        <p:spPr>
          <a:xfrm>
            <a:off x="5857884" y="1285860"/>
            <a:ext cx="2714644" cy="1071570"/>
          </a:xfrm>
          <a:prstGeom prst="flowChartPunchedTape">
            <a:avLst/>
          </a:prstGeom>
          <a:gradFill>
            <a:gsLst>
              <a:gs pos="0">
                <a:srgbClr val="FF9999"/>
              </a:gs>
              <a:gs pos="100000">
                <a:srgbClr val="F3DEDD"/>
              </a:gs>
            </a:gsLst>
            <a:lin ang="5400000" scaled="0"/>
          </a:gradFill>
          <a:ln w="635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cap="none" spc="0" dirty="0" smtClean="0">
                <a:ln w="11430"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tx1"/>
                </a:solidFill>
                <a:latin typeface="Arial Narrow" pitchFamily="34" charset="0"/>
              </a:rPr>
              <a:t>Животные</a:t>
            </a:r>
            <a:endParaRPr lang="ru-RU" sz="3600" b="1" cap="none" spc="0" dirty="0">
              <a:ln w="11430">
                <a:solidFill>
                  <a:schemeClr val="accent1">
                    <a:lumMod val="75000"/>
                  </a:schemeClr>
                </a:solidFill>
              </a:ln>
              <a:solidFill>
                <a:schemeClr val="tx1"/>
              </a:solidFill>
              <a:latin typeface="Arial Narrow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28586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rgbClr val="FF9999"/>
                  </a:solidFill>
                </a:uFill>
                <a:latin typeface="Arial Narrow" pitchFamily="34" charset="0"/>
              </a:rPr>
              <a:t>Весной:</a:t>
            </a:r>
            <a:endParaRPr lang="ru-RU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rgbClr val="FF9999"/>
                </a:solidFill>
              </a:uFill>
              <a:latin typeface="Arial Narrow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92880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Проснулся в берлоге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00232" y="1857364"/>
            <a:ext cx="17859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</a:t>
            </a: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медведь.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357430"/>
            <a:ext cx="3643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Пробуждаются от спячки колючие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14678" y="2285992"/>
            <a:ext cx="12858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   </a:t>
            </a: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ежи.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786058"/>
            <a:ext cx="5643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У пушных зверей линька. Белка и заяц надевают новые 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2066" y="2714620"/>
            <a:ext cx="17859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      </a:t>
            </a: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шубки.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71802" y="3286124"/>
            <a:ext cx="2928958" cy="430887"/>
          </a:xfrm>
          <a:prstGeom prst="rect">
            <a:avLst/>
          </a:prstGeom>
          <a:gradFill>
            <a:gsLst>
              <a:gs pos="0">
                <a:srgbClr val="FF9999"/>
              </a:gs>
              <a:gs pos="100000">
                <a:srgbClr val="F3DEDD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  <a:latin typeface="Arial Narrow" pitchFamily="34" charset="0"/>
              </a:rPr>
              <a:t>Рождаются детеныши. </a:t>
            </a:r>
            <a:endParaRPr lang="ru-RU" sz="2200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22540" name="Picture 12" descr="http://www.librius.net/i/98/12998/i_065.jpg"/>
          <p:cNvPicPr>
            <a:picLocks noChangeAspect="1" noChangeArrowheads="1"/>
          </p:cNvPicPr>
          <p:nvPr/>
        </p:nvPicPr>
        <p:blipFill>
          <a:blip r:embed="rId2" cstate="screen">
            <a:lum contrast="10000"/>
          </a:blip>
          <a:srcRect/>
          <a:stretch>
            <a:fillRect/>
          </a:stretch>
        </p:blipFill>
        <p:spPr bwMode="auto">
          <a:xfrm>
            <a:off x="5857884" y="4000504"/>
            <a:ext cx="2857520" cy="1939817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2542" name="Picture 14" descr="http://www.librius.net/i/98/12998/i_072.jpg"/>
          <p:cNvPicPr>
            <a:picLocks noChangeAspect="1" noChangeArrowheads="1"/>
          </p:cNvPicPr>
          <p:nvPr/>
        </p:nvPicPr>
        <p:blipFill>
          <a:blip r:embed="rId3" cstate="screen">
            <a:lum contrast="10000"/>
          </a:blip>
          <a:srcRect/>
          <a:stretch>
            <a:fillRect/>
          </a:stretch>
        </p:blipFill>
        <p:spPr bwMode="auto">
          <a:xfrm>
            <a:off x="285720" y="4000504"/>
            <a:ext cx="2857520" cy="1945546"/>
          </a:xfrm>
          <a:prstGeom prst="ellipse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2544" name="Picture 16" descr="http://www.librius.net/i/98/12998/i_08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428992" y="3786190"/>
            <a:ext cx="2143140" cy="2496961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3" name="TextBox 22"/>
          <p:cNvSpPr txBox="1"/>
          <p:nvPr/>
        </p:nvSpPr>
        <p:spPr>
          <a:xfrm>
            <a:off x="214282" y="600076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У ежихи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00826" y="6072206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У зайчихи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28992" y="635795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У волчицы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42976" y="5929330"/>
            <a:ext cx="10001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ежата.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86314" y="6427113"/>
            <a:ext cx="12144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волчата.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72396" y="6000768"/>
            <a:ext cx="17859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зайчата.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437063"/>
            <a:ext cx="8229600" cy="2160587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>
              <a:buFontTx/>
              <a:buNone/>
            </a:pPr>
            <a:r>
              <a:rPr lang="ru-RU" dirty="0">
                <a:latin typeface="Comic Sans MS" pitchFamily="66" charset="0"/>
              </a:rPr>
              <a:t>	</a:t>
            </a:r>
            <a:r>
              <a:rPr lang="ru-RU" b="1" dirty="0">
                <a:solidFill>
                  <a:srgbClr val="002060"/>
                </a:solidFill>
                <a:latin typeface="Comic Sans MS" pitchFamily="66" charset="0"/>
              </a:rPr>
              <a:t>Весной животных охраняют особенно тщательно, т.к. они заняты заботой о потомстве. Что вы можете сделать для охраны животных и птиц?</a:t>
            </a:r>
          </a:p>
        </p:txBody>
      </p:sp>
      <p:pic>
        <p:nvPicPr>
          <p:cNvPr id="39949" name="Picture 13" descr="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404813"/>
            <a:ext cx="7345362" cy="4017962"/>
          </a:xfrm>
          <a:prstGeom prst="round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1785918" y="214290"/>
            <a:ext cx="5524518" cy="954071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Black"/>
              </a:rPr>
              <a:t>ВЫВОДЫ</a:t>
            </a:r>
            <a:endParaRPr lang="ru-RU" sz="3600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>
                <a:gsLst>
                  <a:gs pos="0">
                    <a:srgbClr val="FF9999"/>
                  </a:gs>
                  <a:gs pos="30000">
                    <a:srgbClr val="66008F"/>
                  </a:gs>
                  <a:gs pos="64999">
                    <a:srgbClr val="FF00FF"/>
                  </a:gs>
                </a:gsLst>
                <a:lin ang="5400000" scaled="0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8" name="Rectangle 25"/>
          <p:cNvSpPr>
            <a:spLocks noChangeArrowheads="1"/>
          </p:cNvSpPr>
          <p:nvPr/>
        </p:nvSpPr>
        <p:spPr bwMode="auto">
          <a:xfrm>
            <a:off x="428596" y="1357298"/>
            <a:ext cx="8215370" cy="83099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Весна</a:t>
            </a:r>
            <a:r>
              <a:rPr lang="ru-RU" sz="2400" dirty="0">
                <a:solidFill>
                  <a:srgbClr val="002060"/>
                </a:solidFill>
                <a:latin typeface="Arial Narrow" pitchFamily="34" charset="0"/>
              </a:rPr>
              <a:t> – одно из четырёх времён года между зимой и летом</a:t>
            </a:r>
            <a:r>
              <a:rPr lang="ru-RU" sz="2400" dirty="0" smtClean="0">
                <a:solidFill>
                  <a:srgbClr val="002060"/>
                </a:solidFill>
                <a:latin typeface="Arial Narrow" pitchFamily="34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 Narrow" pitchFamily="34" charset="0"/>
              </a:rPr>
              <a:t>Состоит из </a:t>
            </a:r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марта, апреля и мая.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9" name="Rectangle 26"/>
          <p:cNvSpPr>
            <a:spLocks noChangeArrowheads="1"/>
          </p:cNvSpPr>
          <p:nvPr/>
        </p:nvSpPr>
        <p:spPr bwMode="auto">
          <a:xfrm>
            <a:off x="2428860" y="2500306"/>
            <a:ext cx="4319588" cy="66992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002060"/>
                </a:solidFill>
                <a:latin typeface="Arial Narrow" pitchFamily="34" charset="0"/>
              </a:rPr>
              <a:t>Признаки весны: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42844" y="3429000"/>
            <a:ext cx="2000264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Потепление.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0034" y="4214818"/>
            <a:ext cx="2286016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Исчезновение снежного покрова.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00430" y="3786190"/>
            <a:ext cx="2143140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Освобождение рек ото льда.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000232" y="5072074"/>
            <a:ext cx="1500198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Цветение первоцветов.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86512" y="4929198"/>
            <a:ext cx="2000264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Появление бабочек и других насекомых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71934" y="5000636"/>
            <a:ext cx="1714512" cy="92333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Начало сокодвижения у березы.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7224" y="6072206"/>
            <a:ext cx="2357454" cy="64633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Появление потомства у птиц и животных.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57950" y="3643314"/>
            <a:ext cx="2428892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 Narrow" pitchFamily="34" charset="0"/>
              </a:rPr>
              <a:t>Возврат перелетных птиц.</a:t>
            </a: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32794" name="Picture 26" descr="http://img-fotki.yandex.ru/get/5811/90468072.281/0_69174_bf4edab9_XL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786314" y="5817684"/>
            <a:ext cx="4143404" cy="10403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img-fotki.yandex.ru/get/58191/136487634.2c5/0_7ecb5_13315fa1_XL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000364" y="1142984"/>
            <a:ext cx="6429388" cy="5521238"/>
          </a:xfrm>
          <a:prstGeom prst="rect">
            <a:avLst/>
          </a:prstGeom>
          <a:noFill/>
        </p:spPr>
      </p:pic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714348" y="357166"/>
            <a:ext cx="7000924" cy="2185214"/>
          </a:xfrm>
          <a:prstGeom prst="rect">
            <a:avLst/>
          </a:prstGeom>
          <a:noFill/>
          <a:ln w="38100" cmpd="dbl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anchor="ctr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Arial Narrow" pitchFamily="34" charset="0"/>
              </a:rPr>
              <a:t>Пока </a:t>
            </a:r>
            <a:r>
              <a:rPr lang="ru-RU" sz="2800" b="1" i="1" dirty="0">
                <a:solidFill>
                  <a:srgbClr val="002060"/>
                </a:solidFill>
                <a:latin typeface="Arial Narrow" pitchFamily="34" charset="0"/>
              </a:rPr>
              <a:t>еще не отцвели сирени, </a:t>
            </a:r>
          </a:p>
          <a:p>
            <a:r>
              <a:rPr lang="ru-RU" sz="2800" b="1" i="1" dirty="0">
                <a:solidFill>
                  <a:srgbClr val="002060"/>
                </a:solidFill>
                <a:latin typeface="Arial Narrow" pitchFamily="34" charset="0"/>
              </a:rPr>
              <a:t>И сладкое дыханье их волнует грудь, </a:t>
            </a:r>
          </a:p>
          <a:p>
            <a:r>
              <a:rPr lang="ru-RU" sz="2800" b="1" i="1" dirty="0">
                <a:solidFill>
                  <a:srgbClr val="002060"/>
                </a:solidFill>
                <a:latin typeface="Arial Narrow" pitchFamily="34" charset="0"/>
              </a:rPr>
              <a:t>Иной раз хочется пасть на колени,</a:t>
            </a:r>
          </a:p>
          <a:p>
            <a:r>
              <a:rPr lang="ru-RU" sz="2800" b="1" i="1" dirty="0">
                <a:solidFill>
                  <a:srgbClr val="002060"/>
                </a:solidFill>
                <a:latin typeface="Arial Narrow" pitchFamily="34" charset="0"/>
              </a:rPr>
              <a:t>Сказать весне: Не отходи! Побудь</a:t>
            </a:r>
            <a:r>
              <a:rPr lang="ru-RU" sz="2800" b="1" i="1" dirty="0" smtClean="0">
                <a:solidFill>
                  <a:srgbClr val="002060"/>
                </a:solidFill>
                <a:latin typeface="Arial Narrow" pitchFamily="34" charset="0"/>
              </a:rPr>
              <a:t>...</a:t>
            </a:r>
            <a:r>
              <a:rPr lang="ru-RU" sz="2800" i="1" dirty="0" smtClean="0">
                <a:solidFill>
                  <a:srgbClr val="002060"/>
                </a:solidFill>
                <a:latin typeface="Arial Narrow" pitchFamily="34" charset="0"/>
              </a:rPr>
              <a:t> </a:t>
            </a:r>
            <a:endParaRPr lang="en-US" sz="2800" i="1" dirty="0">
              <a:solidFill>
                <a:srgbClr val="002060"/>
              </a:solidFill>
              <a:latin typeface="Arial Narrow" pitchFamily="34" charset="0"/>
            </a:endParaRPr>
          </a:p>
          <a:p>
            <a:pPr algn="ctr"/>
            <a:r>
              <a:rPr lang="en-US" sz="2400" b="1" dirty="0" smtClean="0">
                <a:solidFill>
                  <a:srgbClr val="002060"/>
                </a:solidFill>
                <a:latin typeface="Arial Narrow" pitchFamily="34" charset="0"/>
              </a:rPr>
              <a:t>        </a:t>
            </a:r>
            <a:r>
              <a:rPr lang="ru-RU" sz="2400" b="1" dirty="0">
                <a:solidFill>
                  <a:srgbClr val="002060"/>
                </a:solidFill>
                <a:latin typeface="Arial Narrow" pitchFamily="34" charset="0"/>
              </a:rPr>
              <a:t>(Апухтин).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00876" y="6673334"/>
            <a:ext cx="2143124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" dirty="0" smtClean="0">
                <a:hlinkClick r:id="rId3"/>
              </a:rPr>
              <a:t>http://fotki.yandex.ru/users/k-tiande/view/519349/?page=0</a:t>
            </a:r>
            <a:r>
              <a:rPr lang="ru-RU" sz="600" dirty="0" smtClean="0"/>
              <a:t> </a:t>
            </a:r>
            <a:endParaRPr lang="ru-RU" sz="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4818</TotalTime>
  <Words>768</Words>
  <Application>Microsoft Office PowerPoint</Application>
  <PresentationFormat>Экран (4:3)</PresentationFormat>
  <Paragraphs>228</Paragraphs>
  <Slides>27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ВЕСНА</vt:lpstr>
      <vt:lpstr>Слайд 2</vt:lpstr>
      <vt:lpstr>Слайд 3</vt:lpstr>
      <vt:lpstr>Слайд 4</vt:lpstr>
      <vt:lpstr>МАРТ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NATANOVNA</dc:creator>
  <cp:lastModifiedBy>admin</cp:lastModifiedBy>
  <cp:revision>391</cp:revision>
  <dcterms:created xsi:type="dcterms:W3CDTF">2013-02-03T11:37:34Z</dcterms:created>
  <dcterms:modified xsi:type="dcterms:W3CDTF">2017-03-09T18:40:45Z</dcterms:modified>
</cp:coreProperties>
</file>