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69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7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latinLnBrk="0">
              <a:buNone/>
              <a:defRPr lang="ru-RU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 latinLnBrk="0">
              <a:defRPr lang="ru-RU"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latinLnBrk="0">
              <a:buNone/>
              <a:defRPr lang="ru-RU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latinLnBrk="0">
              <a:buNone/>
              <a:defRPr lang="ru-RU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ru-RU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ru-RU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latinLnBrk="0">
              <a:defRPr lang="ru-RU" sz="2800"/>
            </a:lvl1pPr>
            <a:lvl2pPr latinLnBrk="0">
              <a:defRPr lang="ru-RU" sz="2400"/>
            </a:lvl2pPr>
            <a:lvl3pPr latinLnBrk="0">
              <a:defRPr lang="ru-RU" sz="2000"/>
            </a:lvl3pPr>
            <a:lvl4pPr latinLnBrk="0">
              <a:defRPr lang="ru-RU" sz="1800"/>
            </a:lvl4pPr>
            <a:lvl5pPr latinLnBrk="0">
              <a:defRPr lang="ru-RU" sz="1800"/>
            </a:lvl5pPr>
            <a:lvl6pPr latinLnBrk="0">
              <a:defRPr lang="ru-RU" sz="1800"/>
            </a:lvl6pPr>
            <a:lvl7pPr latinLnBrk="0">
              <a:defRPr lang="ru-RU" sz="1800"/>
            </a:lvl7pPr>
            <a:lvl8pPr latinLnBrk="0">
              <a:defRPr lang="ru-RU" sz="1800"/>
            </a:lvl8pPr>
            <a:lvl9pPr latinLnBrk="0">
              <a:defRPr lang="ru-RU"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ru-RU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latinLnBrk="0">
              <a:buNone/>
              <a:defRPr lang="ru-RU" sz="2400" b="1"/>
            </a:lvl1pPr>
            <a:lvl2pPr marL="457200" indent="0" latinLnBrk="0">
              <a:buNone/>
              <a:defRPr lang="ru-RU" sz="2000" b="1"/>
            </a:lvl2pPr>
            <a:lvl3pPr marL="914400" indent="0" latinLnBrk="0">
              <a:buNone/>
              <a:defRPr lang="ru-RU" sz="1800" b="1"/>
            </a:lvl3pPr>
            <a:lvl4pPr marL="1371600" indent="0" latinLnBrk="0">
              <a:buNone/>
              <a:defRPr lang="ru-RU" sz="1600" b="1"/>
            </a:lvl4pPr>
            <a:lvl5pPr marL="1828800" indent="0" latinLnBrk="0">
              <a:buNone/>
              <a:defRPr lang="ru-RU" sz="1600" b="1"/>
            </a:lvl5pPr>
            <a:lvl6pPr marL="2286000" indent="0" latinLnBrk="0">
              <a:buNone/>
              <a:defRPr lang="ru-RU" sz="1600" b="1"/>
            </a:lvl6pPr>
            <a:lvl7pPr marL="2743200" indent="0" latinLnBrk="0">
              <a:buNone/>
              <a:defRPr lang="ru-RU" sz="1600" b="1"/>
            </a:lvl7pPr>
            <a:lvl8pPr marL="3200400" indent="0" latinLnBrk="0">
              <a:buNone/>
              <a:defRPr lang="ru-RU" sz="1600" b="1"/>
            </a:lvl8pPr>
            <a:lvl9pPr marL="3657600" indent="0" latinLnBrk="0">
              <a:buNone/>
              <a:defRPr lang="ru-RU"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latinLnBrk="0">
              <a:defRPr lang="ru-RU" sz="2400"/>
            </a:lvl1pPr>
            <a:lvl2pPr latinLnBrk="0">
              <a:defRPr lang="ru-RU" sz="2000"/>
            </a:lvl2pPr>
            <a:lvl3pPr latinLnBrk="0">
              <a:defRPr lang="ru-RU" sz="1800"/>
            </a:lvl3pPr>
            <a:lvl4pPr latinLnBrk="0">
              <a:defRPr lang="ru-RU" sz="1600"/>
            </a:lvl4pPr>
            <a:lvl5pPr latinLnBrk="0">
              <a:defRPr lang="ru-RU" sz="1600"/>
            </a:lvl5pPr>
            <a:lvl6pPr latinLnBrk="0">
              <a:defRPr lang="ru-RU" sz="1600"/>
            </a:lvl6pPr>
            <a:lvl7pPr latinLnBrk="0">
              <a:defRPr lang="ru-RU" sz="1600"/>
            </a:lvl7pPr>
            <a:lvl8pPr latinLnBrk="0">
              <a:defRPr lang="ru-RU" sz="1600"/>
            </a:lvl8pPr>
            <a:lvl9pPr latinLnBrk="0">
              <a:defRPr lang="ru-RU"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latinLnBrk="0">
              <a:defRPr lang="ru-RU" sz="3200"/>
            </a:lvl1pPr>
            <a:lvl2pPr latinLnBrk="0">
              <a:defRPr lang="ru-RU" sz="2800"/>
            </a:lvl2pPr>
            <a:lvl3pPr latinLnBrk="0">
              <a:defRPr lang="ru-RU" sz="2400"/>
            </a:lvl3pPr>
            <a:lvl4pPr latinLnBrk="0">
              <a:defRPr lang="ru-RU" sz="2000"/>
            </a:lvl4pPr>
            <a:lvl5pPr latinLnBrk="0">
              <a:defRPr lang="ru-RU" sz="2000"/>
            </a:lvl5pPr>
            <a:lvl6pPr latinLnBrk="0">
              <a:defRPr lang="ru-RU" sz="2000"/>
            </a:lvl6pPr>
            <a:lvl7pPr latinLnBrk="0">
              <a:defRPr lang="ru-RU" sz="2000"/>
            </a:lvl7pPr>
            <a:lvl8pPr latinLnBrk="0">
              <a:defRPr lang="ru-RU" sz="2000"/>
            </a:lvl8pPr>
            <a:lvl9pPr latinLnBrk="0">
              <a:defRPr lang="ru-RU"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ru-RU"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latinLnBrk="0">
              <a:buNone/>
              <a:defRPr lang="ru-RU" sz="3200"/>
            </a:lvl1pPr>
            <a:lvl2pPr marL="457200" indent="0" latinLnBrk="0">
              <a:buNone/>
              <a:defRPr lang="ru-RU" sz="2800"/>
            </a:lvl2pPr>
            <a:lvl3pPr marL="914400" indent="0" latinLnBrk="0">
              <a:buNone/>
              <a:defRPr lang="ru-RU" sz="2400"/>
            </a:lvl3pPr>
            <a:lvl4pPr marL="1371600" indent="0" latinLnBrk="0">
              <a:buNone/>
              <a:defRPr lang="ru-RU" sz="2000"/>
            </a:lvl4pPr>
            <a:lvl5pPr marL="1828800" indent="0" latinLnBrk="0">
              <a:buNone/>
              <a:defRPr lang="ru-RU" sz="2000"/>
            </a:lvl5pPr>
            <a:lvl6pPr marL="2286000" indent="0" latinLnBrk="0">
              <a:buNone/>
              <a:defRPr lang="ru-RU" sz="2000"/>
            </a:lvl6pPr>
            <a:lvl7pPr marL="2743200" indent="0" latinLnBrk="0">
              <a:buNone/>
              <a:defRPr lang="ru-RU" sz="2000"/>
            </a:lvl7pPr>
            <a:lvl8pPr marL="3200400" indent="0" latinLnBrk="0">
              <a:buNone/>
              <a:defRPr lang="ru-RU" sz="2000"/>
            </a:lvl8pPr>
            <a:lvl9pPr marL="3657600" indent="0" latinLnBrk="0">
              <a:buNone/>
              <a:defRPr lang="ru-RU"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latinLnBrk="0">
              <a:buNone/>
              <a:defRPr lang="ru-RU" sz="1400"/>
            </a:lvl1pPr>
            <a:lvl2pPr marL="457200" indent="0" latinLnBrk="0">
              <a:buNone/>
              <a:defRPr lang="ru-RU" sz="1200"/>
            </a:lvl2pPr>
            <a:lvl3pPr marL="914400" indent="0" latinLnBrk="0">
              <a:buNone/>
              <a:defRPr lang="ru-RU" sz="1000"/>
            </a:lvl3pPr>
            <a:lvl4pPr marL="1371600" indent="0" latinLnBrk="0">
              <a:buNone/>
              <a:defRPr lang="ru-RU" sz="900"/>
            </a:lvl4pPr>
            <a:lvl5pPr marL="1828800" indent="0" latinLnBrk="0">
              <a:buNone/>
              <a:defRPr lang="ru-RU" sz="900"/>
            </a:lvl5pPr>
            <a:lvl6pPr marL="2286000" indent="0" latinLnBrk="0">
              <a:buNone/>
              <a:defRPr lang="ru-RU" sz="900"/>
            </a:lvl6pPr>
            <a:lvl7pPr marL="2743200" indent="0" latinLnBrk="0">
              <a:buNone/>
              <a:defRPr lang="ru-RU" sz="900"/>
            </a:lvl7pPr>
            <a:lvl8pPr marL="3200400" indent="0" latinLnBrk="0">
              <a:buNone/>
              <a:defRPr lang="ru-RU" sz="900"/>
            </a:lvl8pPr>
            <a:lvl9pPr marL="3657600" indent="0" latinLnBrk="0">
              <a:buNone/>
              <a:defRPr lang="ru-RU"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accent1">
                <a:tint val="66000"/>
                <a:satMod val="160000"/>
                <a:lumMod val="91000"/>
                <a:alpha val="79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/>
              <a:pPr/>
              <a:t>9/18/2006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latinLnBrk="0">
              <a:defRPr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ru-RU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circle/>
  </p:transition>
  <p:txStyles>
    <p:titleStyle>
      <a:lvl1pPr algn="ctr" defTabSz="914400" rtl="0" eaLnBrk="1" latinLnBrk="0" hangingPunct="1">
        <a:spcBef>
          <a:spcPct val="0"/>
        </a:spcBef>
        <a:buNone/>
        <a:defRPr lang="ru-RU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ru-RU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lang="ru-RU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763000" cy="1143000"/>
          </a:xfrm>
        </p:spPr>
        <p:txBody>
          <a:bodyPr>
            <a:normAutofit fontScale="90000"/>
          </a:bodyPr>
          <a:lstStyle/>
          <a:p>
            <a:r>
              <a:rPr lang="ru-RU" sz="4900" b="1" i="1" dirty="0">
                <a:latin typeface="Gabriola" pitchFamily="82" charset="0"/>
              </a:rPr>
              <a:t>Нельзя чужим ключом открыть свою дверь…</a:t>
            </a:r>
            <a:r>
              <a:rPr lang="ru-RU" b="1" i="1" dirty="0">
                <a:latin typeface="Gabriola" pitchFamily="82" charset="0"/>
              </a:rPr>
              <a:t/>
            </a:r>
            <a:br>
              <a:rPr lang="ru-RU" b="1" i="1" dirty="0">
                <a:latin typeface="Gabriola" pitchFamily="82" charset="0"/>
              </a:rPr>
            </a:br>
            <a:endParaRPr lang="ru-RU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62000" y="1674673"/>
            <a:ext cx="77724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Моя педагогическая философия</a:t>
            </a:r>
          </a:p>
          <a:p>
            <a:pPr algn="ctr"/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4929190" y="5572140"/>
            <a:ext cx="3929090" cy="9286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Преподаватель-организатор ОБЖ</a:t>
            </a:r>
          </a:p>
          <a:p>
            <a:pPr marL="0" indent="0" algn="just">
              <a:buNone/>
            </a:pPr>
            <a:r>
              <a:rPr sz="2000" smtClean="0">
                <a:latin typeface="Times New Roman" pitchFamily="18" charset="0"/>
                <a:cs typeface="Times New Roman" pitchFamily="18" charset="0"/>
              </a:rPr>
              <a:t>Зуйков В.Н.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Мои фото\мои фото\0_b9c3b9756f9f186eb421736a5bf4c3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500570"/>
            <a:ext cx="2476494" cy="1666326"/>
          </a:xfrm>
          <a:prstGeom prst="rect">
            <a:avLst/>
          </a:prstGeom>
          <a:noFill/>
        </p:spPr>
      </p:pic>
      <p:pic>
        <p:nvPicPr>
          <p:cNvPr id="2051" name="Picture 3" descr="D:\Мои фото\мои фото\259847572713_ab5397a3979da6b1e8700d1012aa42b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3857" y="2786058"/>
            <a:ext cx="2394423" cy="1857388"/>
          </a:xfrm>
          <a:prstGeom prst="rect">
            <a:avLst/>
          </a:prstGeom>
          <a:noFill/>
        </p:spPr>
      </p:pic>
      <p:pic>
        <p:nvPicPr>
          <p:cNvPr id="2052" name="Picture 4" descr="D:\Мои фото\мои фото\259847572713_ff7e9732c74ad64aed510c0db98aec7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286124"/>
            <a:ext cx="2357454" cy="1838814"/>
          </a:xfrm>
          <a:prstGeom prst="rect">
            <a:avLst/>
          </a:prstGeom>
          <a:noFill/>
        </p:spPr>
      </p:pic>
      <p:pic>
        <p:nvPicPr>
          <p:cNvPr id="2053" name="Picture 5" descr="D:\Мои фото\мои фото\3151206235483291657_2694c0fd3c933be88fe129dab5c0c9b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4000504"/>
            <a:ext cx="2405127" cy="17145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92061035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3108" y="152400"/>
            <a:ext cx="6543692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Философия личности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(жизненная позиция – основа деятельности, творчества)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857364"/>
            <a:ext cx="8610600" cy="4695836"/>
          </a:xfrm>
        </p:spPr>
        <p:txBody>
          <a:bodyPr>
            <a:normAutofit lnSpcReduction="10000"/>
          </a:bodyPr>
          <a:lstStyle/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Формирует личность ребёнка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→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позитивный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мотив-выбор-поступок-пример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взрослого</a:t>
            </a:r>
          </a:p>
          <a:p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Я за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cs typeface="Times New Roman"/>
              </a:rPr>
              <a:t>→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абсолютные духовно-нравственные приоритеты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→ здоровый образ жизни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dirty="0" smtClean="0">
                <a:latin typeface="Times New Roman"/>
                <a:cs typeface="Times New Roman"/>
              </a:rPr>
              <a:t>→ солидарный труд …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Если ребёнок видит расхождение между словом и делом взрослого </a:t>
            </a:r>
            <a:r>
              <a:rPr lang="ru-RU" dirty="0" smtClean="0">
                <a:latin typeface="Times New Roman"/>
                <a:cs typeface="Times New Roman"/>
              </a:rPr>
              <a:t>→ </a:t>
            </a:r>
            <a:r>
              <a:rPr lang="ru-RU" sz="2800" dirty="0" smtClean="0">
                <a:latin typeface="Times New Roman"/>
                <a:cs typeface="Times New Roman"/>
              </a:rPr>
              <a:t>утрата веры, здоровой основы жизни, накопление негатива, цинизма, нигилизма …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D:\Мои фото\мои фото\DSC_23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0"/>
            <a:ext cx="1285884" cy="1928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4991821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6786610" cy="147796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Присвоение государственного заказа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(трансформация в методическую систему учителя - 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мотивационно-целевой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элемент </a:t>
            </a: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педагогической, дидактической и методической систем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981200"/>
            <a:ext cx="8839200" cy="46482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spc="-60" dirty="0" smtClean="0">
                <a:latin typeface="Times New Roman" pitchFamily="18" charset="0"/>
                <a:cs typeface="Times New Roman" pitchFamily="18" charset="0"/>
              </a:rPr>
              <a:t>Преодоление противоречия –</a:t>
            </a:r>
          </a:p>
          <a:p>
            <a:pPr marL="0" indent="0" algn="just">
              <a:buNone/>
            </a:pP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между </a:t>
            </a:r>
            <a:r>
              <a:rPr lang="ru-RU" sz="2800" b="1" i="1" spc="-60" dirty="0" smtClean="0">
                <a:latin typeface="Times New Roman" pitchFamily="18" charset="0"/>
                <a:cs typeface="Times New Roman" pitchFamily="18" charset="0"/>
              </a:rPr>
              <a:t>рациональностью</a:t>
            </a: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 (выгодой), </a:t>
            </a:r>
            <a:r>
              <a:rPr lang="ru-RU" sz="2800" b="1" i="1" spc="-60" dirty="0" smtClean="0">
                <a:latin typeface="Times New Roman" pitchFamily="18" charset="0"/>
                <a:cs typeface="Times New Roman" pitchFamily="18" charset="0"/>
              </a:rPr>
              <a:t>прагматизмом </a:t>
            </a: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времени (</a:t>
            </a:r>
            <a:r>
              <a:rPr lang="ru-RU" sz="2800" b="1" spc="-60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относительные установки</a:t>
            </a: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ru-RU" sz="2400" i="1" spc="-60" dirty="0" smtClean="0">
                <a:latin typeface="Times New Roman" pitchFamily="18" charset="0"/>
                <a:cs typeface="Times New Roman" pitchFamily="18" charset="0"/>
              </a:rPr>
              <a:t>успешность, профессионализм, технологичность, физическое здоровье, интеллектуализм </a:t>
            </a:r>
            <a:r>
              <a:rPr lang="ru-RU" sz="2400" i="1" u="sng" spc="-60" dirty="0" smtClean="0">
                <a:latin typeface="Times New Roman" pitchFamily="18" charset="0"/>
                <a:cs typeface="Times New Roman" pitchFamily="18" charset="0"/>
              </a:rPr>
              <a:t>через конкурентность</a:t>
            </a:r>
            <a:r>
              <a:rPr lang="ru-RU" sz="2400" i="1" spc="-6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ru-RU" sz="2800" b="1" spc="-60" dirty="0" smtClean="0"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marL="0" indent="0" algn="just">
              <a:buNone/>
            </a:pPr>
            <a:r>
              <a:rPr lang="ru-RU" sz="2800" b="1" i="1" spc="-60" dirty="0" smtClean="0">
                <a:latin typeface="Times New Roman" pitchFamily="18" charset="0"/>
                <a:cs typeface="Times New Roman" pitchFamily="18" charset="0"/>
              </a:rPr>
              <a:t>ценностными</a:t>
            </a: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 (духовно-нравственными) вневременными позициями (</a:t>
            </a:r>
            <a:r>
              <a:rPr lang="ru-RU" sz="2800" b="1" spc="-6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абсолютными установками</a:t>
            </a:r>
            <a:r>
              <a:rPr lang="ru-RU" sz="2800" spc="-60" dirty="0" smtClean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ru-RU" sz="2400" i="1" spc="-60" dirty="0" smtClean="0">
                <a:latin typeface="Times New Roman" pitchFamily="18" charset="0"/>
                <a:cs typeface="Times New Roman" pitchFamily="18" charset="0"/>
              </a:rPr>
              <a:t>гражданственность, патриотизм, духовное, нравственное, психическое здоровье …</a:t>
            </a:r>
            <a:r>
              <a:rPr lang="ru-RU" sz="2800" i="1" spc="-6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i="1" spc="-6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 descr="D:\Мои фото\мои фото\DSC_2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9" y="0"/>
            <a:ext cx="1643042" cy="2464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12719875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52400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Педагогическая философия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как основа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проектирования 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педагогической системы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методического стиля, организационных форм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700" i="1" u="sng" dirty="0" smtClean="0">
                <a:latin typeface="Times New Roman" pitchFamily="18" charset="0"/>
                <a:cs typeface="Times New Roman" pitchFamily="18" charset="0"/>
              </a:rPr>
              <a:t>результатов</a:t>
            </a:r>
            <a:r>
              <a:rPr lang="ru-RU" sz="27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достижений субъектов образовательного процесса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676400"/>
            <a:ext cx="8534400" cy="5029200"/>
          </a:xfrm>
        </p:spPr>
        <p:txBody>
          <a:bodyPr>
            <a:normAutofit fontScale="925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Учитель -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вечный «неформал» и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неформат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бескорыстный сеятель</a:t>
            </a:r>
          </a:p>
          <a:p>
            <a:pPr marL="360000" indent="3600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ответе за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ВСЕХ (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даёт,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-провождает,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-переживает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-чувствует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-действует)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неутомимый труженик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подвижник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восходящий (самовоспитание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совершенство самого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себя)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мыслитель,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первооткрыватель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тот, кто стремится, чтобы ученики превзошли его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самого</a:t>
            </a:r>
          </a:p>
          <a:p>
            <a:pPr marL="360000" indent="342900">
              <a:spcBef>
                <a:spcPts val="0"/>
              </a:spcBef>
              <a:buFont typeface="Wingdings" pitchFamily="2" charset="2"/>
              <a:buChar char="Ø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 – настройщик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души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Учительствовать – Служить. Служить Долгу, служить Человеку, Детству, Отечеству. Служить – отвечать за свои мысли, за сказанное слово, за поступок, за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 … Чтобы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Ассоль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дождалась алых парусов, чтобы улыбнулся Маленький Принц</a:t>
            </a:r>
          </a:p>
        </p:txBody>
      </p:sp>
    </p:spTree>
    <p:extLst>
      <p:ext uri="{BB962C8B-B14F-4D97-AF65-F5344CB8AC3E}">
        <p14:creationId xmlns="" xmlns:p14="http://schemas.microsoft.com/office/powerpoint/2010/main" val="1525336764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7630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Педагогическая система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(личностно-профессиональные устремления + общественное служение)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9530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Мотивационно-целевые установки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(я хочу, чтобы ребёнок захотел «расти сам»)</a:t>
            </a: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Активно-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режим самообразования и курсовой подготовки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профессиональный рост</a:t>
            </a:r>
          </a:p>
          <a:p>
            <a:pPr algn="just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Непосредственная преподавательская деятельность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 реализации инвариативной и вариативной частей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</a:t>
            </a: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Творческая реализация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наличие педагогической, дидактической, методической системы как взаимосвязанных и взаимообусловленных составляющих (цели, мотивы, техники, методики, режим (формы) обучения, УМК, кабинет, взаимодействие с др. социальными образовательными институтами, ОППО, пропаганда опыта …) </a:t>
            </a:r>
          </a:p>
          <a:p>
            <a:pPr algn="just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Система результатов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педагогической деятельности, их внешняя и внутренняя оценка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659567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371600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Курс «Основы безопасности жизнедеятельности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», учебное занятие как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средство формирования личности безопасного типа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76400"/>
            <a:ext cx="8534400" cy="5029200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sz="3600" b="1" smtClean="0">
                <a:latin typeface="Times New Roman" pitchFamily="18" charset="0"/>
                <a:cs typeface="Times New Roman" pitchFamily="18" charset="0"/>
              </a:rPr>
              <a:t>Государственное бюджетное общеобразовательное учреждение</a:t>
            </a:r>
          </a:p>
          <a:p>
            <a:pPr>
              <a:buNone/>
            </a:pPr>
            <a:r>
              <a:rPr sz="3600" b="1" smtClean="0">
                <a:latin typeface="Times New Roman" pitchFamily="18" charset="0"/>
                <a:cs typeface="Times New Roman" pitchFamily="18" charset="0"/>
              </a:rPr>
              <a:t>Севастопольская средняя общеобразовательная школа №12</a:t>
            </a:r>
          </a:p>
          <a:p>
            <a:pPr marL="0" indent="0" algn="just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Реализует </a:t>
            </a:r>
            <a:r>
              <a:rPr lang="ru-RU" sz="3800" u="sng" dirty="0">
                <a:latin typeface="Times New Roman" pitchFamily="18" charset="0"/>
                <a:cs typeface="Times New Roman" pitchFamily="18" charset="0"/>
              </a:rPr>
              <a:t>образовательную программу гуманитарной направленности (основа) + воспитательные программы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Создаёт условия для реализации социального заказа школе по другим направлениям – за счёт вариативной части Учебного плана ОУ: через оптимально разработанные для условий гимназии </a:t>
            </a:r>
            <a:r>
              <a:rPr lang="ru-RU" sz="3800" u="sng" dirty="0">
                <a:latin typeface="Times New Roman" pitchFamily="18" charset="0"/>
                <a:cs typeface="Times New Roman" pitchFamily="18" charset="0"/>
              </a:rPr>
              <a:t>индивидуальные / групповые маршруты обучения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воспитания и развития школьников</a:t>
            </a:r>
          </a:p>
          <a:p>
            <a:pPr marL="0" indent="0" algn="just">
              <a:buNone/>
            </a:pP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Целенаправленно работает </a:t>
            </a:r>
            <a:r>
              <a:rPr lang="ru-RU" sz="3800" u="sng" dirty="0">
                <a:latin typeface="Times New Roman" pitchFamily="18" charset="0"/>
                <a:cs typeface="Times New Roman" pitchFamily="18" charset="0"/>
              </a:rPr>
              <a:t>над созданием условий для формирования личности безопасного типа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нового поколения людей, способных к более продуктивной  деятельности по сохранению духовного и физического здоровья, природы, проявляющих активность </a:t>
            </a:r>
            <a:r>
              <a:rPr lang="ru-RU" sz="3800" u="sng" dirty="0">
                <a:latin typeface="Times New Roman" pitchFamily="18" charset="0"/>
                <a:cs typeface="Times New Roman" pitchFamily="18" charset="0"/>
              </a:rPr>
              <a:t>в поддержании безопасности общественного и личностного </a:t>
            </a:r>
            <a:r>
              <a:rPr lang="ru-RU" sz="3800" u="sng" dirty="0" smtClean="0">
                <a:latin typeface="Times New Roman" pitchFamily="18" charset="0"/>
                <a:cs typeface="Times New Roman" pitchFamily="18" charset="0"/>
              </a:rPr>
              <a:t>бытия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05626720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Актуализация опыта педагогической деятельности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295400"/>
            <a:ext cx="8382000" cy="525780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b="1" dirty="0"/>
              <a:t>В</a:t>
            </a:r>
            <a:r>
              <a:rPr lang="ru-RU" b="1" dirty="0" smtClean="0"/>
              <a:t> </a:t>
            </a:r>
            <a:r>
              <a:rPr lang="ru-RU" b="1" dirty="0"/>
              <a:t>начале </a:t>
            </a:r>
            <a:r>
              <a:rPr lang="en-US" b="1" dirty="0"/>
              <a:t>XXI</a:t>
            </a:r>
            <a:r>
              <a:rPr lang="ru-RU" b="1" dirty="0"/>
              <a:t> века мировое сообщество осознает и понимает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опасности глобальных угроз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(экологических, технологических, экономических, социальных, информационных …)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!Заметим: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От глобальных угроз нет эффективных технологий защиты</a:t>
            </a:r>
          </a:p>
          <a:p>
            <a:pPr lvl="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Их можно предотвратить изменением целей жизнедеятельности человека</a:t>
            </a:r>
          </a:p>
          <a:p>
            <a:pPr lvl="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Ключ к завтрашнему дню - мировоззрение, выработанное сегодня</a:t>
            </a:r>
          </a:p>
          <a:p>
            <a:pPr lvl="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Мировоззрение людей во многом формируется в процессе образования, которое определяет будущее общества, страны, человечества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00976100"/>
      </p:ext>
    </p:extLst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Возможный выход из создавшейся ситуации – применение на практике (в жизни) курса ОБЖ</a:t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9530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ОБЖ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– интегративная система знаний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проблемных ситуаций,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направленных на обеспечение: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безопасности в производственной и непроизводственной сферах («Я» и мир вещей; «Я» и «Другой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» …)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безопасности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окружающей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среды (с учетом влияния человека на среду обитания: «Я» и природа)</a:t>
            </a:r>
          </a:p>
          <a:p>
            <a:pPr lvl="0" algn="just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безопасности  личности как таковой (гармония «Я» - психическое, физическое, нравственное, духовное равновесие)</a:t>
            </a:r>
          </a:p>
          <a:p>
            <a:pPr marL="0" indent="0" algn="just">
              <a:buNone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Основная функция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занятий по ОБЖ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формирование нового 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мировоззрения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83540817"/>
      </p:ext>
    </p:extLst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ОБЖ и другие учебные дисциплины</a:t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458200" cy="53641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ru-RU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Учебное занятия по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ОБЖ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pPr marL="0" indent="0" algn="ctr">
              <a:buNone/>
            </a:pPr>
            <a:r>
              <a:rPr lang="ru-RU" u="sng" dirty="0" smtClean="0">
                <a:latin typeface="Times New Roman" pitchFamily="18" charset="0"/>
                <a:cs typeface="Times New Roman" pitchFamily="18" charset="0"/>
              </a:rPr>
              <a:t>основа для интеграции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дисциплин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457200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Предметы художественно-эстетической  направленности </a:t>
            </a:r>
          </a:p>
          <a:p>
            <a:pPr marL="0" indent="457200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Предметы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естественно-научного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цикла</a:t>
            </a:r>
          </a:p>
          <a:p>
            <a:pPr marL="0" indent="457200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Гуманитарные предметы</a:t>
            </a:r>
          </a:p>
          <a:p>
            <a:pPr marL="0" indent="457200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Предметы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научно-математического цикла</a:t>
            </a:r>
          </a:p>
          <a:p>
            <a:pPr marL="0" indent="457200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Предметы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двигательно-активной направленности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99057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учебных занятий = 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БС + ПТ + СЗ + ПР + КТ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1020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достижение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безаварийных ситуаций (ТБ, ПДД …: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действие личности в рамках «правового поля»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в любой ситуации)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предупреждение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травматизма (формирование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активного знания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сохранение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здоровья (за счёт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внутренних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мотивов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поведения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работоспособности (за счёт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оптимального режима жизнедеятельности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качества труда (учебного, домашнего…)</a:t>
            </a:r>
          </a:p>
        </p:txBody>
      </p:sp>
    </p:spTree>
    <p:extLst>
      <p:ext uri="{BB962C8B-B14F-4D97-AF65-F5344CB8AC3E}">
        <p14:creationId xmlns="" xmlns:p14="http://schemas.microsoft.com/office/powerpoint/2010/main" val="2903629444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Основные направления деятельности преподавателя-организатора ОБЖ:</a:t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600200"/>
            <a:ext cx="8763000" cy="48768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научно-теоретической  базы  преподавания курса ОБЖ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Проектирование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осуществление  методического сопровождения УЗ по ОБЖ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Проектирование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осуществление методического сопровождения внеклассных занятий по ОБЖ. ОСОЛ.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Проектирование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осуществление Плана безопасности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ОУ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Включение в инновационный режим индивидуальной профессиональной и общешкольной (учащихся и коллектива) деятельности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589880"/>
      </p:ext>
    </p:extLst>
  </p:cSld>
  <p:clrMapOvr>
    <a:masterClrMapping/>
  </p:clrMapOvr>
  <p:transition spd="med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6394"/>
            <a:ext cx="88392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Особенности методического сопровождения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учебных занятий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102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lvl="0" algn="just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 своих конечных результатах </a:t>
            </a:r>
            <a:r>
              <a:rPr lang="ru-RU" sz="3400" u="sng" dirty="0">
                <a:latin typeface="Times New Roman" pitchFamily="18" charset="0"/>
                <a:cs typeface="Times New Roman" pitchFamily="18" charset="0"/>
              </a:rPr>
              <a:t>измеряется здоровьем и жизнями людей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высокая степень </a:t>
            </a:r>
            <a:r>
              <a:rPr lang="ru-RU" sz="3400" u="sng" dirty="0" smtClean="0">
                <a:latin typeface="Times New Roman" pitchFamily="18" charset="0"/>
                <a:cs typeface="Times New Roman" pitchFamily="18" charset="0"/>
              </a:rPr>
              <a:t>интеграции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 (в целевых, содержательных, технологических линиях)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3400" u="sng" dirty="0">
                <a:latin typeface="Times New Roman" pitchFamily="18" charset="0"/>
                <a:cs typeface="Times New Roman" pitchFamily="18" charset="0"/>
              </a:rPr>
              <a:t>приоритет воспитательной функции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учебных занятий</a:t>
            </a:r>
          </a:p>
          <a:p>
            <a:pPr lvl="0" algn="just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высокая степень </a:t>
            </a:r>
            <a:r>
              <a:rPr lang="ru-RU" sz="3400" u="sng" dirty="0">
                <a:latin typeface="Times New Roman" pitchFamily="18" charset="0"/>
                <a:cs typeface="Times New Roman" pitchFamily="18" charset="0"/>
              </a:rPr>
              <a:t>практической направленности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 и применения умений и навыков, способов деятельности в непредвиденной ситуации «здесь и сейчас», а не «завтра, после окончания ОУ»</a:t>
            </a:r>
          </a:p>
          <a:p>
            <a:pPr lvl="0" algn="just"/>
            <a:r>
              <a:rPr lang="ru-RU" sz="3400" u="sng" dirty="0">
                <a:latin typeface="Times New Roman" pitchFamily="18" charset="0"/>
                <a:cs typeface="Times New Roman" pitchFamily="18" charset="0"/>
              </a:rPr>
              <a:t>технологическая основа УЗ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: проблемное обучение; моделирование; метод проектов; личностно- и компетентностно-ориентированный характер обучения (в проблемной, личностно значимой ситуации)</a:t>
            </a:r>
          </a:p>
          <a:p>
            <a:pPr lvl="0" algn="just"/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трудно отследить готовность к данной ситуации – она всегда </a:t>
            </a:r>
            <a:r>
              <a:rPr lang="ru-RU" sz="3400" u="sng" dirty="0">
                <a:latin typeface="Times New Roman" pitchFamily="18" charset="0"/>
                <a:cs typeface="Times New Roman" pitchFamily="18" charset="0"/>
              </a:rPr>
              <a:t>нестандартна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, её создаёт сама жизнь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61602132"/>
      </p:ext>
    </p:extLst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458200" cy="685800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Цельность курса  ОБЖ</a:t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801329"/>
            <a:ext cx="8534400" cy="601980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 </a:t>
            </a:r>
            <a:r>
              <a:rPr lang="ru-RU" b="1" dirty="0"/>
              <a:t/>
            </a:r>
            <a:br>
              <a:rPr lang="ru-RU" b="1" dirty="0"/>
            </a:b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предполагает: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400" b="1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Формирование психологической готовности и умений действовать в Ч. и Э. ситуациях. Формирование и развитие </a:t>
            </a:r>
            <a:r>
              <a:rPr lang="ru-RU" sz="3400" b="1" u="sng" dirty="0">
                <a:latin typeface="Times New Roman" pitchFamily="18" charset="0"/>
                <a:cs typeface="Times New Roman" pitchFamily="18" charset="0"/>
              </a:rPr>
              <a:t>мотивов 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поведения «личности безопасного типа»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400" b="1" u="sng" dirty="0">
                <a:latin typeface="Times New Roman" pitchFamily="18" charset="0"/>
                <a:cs typeface="Times New Roman" pitchFamily="18" charset="0"/>
              </a:rPr>
              <a:t>правовой культуры 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школьников (Я и Закон)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400" b="1" u="sng" dirty="0">
                <a:latin typeface="Times New Roman" pitchFamily="18" charset="0"/>
                <a:cs typeface="Times New Roman" pitchFamily="18" charset="0"/>
              </a:rPr>
              <a:t>культуры здоровья 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(система ЗОЖ)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400" b="1" u="sng" dirty="0">
                <a:latin typeface="Times New Roman" pitchFamily="18" charset="0"/>
                <a:cs typeface="Times New Roman" pitchFamily="18" charset="0"/>
              </a:rPr>
              <a:t>физических и психических качеств для службы 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ВС (Долг и обязанность. Я не боюсь служить – система гражданского и патриотического воспитания)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убеждений, чувств и качеств средствами предмета </a:t>
            </a: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на основе требований общечеловеческих ценностей. (Нравственность. Духовность)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</a:pPr>
            <a:r>
              <a:rPr lang="ru-RU" sz="3400" b="1" u="sng" dirty="0" smtClean="0">
                <a:latin typeface="Times New Roman" pitchFamily="18" charset="0"/>
                <a:cs typeface="Times New Roman" pitchFamily="18" charset="0"/>
              </a:rPr>
              <a:t>Проектирование </a:t>
            </a:r>
            <a:r>
              <a:rPr lang="ru-RU" sz="3400" b="1" u="sng" dirty="0">
                <a:latin typeface="Times New Roman" pitchFamily="18" charset="0"/>
                <a:cs typeface="Times New Roman" pitchFamily="18" charset="0"/>
              </a:rPr>
              <a:t>и реализация «ситуаций-Ч</a:t>
            </a:r>
            <a:r>
              <a:rPr lang="ru-RU" sz="3400" b="1" dirty="0">
                <a:latin typeface="Times New Roman" pitchFamily="18" charset="0"/>
                <a:cs typeface="Times New Roman" pitchFamily="18" charset="0"/>
              </a:rPr>
              <a:t>» в системе урочной и внеурочной деятельности (Практика поведения)</a:t>
            </a:r>
            <a:br>
              <a:rPr lang="ru-RU" sz="3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3400" b="1" dirty="0"/>
              <a:t/>
            </a:r>
            <a:br>
              <a:rPr lang="ru-RU" sz="3400" b="1" dirty="0"/>
            </a:br>
            <a:endParaRPr lang="ru-RU" sz="3400" b="1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66148466"/>
      </p:ext>
    </p:extLst>
  </p:cSld>
  <p:clrMapOvr>
    <a:masterClrMapping/>
  </p:clrMapOvr>
  <p:transition spd="med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ШКОЛА как центр подготовки</a:t>
            </a:r>
            <a:br>
              <a:rPr lang="ru-RU" sz="3100" b="1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000" y="762000"/>
            <a:ext cx="8305800" cy="586740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условиях кризиса семейного и общественного воспитания, что проявляется в росте бездуховности, преступности, наркомании, проституции и т.д., </a:t>
            </a:r>
            <a:r>
              <a:rPr lang="ru-RU" u="sng" dirty="0">
                <a:latin typeface="Times New Roman" pitchFamily="18" charset="0"/>
                <a:cs typeface="Times New Roman" pitchFamily="18" charset="0"/>
              </a:rPr>
              <a:t>школа остаётся незаменимым и наиболее действенным средством воздействия на подрастающее поколение.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единственный институт в стране, через который так или иначе проходит практически всё население.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главный нравственный оплот общества, гарант будущего нации, поскольку российской школе присущи здоровый консерватизм и готовность к действенным инновациям.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школа в содружестве с институтом семьи - спасение нации. Это и должно стать сцепляющей идеей общества. 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Учебное занятие по курсу ОБЖ средство формирования нового мировоззрения человека, способного успешно действовать в «проблемном поле»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28846852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Я-….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ru-RU" dirty="0" smtClean="0"/>
              <a:t>О</a:t>
            </a:r>
            <a:r>
              <a:rPr smtClean="0"/>
              <a:t>птимист</a:t>
            </a:r>
          </a:p>
          <a:p>
            <a:r>
              <a:rPr lang="ru-RU" dirty="0" smtClean="0"/>
              <a:t>С</a:t>
            </a:r>
            <a:r>
              <a:rPr smtClean="0"/>
              <a:t>охраняю бодрость духа и тела</a:t>
            </a:r>
          </a:p>
          <a:p>
            <a:r>
              <a:rPr lang="ru-RU" dirty="0" smtClean="0"/>
              <a:t>В</a:t>
            </a:r>
            <a:r>
              <a:rPr smtClean="0"/>
              <a:t> работе консерватор-новатор</a:t>
            </a:r>
          </a:p>
          <a:p>
            <a:r>
              <a:rPr lang="ru-RU" dirty="0" smtClean="0"/>
              <a:t>В</a:t>
            </a:r>
            <a:r>
              <a:rPr smtClean="0"/>
              <a:t> спорте не уступаю молодым, а ровесники отстают</a:t>
            </a:r>
          </a:p>
          <a:p>
            <a:r>
              <a:rPr lang="ru-RU" dirty="0" smtClean="0"/>
              <a:t>М</a:t>
            </a:r>
            <a:r>
              <a:rPr smtClean="0"/>
              <a:t>оя основа: здоровая семья</a:t>
            </a:r>
            <a:endParaRPr lang="ru-RU" dirty="0"/>
          </a:p>
        </p:txBody>
      </p:sp>
      <p:pic>
        <p:nvPicPr>
          <p:cNvPr id="2051" name="Picture 3" descr="C:\Documents and Settings\Учитель\Рабочий стол\ruka_v_ru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828800" cy="1676400"/>
          </a:xfrm>
          <a:prstGeom prst="rect">
            <a:avLst/>
          </a:prstGeom>
          <a:noFill/>
        </p:spPr>
      </p:pic>
      <p:pic>
        <p:nvPicPr>
          <p:cNvPr id="1026" name="Picture 2" descr="D:\Мои фото\мои фото\2015-05-09-IMG_4979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52" y="0"/>
            <a:ext cx="3286148" cy="23078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56339359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\Downloads\севастополь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654050"/>
            <a:ext cx="8128000" cy="55499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circl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340</TotalTime>
  <Words>835</Words>
  <Application>Microsoft Office PowerPoint</Application>
  <PresentationFormat>Экран (4:3)</PresentationFormat>
  <Paragraphs>107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Нельзя чужим ключом открыть свою дверь… </vt:lpstr>
      <vt:lpstr>Философия личности  (жизненная позиция – основа деятельности, творчества)</vt:lpstr>
      <vt:lpstr>Присвоение государственного заказа (трансформация в методическую систему учителя - мотивационно-целевой элемент педагогической, дидактической и методической систем)</vt:lpstr>
      <vt:lpstr>Педагогическая философия (как основа проектирования педагогической системы, методического стиля, организационных форм и результатов достижений субъектов образовательного процесса)</vt:lpstr>
      <vt:lpstr> Педагогическая система (личностно-профессиональные устремления + общественное служение) </vt:lpstr>
      <vt:lpstr>Курс «Основы безопасности жизнедеятельности», учебное занятие как средство формирования личности безопасного типа </vt:lpstr>
      <vt:lpstr>Актуализация опыта педагогической деятельности</vt:lpstr>
      <vt:lpstr>Возможный выход из создавшейся ситуации – применение на практике (в жизни) курса ОБЖ </vt:lpstr>
      <vt:lpstr>ОБЖ и другие учебные дисциплины </vt:lpstr>
      <vt:lpstr>Цель учебных занятий = БС + ПТ + СЗ + ПР + КТ </vt:lpstr>
      <vt:lpstr>Основные направления деятельности преподавателя-организатора ОБЖ: </vt:lpstr>
      <vt:lpstr>Особенности методического сопровождения  учебных занятий</vt:lpstr>
      <vt:lpstr>Цельность курса  ОБЖ  </vt:lpstr>
      <vt:lpstr>ШКОЛА как центр подготовки </vt:lpstr>
      <vt:lpstr>Я-….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HP</cp:lastModifiedBy>
  <cp:revision>40</cp:revision>
  <dcterms:created xsi:type="dcterms:W3CDTF">2006-08-16T00:00:00Z</dcterms:created>
  <dcterms:modified xsi:type="dcterms:W3CDTF">2015-11-22T10:58:05Z</dcterms:modified>
</cp:coreProperties>
</file>