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80" r:id="rId3"/>
    <p:sldId id="281" r:id="rId4"/>
    <p:sldId id="282" r:id="rId5"/>
    <p:sldId id="257" r:id="rId6"/>
    <p:sldId id="269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73" r:id="rId17"/>
    <p:sldId id="270" r:id="rId18"/>
    <p:sldId id="271" r:id="rId19"/>
    <p:sldId id="272" r:id="rId20"/>
    <p:sldId id="275" r:id="rId21"/>
    <p:sldId id="276" r:id="rId22"/>
    <p:sldId id="277" r:id="rId23"/>
    <p:sldId id="279" r:id="rId24"/>
    <p:sldId id="278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DA36A86-712E-4254-B843-9D30BF7BF714}" type="datetimeFigureOut">
              <a:rPr lang="ru-RU" smtClean="0"/>
              <a:pPr/>
              <a:t>12.12.2016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6CAB070-456B-4ABE-9E73-100842D746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A36A86-712E-4254-B843-9D30BF7BF714}" type="datetimeFigureOut">
              <a:rPr lang="ru-RU" smtClean="0"/>
              <a:pPr/>
              <a:t>12.12.2016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CAB070-456B-4ABE-9E73-100842D746A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A36A86-712E-4254-B843-9D30BF7BF714}" type="datetimeFigureOut">
              <a:rPr lang="ru-RU" smtClean="0"/>
              <a:pPr/>
              <a:t>12.12.2016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CAB070-456B-4ABE-9E73-100842D746A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A36A86-712E-4254-B843-9D30BF7BF714}" type="datetimeFigureOut">
              <a:rPr lang="ru-RU" smtClean="0"/>
              <a:pPr/>
              <a:t>12.12.2016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CAB070-456B-4ABE-9E73-100842D746A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A36A86-712E-4254-B843-9D30BF7BF714}" type="datetimeFigureOut">
              <a:rPr lang="ru-RU" smtClean="0"/>
              <a:pPr/>
              <a:t>12.12.2016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CAB070-456B-4ABE-9E73-100842D746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A36A86-712E-4254-B843-9D30BF7BF714}" type="datetimeFigureOut">
              <a:rPr lang="ru-RU" smtClean="0"/>
              <a:pPr/>
              <a:t>12.12.2016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CAB070-456B-4ABE-9E73-100842D746A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A36A86-712E-4254-B843-9D30BF7BF714}" type="datetimeFigureOut">
              <a:rPr lang="ru-RU" smtClean="0"/>
              <a:pPr/>
              <a:t>12.12.2016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CAB070-456B-4ABE-9E73-100842D746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DA36A86-712E-4254-B843-9D30BF7BF714}" type="datetimeFigureOut">
              <a:rPr lang="ru-RU" smtClean="0"/>
              <a:pPr/>
              <a:t>12.12.2016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CAB070-456B-4ABE-9E73-100842D746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DA36A86-712E-4254-B843-9D30BF7BF714}" type="datetimeFigureOut">
              <a:rPr lang="ru-RU" smtClean="0"/>
              <a:pPr/>
              <a:t>12.12.2016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6CAB070-456B-4ABE-9E73-100842D746A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A36A86-712E-4254-B843-9D30BF7BF714}" type="datetimeFigureOut">
              <a:rPr lang="ru-RU" smtClean="0"/>
              <a:pPr/>
              <a:t>12.12.2016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CAB070-456B-4ABE-9E73-100842D746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A36A86-712E-4254-B843-9D30BF7BF714}" type="datetimeFigureOut">
              <a:rPr lang="ru-RU" smtClean="0"/>
              <a:pPr/>
              <a:t>12.12.2016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CAB070-456B-4ABE-9E73-100842D746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DA36A86-712E-4254-B843-9D30BF7BF714}" type="datetimeFigureOut">
              <a:rPr lang="ru-RU" smtClean="0"/>
              <a:pPr/>
              <a:t>12.12.2016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6CAB070-456B-4ABE-9E73-100842D746A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evdokimov.com.ua/img/30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hyperlink" Target="http://megadoski.ru/s_images/12473993673908.jpg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uainfo.com/photos/big/185317_1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hyperlink" Target="http://as.baikal.tv/news/nimg/2004_05_14/big/V%20-%20Posevnaya0741.jpg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nvc-vagon.ru/images/models/212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hyperlink" Target="http://rnns.ru/uploads/posts/2009-12/thumbs/1261459238_explosion6579.jpg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e-crimea.info/pictures/h_X43ZmtlxaBgYVWFhecErGyj9IUk8bC0T_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hyperlink" Target="http://www.apteka101.com/img/products/Liquid%20ammonia%20%2040ml_s.jpg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250032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6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Аммиак:</a:t>
            </a:r>
            <a:r>
              <a:rPr lang="ru-RU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состав, строение, свойства, применение</a:t>
            </a: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500306"/>
            <a:ext cx="5486416" cy="3138494"/>
          </a:xfrm>
        </p:spPr>
        <p:txBody>
          <a:bodyPr>
            <a:normAutofit/>
          </a:bodyPr>
          <a:lstStyle/>
          <a:p>
            <a:r>
              <a:rPr lang="en-US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9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\Desktop\аммиак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714620"/>
            <a:ext cx="3057521" cy="285752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500430" y="5643578"/>
            <a:ext cx="5429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Лукуша</a:t>
            </a:r>
            <a:r>
              <a:rPr lang="ru-RU" dirty="0" smtClean="0"/>
              <a:t> Елена Фёдоровна, учитель химии МБОУ «Морская средняя школа» городского округа Судак, Республики Крым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14744" y="15001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214290"/>
            <a:ext cx="8501122" cy="408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Аммиак может быть  обязан своим названием оазису бога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Аммона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в Северной Африке, находящемуся на перекрестке  караванных путей. </a:t>
            </a:r>
          </a:p>
          <a:p>
            <a:pPr algn="just">
              <a:lnSpc>
                <a:spcPct val="90000"/>
              </a:lnSpc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 очень жарком климате мочевина (NH</a:t>
            </a:r>
            <a:r>
              <a:rPr lang="ru-RU" sz="32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32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CO, разлагается особенно быстро. 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90000"/>
              </a:lnSpc>
              <a:defRPr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Одним из основных продуктов разложения и является аммиак. </a:t>
            </a:r>
          </a:p>
          <a:p>
            <a:pPr algn="just">
              <a:lnSpc>
                <a:spcPct val="90000"/>
              </a:lnSpc>
              <a:defRPr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9" descr="Amon_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8" y="3500438"/>
            <a:ext cx="2076470" cy="566737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214810" y="3929066"/>
            <a:ext cx="192882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Оазис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Северной Африке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214290"/>
            <a:ext cx="8715436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indent="-533400">
              <a:lnSpc>
                <a:spcPct val="80000"/>
              </a:lnSpc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 некоторым другим сведениям, аммиак мог получить современное  название от древнеегипетского слова «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амониан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». </a:t>
            </a:r>
          </a:p>
          <a:p>
            <a:pPr marL="533400" indent="-533400">
              <a:lnSpc>
                <a:spcPct val="80000"/>
              </a:lnSpc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Так называли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всех</a:t>
            </a:r>
          </a:p>
          <a:p>
            <a:pPr marL="533400" indent="-533400">
              <a:lnSpc>
                <a:spcPct val="80000"/>
              </a:lnSpc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верующих людей, поклоняющихся богу Амону. </a:t>
            </a:r>
          </a:p>
          <a:p>
            <a:pPr marL="533400" indent="-533400">
              <a:lnSpc>
                <a:spcPct val="80000"/>
              </a:lnSpc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Люди во время своих ритуальных обрядов нюхали NH</a:t>
            </a:r>
            <a:r>
              <a:rPr lang="ru-RU" sz="32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Cl, который при нагревании издаёт запах аммиака.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215206" y="3857628"/>
            <a:ext cx="1501792" cy="54292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714875" y="4714884"/>
            <a:ext cx="24288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Бог </a:t>
            </a:r>
            <a:r>
              <a:rPr lang="ru-RU" dirty="0" err="1" smtClean="0"/>
              <a:t>Аммон</a:t>
            </a:r>
            <a:r>
              <a:rPr lang="ru-RU" dirty="0" smtClean="0"/>
              <a:t> в образе барана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42852"/>
            <a:ext cx="87154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Сокращенное название «аммиак» которым мы всегда пользуемся, ввел в обиход в 1801 году русский ученый - химик, академик </a:t>
            </a:r>
          </a:p>
          <a:p>
            <a:pPr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Яков Дмитриевич Захаров, который впервые разработал также и систему русской химической номенклатуры. </a:t>
            </a:r>
          </a:p>
        </p:txBody>
      </p:sp>
      <p:pic>
        <p:nvPicPr>
          <p:cNvPr id="3" name="Picture 22" descr="zaharov_y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857488" y="2786058"/>
            <a:ext cx="2773362" cy="384175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786446" y="5357826"/>
            <a:ext cx="28575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1781-1852 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г</a:t>
            </a:r>
            <a:r>
              <a:rPr lang="ru-RU" dirty="0" smtClean="0">
                <a:solidFill>
                  <a:srgbClr val="CCFF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r>
              <a:rPr lang="en-US" dirty="0" smtClean="0">
                <a:solidFill>
                  <a:srgbClr val="CCFF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ru-RU" dirty="0">
              <a:solidFill>
                <a:srgbClr val="CCFF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500042"/>
            <a:ext cx="807249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i="1" u="sng" dirty="0" smtClean="0">
                <a:latin typeface="Times New Roman" pitchFamily="18" charset="0"/>
                <a:cs typeface="Times New Roman" pitchFamily="18" charset="0"/>
              </a:rPr>
              <a:t>Строение молекулы</a:t>
            </a:r>
            <a:endParaRPr lang="ru-RU" sz="6000" b="1" i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428736"/>
            <a:ext cx="2428892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1571612"/>
            <a:ext cx="292895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 descr="C:\Users\Admin\Desktop\аммиак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12" y="3643314"/>
            <a:ext cx="3071834" cy="2286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152400" y="115888"/>
            <a:ext cx="1789272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6600" dirty="0"/>
              <a:t>NH</a:t>
            </a:r>
            <a:r>
              <a:rPr lang="en-US" sz="6600" baseline="-25000" dirty="0"/>
              <a:t>3</a:t>
            </a:r>
            <a:endParaRPr lang="ru-RU" sz="6600" baseline="-25000" dirty="0"/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2987675" y="2708275"/>
            <a:ext cx="69602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5400" dirty="0"/>
              <a:t>N</a:t>
            </a:r>
            <a:endParaRPr lang="ru-RU" sz="5400" dirty="0"/>
          </a:p>
        </p:txBody>
      </p:sp>
      <p:sp>
        <p:nvSpPr>
          <p:cNvPr id="44048" name="Oval 16"/>
          <p:cNvSpPr>
            <a:spLocks noChangeArrowheads="1"/>
          </p:cNvSpPr>
          <p:nvPr/>
        </p:nvSpPr>
        <p:spPr bwMode="auto">
          <a:xfrm>
            <a:off x="3276600" y="3500438"/>
            <a:ext cx="71438" cy="71437"/>
          </a:xfrm>
          <a:prstGeom prst="ellipse">
            <a:avLst/>
          </a:prstGeom>
          <a:solidFill>
            <a:srgbClr val="CC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50" name="Oval 18"/>
          <p:cNvSpPr>
            <a:spLocks noChangeArrowheads="1"/>
          </p:cNvSpPr>
          <p:nvPr/>
        </p:nvSpPr>
        <p:spPr bwMode="auto">
          <a:xfrm>
            <a:off x="7308850" y="3644900"/>
            <a:ext cx="71438" cy="71438"/>
          </a:xfrm>
          <a:prstGeom prst="ellipse">
            <a:avLst/>
          </a:prstGeom>
          <a:solidFill>
            <a:srgbClr val="CC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52" name="Oval 20"/>
          <p:cNvSpPr>
            <a:spLocks noChangeArrowheads="1"/>
          </p:cNvSpPr>
          <p:nvPr/>
        </p:nvSpPr>
        <p:spPr bwMode="auto">
          <a:xfrm>
            <a:off x="3276600" y="2781300"/>
            <a:ext cx="71438" cy="71438"/>
          </a:xfrm>
          <a:prstGeom prst="ellipse">
            <a:avLst/>
          </a:prstGeom>
          <a:solidFill>
            <a:srgbClr val="CC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55" name="Oval 23"/>
          <p:cNvSpPr>
            <a:spLocks noChangeArrowheads="1"/>
          </p:cNvSpPr>
          <p:nvPr/>
        </p:nvSpPr>
        <p:spPr bwMode="auto">
          <a:xfrm>
            <a:off x="7308850" y="2636838"/>
            <a:ext cx="71438" cy="71437"/>
          </a:xfrm>
          <a:prstGeom prst="ellipse">
            <a:avLst/>
          </a:prstGeom>
          <a:solidFill>
            <a:srgbClr val="CC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57" name="Oval 25"/>
          <p:cNvSpPr>
            <a:spLocks noChangeArrowheads="1"/>
          </p:cNvSpPr>
          <p:nvPr/>
        </p:nvSpPr>
        <p:spPr bwMode="auto">
          <a:xfrm>
            <a:off x="3635375" y="3141663"/>
            <a:ext cx="71438" cy="71437"/>
          </a:xfrm>
          <a:prstGeom prst="ellipse">
            <a:avLst/>
          </a:prstGeom>
          <a:solidFill>
            <a:srgbClr val="CC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58" name="Oval 26"/>
          <p:cNvSpPr>
            <a:spLocks noChangeArrowheads="1"/>
          </p:cNvSpPr>
          <p:nvPr/>
        </p:nvSpPr>
        <p:spPr bwMode="auto">
          <a:xfrm>
            <a:off x="7667625" y="3213100"/>
            <a:ext cx="71438" cy="71438"/>
          </a:xfrm>
          <a:prstGeom prst="ellipse">
            <a:avLst/>
          </a:prstGeom>
          <a:solidFill>
            <a:srgbClr val="CC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59" name="Rectangle 27"/>
          <p:cNvSpPr>
            <a:spLocks noChangeArrowheads="1"/>
          </p:cNvSpPr>
          <p:nvPr/>
        </p:nvSpPr>
        <p:spPr bwMode="auto">
          <a:xfrm>
            <a:off x="836613" y="2055813"/>
            <a:ext cx="431800" cy="431800"/>
          </a:xfrm>
          <a:prstGeom prst="rect">
            <a:avLst/>
          </a:prstGeom>
          <a:solidFill>
            <a:srgbClr val="CCECFF"/>
          </a:solidFill>
          <a:ln w="19050">
            <a:solidFill>
              <a:srgbClr val="3333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60" name="Rectangle 28"/>
          <p:cNvSpPr>
            <a:spLocks noChangeArrowheads="1"/>
          </p:cNvSpPr>
          <p:nvPr/>
        </p:nvSpPr>
        <p:spPr bwMode="auto">
          <a:xfrm>
            <a:off x="1484313" y="2055813"/>
            <a:ext cx="431800" cy="431800"/>
          </a:xfrm>
          <a:prstGeom prst="rect">
            <a:avLst/>
          </a:prstGeom>
          <a:solidFill>
            <a:srgbClr val="D9DEEF"/>
          </a:solidFill>
          <a:ln w="19050">
            <a:solidFill>
              <a:srgbClr val="3333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61" name="Rectangle 29"/>
          <p:cNvSpPr>
            <a:spLocks noChangeArrowheads="1"/>
          </p:cNvSpPr>
          <p:nvPr/>
        </p:nvSpPr>
        <p:spPr bwMode="auto">
          <a:xfrm>
            <a:off x="2925763" y="2055813"/>
            <a:ext cx="431800" cy="431800"/>
          </a:xfrm>
          <a:prstGeom prst="rect">
            <a:avLst/>
          </a:prstGeom>
          <a:solidFill>
            <a:srgbClr val="D9DEEF"/>
          </a:solidFill>
          <a:ln w="19050">
            <a:solidFill>
              <a:srgbClr val="3333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62" name="Rectangle 30"/>
          <p:cNvSpPr>
            <a:spLocks noChangeArrowheads="1"/>
          </p:cNvSpPr>
          <p:nvPr/>
        </p:nvSpPr>
        <p:spPr bwMode="auto">
          <a:xfrm>
            <a:off x="2060575" y="2055813"/>
            <a:ext cx="431800" cy="431800"/>
          </a:xfrm>
          <a:prstGeom prst="rect">
            <a:avLst/>
          </a:prstGeom>
          <a:solidFill>
            <a:srgbClr val="D9DEEF"/>
          </a:solidFill>
          <a:ln w="19050">
            <a:solidFill>
              <a:srgbClr val="3333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63" name="Rectangle 31"/>
          <p:cNvSpPr>
            <a:spLocks noChangeArrowheads="1"/>
          </p:cNvSpPr>
          <p:nvPr/>
        </p:nvSpPr>
        <p:spPr bwMode="auto">
          <a:xfrm>
            <a:off x="2493963" y="2055813"/>
            <a:ext cx="431800" cy="431800"/>
          </a:xfrm>
          <a:prstGeom prst="rect">
            <a:avLst/>
          </a:prstGeom>
          <a:solidFill>
            <a:srgbClr val="D9DEEF"/>
          </a:solidFill>
          <a:ln w="19050">
            <a:solidFill>
              <a:srgbClr val="3333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64" name="Line 32"/>
          <p:cNvSpPr>
            <a:spLocks noChangeShapeType="1"/>
          </p:cNvSpPr>
          <p:nvPr/>
        </p:nvSpPr>
        <p:spPr bwMode="auto">
          <a:xfrm flipV="1">
            <a:off x="981075" y="2128838"/>
            <a:ext cx="0" cy="287337"/>
          </a:xfrm>
          <a:prstGeom prst="line">
            <a:avLst/>
          </a:prstGeom>
          <a:noFill/>
          <a:ln w="28575">
            <a:solidFill>
              <a:srgbClr val="CC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4065" name="Line 33"/>
          <p:cNvSpPr>
            <a:spLocks noChangeShapeType="1"/>
          </p:cNvSpPr>
          <p:nvPr/>
        </p:nvSpPr>
        <p:spPr bwMode="auto">
          <a:xfrm flipV="1">
            <a:off x="1628775" y="2128838"/>
            <a:ext cx="0" cy="287337"/>
          </a:xfrm>
          <a:prstGeom prst="line">
            <a:avLst/>
          </a:prstGeom>
          <a:noFill/>
          <a:ln w="28575">
            <a:solidFill>
              <a:srgbClr val="CC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4067" name="Line 35"/>
          <p:cNvSpPr>
            <a:spLocks noChangeShapeType="1"/>
          </p:cNvSpPr>
          <p:nvPr/>
        </p:nvSpPr>
        <p:spPr bwMode="auto">
          <a:xfrm>
            <a:off x="1125538" y="2128838"/>
            <a:ext cx="0" cy="287337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4068" name="Line 36"/>
          <p:cNvSpPr>
            <a:spLocks noChangeShapeType="1"/>
          </p:cNvSpPr>
          <p:nvPr/>
        </p:nvSpPr>
        <p:spPr bwMode="auto">
          <a:xfrm flipV="1">
            <a:off x="3141663" y="2128838"/>
            <a:ext cx="0" cy="287337"/>
          </a:xfrm>
          <a:prstGeom prst="line">
            <a:avLst/>
          </a:prstGeom>
          <a:noFill/>
          <a:ln w="28575">
            <a:solidFill>
              <a:srgbClr val="CC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4069" name="Line 37"/>
          <p:cNvSpPr>
            <a:spLocks noChangeShapeType="1"/>
          </p:cNvSpPr>
          <p:nvPr/>
        </p:nvSpPr>
        <p:spPr bwMode="auto">
          <a:xfrm flipV="1">
            <a:off x="2709863" y="2128838"/>
            <a:ext cx="0" cy="287337"/>
          </a:xfrm>
          <a:prstGeom prst="line">
            <a:avLst/>
          </a:prstGeom>
          <a:noFill/>
          <a:ln w="28575">
            <a:solidFill>
              <a:srgbClr val="CC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4070" name="Line 38"/>
          <p:cNvSpPr>
            <a:spLocks noChangeShapeType="1"/>
          </p:cNvSpPr>
          <p:nvPr/>
        </p:nvSpPr>
        <p:spPr bwMode="auto">
          <a:xfrm flipV="1">
            <a:off x="2276475" y="2128838"/>
            <a:ext cx="0" cy="287337"/>
          </a:xfrm>
          <a:prstGeom prst="line">
            <a:avLst/>
          </a:prstGeom>
          <a:noFill/>
          <a:ln w="28575">
            <a:solidFill>
              <a:srgbClr val="CC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4071" name="Line 39"/>
          <p:cNvSpPr>
            <a:spLocks noChangeShapeType="1"/>
          </p:cNvSpPr>
          <p:nvPr/>
        </p:nvSpPr>
        <p:spPr bwMode="auto">
          <a:xfrm>
            <a:off x="1773238" y="2128838"/>
            <a:ext cx="0" cy="287337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4072" name="Text Box 40"/>
          <p:cNvSpPr txBox="1">
            <a:spLocks noChangeArrowheads="1"/>
          </p:cNvSpPr>
          <p:nvPr/>
        </p:nvSpPr>
        <p:spPr bwMode="auto">
          <a:xfrm>
            <a:off x="765175" y="1624013"/>
            <a:ext cx="619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1</a:t>
            </a:r>
            <a:r>
              <a:rPr lang="en-US" sz="2400" i="1"/>
              <a:t>s</a:t>
            </a:r>
            <a:r>
              <a:rPr lang="en-US" sz="2400" baseline="30000"/>
              <a:t>2</a:t>
            </a:r>
            <a:endParaRPr lang="ru-RU" sz="2400" baseline="30000"/>
          </a:p>
        </p:txBody>
      </p:sp>
      <p:sp>
        <p:nvSpPr>
          <p:cNvPr id="44073" name="Text Box 41"/>
          <p:cNvSpPr txBox="1">
            <a:spLocks noChangeArrowheads="1"/>
          </p:cNvSpPr>
          <p:nvPr/>
        </p:nvSpPr>
        <p:spPr bwMode="auto">
          <a:xfrm>
            <a:off x="1412875" y="1624013"/>
            <a:ext cx="619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2</a:t>
            </a:r>
            <a:r>
              <a:rPr lang="en-US" sz="2400" i="1"/>
              <a:t>s</a:t>
            </a:r>
            <a:r>
              <a:rPr lang="en-US" sz="2400" baseline="30000"/>
              <a:t>2</a:t>
            </a:r>
            <a:endParaRPr lang="ru-RU" sz="2400" baseline="30000"/>
          </a:p>
        </p:txBody>
      </p:sp>
      <p:sp>
        <p:nvSpPr>
          <p:cNvPr id="44074" name="Text Box 42"/>
          <p:cNvSpPr txBox="1">
            <a:spLocks noChangeArrowheads="1"/>
          </p:cNvSpPr>
          <p:nvPr/>
        </p:nvSpPr>
        <p:spPr bwMode="auto">
          <a:xfrm>
            <a:off x="2349500" y="1624013"/>
            <a:ext cx="636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2</a:t>
            </a:r>
            <a:r>
              <a:rPr lang="en-US" sz="2400" i="1"/>
              <a:t>p</a:t>
            </a:r>
            <a:r>
              <a:rPr lang="en-US" sz="2400" baseline="30000"/>
              <a:t>3</a:t>
            </a:r>
            <a:endParaRPr lang="ru-RU" sz="2400" baseline="30000"/>
          </a:p>
        </p:txBody>
      </p:sp>
      <p:sp>
        <p:nvSpPr>
          <p:cNvPr id="44076" name="Text Box 44"/>
          <p:cNvSpPr txBox="1">
            <a:spLocks noChangeArrowheads="1"/>
          </p:cNvSpPr>
          <p:nvPr/>
        </p:nvSpPr>
        <p:spPr bwMode="auto">
          <a:xfrm>
            <a:off x="3995738" y="2924175"/>
            <a:ext cx="3921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/>
              <a:t>+</a:t>
            </a:r>
            <a:endParaRPr lang="ru-RU" sz="2800"/>
          </a:p>
        </p:txBody>
      </p:sp>
      <p:sp>
        <p:nvSpPr>
          <p:cNvPr id="44077" name="Line 45"/>
          <p:cNvSpPr>
            <a:spLocks noChangeShapeType="1"/>
          </p:cNvSpPr>
          <p:nvPr/>
        </p:nvSpPr>
        <p:spPr bwMode="auto">
          <a:xfrm>
            <a:off x="5867400" y="3141663"/>
            <a:ext cx="5048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4078" name="Text Box 46"/>
          <p:cNvSpPr txBox="1">
            <a:spLocks noChangeArrowheads="1"/>
          </p:cNvSpPr>
          <p:nvPr/>
        </p:nvSpPr>
        <p:spPr bwMode="auto">
          <a:xfrm>
            <a:off x="6948488" y="1773238"/>
            <a:ext cx="6794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5400" dirty="0">
                <a:solidFill>
                  <a:srgbClr val="0033CC"/>
                </a:solidFill>
              </a:rPr>
              <a:t>H</a:t>
            </a:r>
            <a:endParaRPr lang="ru-RU" sz="5400" dirty="0">
              <a:solidFill>
                <a:srgbClr val="0033CC"/>
              </a:solidFill>
            </a:endParaRPr>
          </a:p>
        </p:txBody>
      </p:sp>
      <p:sp>
        <p:nvSpPr>
          <p:cNvPr id="44079" name="Text Box 47"/>
          <p:cNvSpPr txBox="1">
            <a:spLocks noChangeArrowheads="1"/>
          </p:cNvSpPr>
          <p:nvPr/>
        </p:nvSpPr>
        <p:spPr bwMode="auto">
          <a:xfrm>
            <a:off x="6948488" y="2708275"/>
            <a:ext cx="6794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5400" dirty="0"/>
              <a:t>N</a:t>
            </a:r>
            <a:endParaRPr lang="ru-RU" sz="5400" dirty="0"/>
          </a:p>
        </p:txBody>
      </p:sp>
      <p:sp>
        <p:nvSpPr>
          <p:cNvPr id="44081" name="Oval 49"/>
          <p:cNvSpPr>
            <a:spLocks noChangeArrowheads="1"/>
          </p:cNvSpPr>
          <p:nvPr/>
        </p:nvSpPr>
        <p:spPr bwMode="auto">
          <a:xfrm>
            <a:off x="2916238" y="3068638"/>
            <a:ext cx="71437" cy="71437"/>
          </a:xfrm>
          <a:prstGeom prst="ellipse">
            <a:avLst/>
          </a:prstGeom>
          <a:gradFill rotWithShape="1">
            <a:gsLst>
              <a:gs pos="0">
                <a:srgbClr val="472F18"/>
              </a:gs>
              <a:gs pos="50000">
                <a:srgbClr val="996633"/>
              </a:gs>
              <a:gs pos="100000">
                <a:srgbClr val="472F18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82" name="Oval 50"/>
          <p:cNvSpPr>
            <a:spLocks noChangeArrowheads="1"/>
          </p:cNvSpPr>
          <p:nvPr/>
        </p:nvSpPr>
        <p:spPr bwMode="auto">
          <a:xfrm>
            <a:off x="2916238" y="3213100"/>
            <a:ext cx="71437" cy="71438"/>
          </a:xfrm>
          <a:prstGeom prst="ellipse">
            <a:avLst/>
          </a:prstGeom>
          <a:gradFill rotWithShape="1">
            <a:gsLst>
              <a:gs pos="0">
                <a:srgbClr val="472F18"/>
              </a:gs>
              <a:gs pos="50000">
                <a:srgbClr val="996633"/>
              </a:gs>
              <a:gs pos="100000">
                <a:srgbClr val="472F18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83" name="Oval 51"/>
          <p:cNvSpPr>
            <a:spLocks noChangeArrowheads="1"/>
          </p:cNvSpPr>
          <p:nvPr/>
        </p:nvSpPr>
        <p:spPr bwMode="auto">
          <a:xfrm>
            <a:off x="7164388" y="3644900"/>
            <a:ext cx="71437" cy="71438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86" name="Oval 54"/>
          <p:cNvSpPr>
            <a:spLocks noChangeArrowheads="1"/>
          </p:cNvSpPr>
          <p:nvPr/>
        </p:nvSpPr>
        <p:spPr bwMode="auto">
          <a:xfrm>
            <a:off x="5580063" y="3141663"/>
            <a:ext cx="71437" cy="71437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87" name="Oval 55"/>
          <p:cNvSpPr>
            <a:spLocks noChangeArrowheads="1"/>
          </p:cNvSpPr>
          <p:nvPr/>
        </p:nvSpPr>
        <p:spPr bwMode="auto">
          <a:xfrm>
            <a:off x="7164388" y="2636838"/>
            <a:ext cx="71437" cy="71437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90" name="Oval 58"/>
          <p:cNvSpPr>
            <a:spLocks noChangeArrowheads="1"/>
          </p:cNvSpPr>
          <p:nvPr/>
        </p:nvSpPr>
        <p:spPr bwMode="auto">
          <a:xfrm>
            <a:off x="7667625" y="3068638"/>
            <a:ext cx="71438" cy="71437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91" name="Oval 59"/>
          <p:cNvSpPr>
            <a:spLocks noChangeArrowheads="1"/>
          </p:cNvSpPr>
          <p:nvPr/>
        </p:nvSpPr>
        <p:spPr bwMode="auto">
          <a:xfrm>
            <a:off x="6588125" y="2565400"/>
            <a:ext cx="1223963" cy="1201738"/>
          </a:xfrm>
          <a:prstGeom prst="ellipse">
            <a:avLst/>
          </a:prstGeom>
          <a:noFill/>
          <a:ln w="28575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92" name="Oval 60"/>
          <p:cNvSpPr>
            <a:spLocks noChangeArrowheads="1"/>
          </p:cNvSpPr>
          <p:nvPr/>
        </p:nvSpPr>
        <p:spPr bwMode="auto">
          <a:xfrm>
            <a:off x="6659563" y="1628775"/>
            <a:ext cx="1225550" cy="1203325"/>
          </a:xfrm>
          <a:prstGeom prst="ellipse">
            <a:avLst/>
          </a:prstGeom>
          <a:noFill/>
          <a:ln w="28575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93" name="Text Box 61"/>
          <p:cNvSpPr txBox="1">
            <a:spLocks noChangeArrowheads="1"/>
          </p:cNvSpPr>
          <p:nvPr/>
        </p:nvSpPr>
        <p:spPr bwMode="auto">
          <a:xfrm>
            <a:off x="6948488" y="3644900"/>
            <a:ext cx="6794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5400">
                <a:solidFill>
                  <a:srgbClr val="0033CC"/>
                </a:solidFill>
              </a:rPr>
              <a:t>H</a:t>
            </a:r>
            <a:endParaRPr lang="ru-RU" sz="5400">
              <a:solidFill>
                <a:srgbClr val="0033CC"/>
              </a:solidFill>
            </a:endParaRPr>
          </a:p>
        </p:txBody>
      </p:sp>
      <p:sp>
        <p:nvSpPr>
          <p:cNvPr id="44094" name="Text Box 62"/>
          <p:cNvSpPr txBox="1">
            <a:spLocks noChangeArrowheads="1"/>
          </p:cNvSpPr>
          <p:nvPr/>
        </p:nvSpPr>
        <p:spPr bwMode="auto">
          <a:xfrm>
            <a:off x="7740650" y="2708275"/>
            <a:ext cx="6794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5400">
                <a:solidFill>
                  <a:srgbClr val="0033CC"/>
                </a:solidFill>
              </a:rPr>
              <a:t>H</a:t>
            </a:r>
            <a:endParaRPr lang="ru-RU" sz="5400">
              <a:solidFill>
                <a:srgbClr val="0033CC"/>
              </a:solidFill>
            </a:endParaRPr>
          </a:p>
        </p:txBody>
      </p:sp>
      <p:sp>
        <p:nvSpPr>
          <p:cNvPr id="44095" name="Text Box 63"/>
          <p:cNvSpPr txBox="1">
            <a:spLocks noChangeArrowheads="1"/>
          </p:cNvSpPr>
          <p:nvPr/>
        </p:nvSpPr>
        <p:spPr bwMode="auto">
          <a:xfrm>
            <a:off x="4572000" y="2708275"/>
            <a:ext cx="113043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5400" dirty="0">
                <a:solidFill>
                  <a:srgbClr val="0070C0"/>
                </a:solidFill>
              </a:rPr>
              <a:t>3H</a:t>
            </a:r>
            <a:endParaRPr lang="ru-RU" sz="5400" dirty="0">
              <a:solidFill>
                <a:srgbClr val="0070C0"/>
              </a:solidFill>
            </a:endParaRPr>
          </a:p>
        </p:txBody>
      </p:sp>
      <p:sp>
        <p:nvSpPr>
          <p:cNvPr id="44102" name="Oval 70"/>
          <p:cNvSpPr>
            <a:spLocks noChangeArrowheads="1"/>
          </p:cNvSpPr>
          <p:nvPr/>
        </p:nvSpPr>
        <p:spPr bwMode="auto">
          <a:xfrm>
            <a:off x="6659563" y="3500438"/>
            <a:ext cx="1225550" cy="1152525"/>
          </a:xfrm>
          <a:prstGeom prst="ellipse">
            <a:avLst/>
          </a:prstGeom>
          <a:noFill/>
          <a:ln w="28575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103" name="Oval 71"/>
          <p:cNvSpPr>
            <a:spLocks noChangeArrowheads="1"/>
          </p:cNvSpPr>
          <p:nvPr/>
        </p:nvSpPr>
        <p:spPr bwMode="auto">
          <a:xfrm>
            <a:off x="7524750" y="2565400"/>
            <a:ext cx="1223963" cy="1150938"/>
          </a:xfrm>
          <a:prstGeom prst="ellipse">
            <a:avLst/>
          </a:prstGeom>
          <a:noFill/>
          <a:ln w="28575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106" name="Rectangle 74"/>
          <p:cNvSpPr>
            <a:spLocks noChangeArrowheads="1"/>
          </p:cNvSpPr>
          <p:nvPr/>
        </p:nvSpPr>
        <p:spPr bwMode="auto">
          <a:xfrm>
            <a:off x="836613" y="3063875"/>
            <a:ext cx="431800" cy="431800"/>
          </a:xfrm>
          <a:prstGeom prst="rect">
            <a:avLst/>
          </a:prstGeom>
          <a:solidFill>
            <a:srgbClr val="FFFF99"/>
          </a:solidFill>
          <a:ln w="19050">
            <a:solidFill>
              <a:srgbClr val="3333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107" name="Line 75"/>
          <p:cNvSpPr>
            <a:spLocks noChangeShapeType="1"/>
          </p:cNvSpPr>
          <p:nvPr/>
        </p:nvSpPr>
        <p:spPr bwMode="auto">
          <a:xfrm flipV="1">
            <a:off x="1052513" y="3136900"/>
            <a:ext cx="0" cy="287338"/>
          </a:xfrm>
          <a:prstGeom prst="line">
            <a:avLst/>
          </a:prstGeom>
          <a:noFill/>
          <a:ln w="28575">
            <a:solidFill>
              <a:srgbClr val="CC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4108" name="Text Box 76"/>
          <p:cNvSpPr txBox="1">
            <a:spLocks noChangeArrowheads="1"/>
          </p:cNvSpPr>
          <p:nvPr/>
        </p:nvSpPr>
        <p:spPr bwMode="auto">
          <a:xfrm>
            <a:off x="225425" y="2992438"/>
            <a:ext cx="48603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H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44109" name="Text Box 77"/>
          <p:cNvSpPr txBox="1">
            <a:spLocks noChangeArrowheads="1"/>
          </p:cNvSpPr>
          <p:nvPr/>
        </p:nvSpPr>
        <p:spPr bwMode="auto">
          <a:xfrm>
            <a:off x="225425" y="1912938"/>
            <a:ext cx="48763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 dirty="0"/>
              <a:t>N</a:t>
            </a:r>
            <a:endParaRPr lang="ru-RU" sz="3200" b="1" dirty="0"/>
          </a:p>
        </p:txBody>
      </p:sp>
      <p:sp>
        <p:nvSpPr>
          <p:cNvPr id="44110" name="Text Box 78"/>
          <p:cNvSpPr txBox="1">
            <a:spLocks noChangeArrowheads="1"/>
          </p:cNvSpPr>
          <p:nvPr/>
        </p:nvSpPr>
        <p:spPr bwMode="auto">
          <a:xfrm>
            <a:off x="765175" y="2632075"/>
            <a:ext cx="619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1</a:t>
            </a:r>
            <a:r>
              <a:rPr lang="en-US" sz="2400" i="1"/>
              <a:t>s</a:t>
            </a:r>
            <a:r>
              <a:rPr lang="en-US" sz="2400" baseline="30000"/>
              <a:t>1</a:t>
            </a:r>
            <a:endParaRPr lang="ru-RU" sz="2400" baseline="30000"/>
          </a:p>
        </p:txBody>
      </p:sp>
      <p:sp>
        <p:nvSpPr>
          <p:cNvPr id="44123" name="Text Box 91"/>
          <p:cNvSpPr txBox="1">
            <a:spLocks noChangeArrowheads="1"/>
          </p:cNvSpPr>
          <p:nvPr/>
        </p:nvSpPr>
        <p:spPr bwMode="auto">
          <a:xfrm>
            <a:off x="7451725" y="1844675"/>
            <a:ext cx="444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CC3300"/>
                </a:solidFill>
              </a:rPr>
              <a:t>+</a:t>
            </a:r>
            <a:r>
              <a:rPr lang="el-GR">
                <a:solidFill>
                  <a:srgbClr val="CC3300"/>
                </a:solidFill>
                <a:cs typeface="Arial" charset="0"/>
              </a:rPr>
              <a:t>δ</a:t>
            </a:r>
          </a:p>
        </p:txBody>
      </p:sp>
      <p:sp>
        <p:nvSpPr>
          <p:cNvPr id="44124" name="Text Box 92"/>
          <p:cNvSpPr txBox="1">
            <a:spLocks noChangeArrowheads="1"/>
          </p:cNvSpPr>
          <p:nvPr/>
        </p:nvSpPr>
        <p:spPr bwMode="auto">
          <a:xfrm>
            <a:off x="7451725" y="3716338"/>
            <a:ext cx="444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CC3300"/>
                </a:solidFill>
              </a:rPr>
              <a:t>+</a:t>
            </a:r>
            <a:r>
              <a:rPr lang="el-GR">
                <a:solidFill>
                  <a:srgbClr val="CC3300"/>
                </a:solidFill>
                <a:cs typeface="Arial" charset="0"/>
              </a:rPr>
              <a:t>δ</a:t>
            </a:r>
          </a:p>
        </p:txBody>
      </p:sp>
      <p:sp>
        <p:nvSpPr>
          <p:cNvPr id="44125" name="Text Box 93"/>
          <p:cNvSpPr txBox="1">
            <a:spLocks noChangeArrowheads="1"/>
          </p:cNvSpPr>
          <p:nvPr/>
        </p:nvSpPr>
        <p:spPr bwMode="auto">
          <a:xfrm>
            <a:off x="8243888" y="2781300"/>
            <a:ext cx="444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CC3300"/>
                </a:solidFill>
              </a:rPr>
              <a:t>+</a:t>
            </a:r>
            <a:r>
              <a:rPr lang="el-GR">
                <a:solidFill>
                  <a:srgbClr val="CC3300"/>
                </a:solidFill>
                <a:cs typeface="Arial" charset="0"/>
              </a:rPr>
              <a:t>δ</a:t>
            </a:r>
          </a:p>
        </p:txBody>
      </p:sp>
      <p:sp>
        <p:nvSpPr>
          <p:cNvPr id="44126" name="Text Box 94"/>
          <p:cNvSpPr txBox="1">
            <a:spLocks noChangeArrowheads="1"/>
          </p:cNvSpPr>
          <p:nvPr/>
        </p:nvSpPr>
        <p:spPr bwMode="auto">
          <a:xfrm>
            <a:off x="6659563" y="278130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CC3300"/>
                </a:solidFill>
                <a:cs typeface="Arial" charset="0"/>
              </a:rPr>
              <a:t>–</a:t>
            </a:r>
            <a:r>
              <a:rPr lang="el-GR">
                <a:solidFill>
                  <a:srgbClr val="CC3300"/>
                </a:solidFill>
                <a:cs typeface="Arial" charset="0"/>
              </a:rPr>
              <a:t>δ</a:t>
            </a:r>
          </a:p>
        </p:txBody>
      </p:sp>
      <p:sp>
        <p:nvSpPr>
          <p:cNvPr id="44145" name="Oval 113"/>
          <p:cNvSpPr>
            <a:spLocks noChangeArrowheads="1"/>
          </p:cNvSpPr>
          <p:nvPr/>
        </p:nvSpPr>
        <p:spPr bwMode="auto">
          <a:xfrm>
            <a:off x="6948488" y="3213100"/>
            <a:ext cx="71437" cy="71438"/>
          </a:xfrm>
          <a:prstGeom prst="ellipse">
            <a:avLst/>
          </a:prstGeom>
          <a:gradFill rotWithShape="1">
            <a:gsLst>
              <a:gs pos="0">
                <a:srgbClr val="472F18"/>
              </a:gs>
              <a:gs pos="50000">
                <a:srgbClr val="996633"/>
              </a:gs>
              <a:gs pos="100000">
                <a:srgbClr val="472F18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146" name="Oval 114"/>
          <p:cNvSpPr>
            <a:spLocks noChangeArrowheads="1"/>
          </p:cNvSpPr>
          <p:nvPr/>
        </p:nvSpPr>
        <p:spPr bwMode="auto">
          <a:xfrm>
            <a:off x="6948488" y="3068638"/>
            <a:ext cx="71437" cy="71437"/>
          </a:xfrm>
          <a:prstGeom prst="ellipse">
            <a:avLst/>
          </a:prstGeom>
          <a:gradFill rotWithShape="1">
            <a:gsLst>
              <a:gs pos="0">
                <a:srgbClr val="472F18"/>
              </a:gs>
              <a:gs pos="50000">
                <a:srgbClr val="996633"/>
              </a:gs>
              <a:gs pos="100000">
                <a:srgbClr val="472F18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8263" name="Text Box 127"/>
          <p:cNvSpPr txBox="1">
            <a:spLocks noChangeArrowheads="1"/>
          </p:cNvSpPr>
          <p:nvPr/>
        </p:nvSpPr>
        <p:spPr bwMode="auto">
          <a:xfrm>
            <a:off x="2124075" y="908050"/>
            <a:ext cx="2747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dirty="0"/>
              <a:t>Химическая связь</a:t>
            </a:r>
          </a:p>
        </p:txBody>
      </p:sp>
      <p:sp>
        <p:nvSpPr>
          <p:cNvPr id="44160" name="Text Box 128"/>
          <p:cNvSpPr txBox="1">
            <a:spLocks noChangeArrowheads="1"/>
          </p:cNvSpPr>
          <p:nvPr/>
        </p:nvSpPr>
        <p:spPr bwMode="auto">
          <a:xfrm>
            <a:off x="5189538" y="908050"/>
            <a:ext cx="39544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solidFill>
                  <a:srgbClr val="A50021"/>
                </a:solidFill>
              </a:rPr>
              <a:t>ковалентная полярная</a:t>
            </a:r>
          </a:p>
        </p:txBody>
      </p:sp>
      <p:sp>
        <p:nvSpPr>
          <p:cNvPr id="44161" name="Text Box 129"/>
          <p:cNvSpPr txBox="1">
            <a:spLocks noChangeArrowheads="1"/>
          </p:cNvSpPr>
          <p:nvPr/>
        </p:nvSpPr>
        <p:spPr bwMode="auto">
          <a:xfrm>
            <a:off x="2051050" y="1268413"/>
            <a:ext cx="3919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/>
              <a:t>Кристаллическая решетка</a:t>
            </a:r>
          </a:p>
        </p:txBody>
      </p:sp>
      <p:sp>
        <p:nvSpPr>
          <p:cNvPr id="44162" name="Text Box 130"/>
          <p:cNvSpPr txBox="1">
            <a:spLocks noChangeArrowheads="1"/>
          </p:cNvSpPr>
          <p:nvPr/>
        </p:nvSpPr>
        <p:spPr bwMode="auto">
          <a:xfrm>
            <a:off x="6084888" y="1268413"/>
            <a:ext cx="25527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solidFill>
                  <a:srgbClr val="A50021"/>
                </a:solidFill>
              </a:rPr>
              <a:t>молекулярная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403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4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4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4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4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4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4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4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4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4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4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4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4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4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4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4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4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5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4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4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44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44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4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44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44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44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44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500"/>
                            </p:stCondLst>
                            <p:childTnLst>
                              <p:par>
                                <p:cTn id="1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44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"/>
                            </p:stCondLst>
                            <p:childTnLst>
                              <p:par>
                                <p:cTn id="1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44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44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44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000"/>
                            </p:stCondLst>
                            <p:childTnLst>
                              <p:par>
                                <p:cTn id="1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44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"/>
                            </p:stCondLst>
                            <p:childTnLst>
                              <p:par>
                                <p:cTn id="1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44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000"/>
                            </p:stCondLst>
                            <p:childTnLst>
                              <p:par>
                                <p:cTn id="1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44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00"/>
                                        <p:tgtEl>
                                          <p:spTgt spid="44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500"/>
                            </p:stCondLst>
                            <p:childTnLst>
                              <p:par>
                                <p:cTn id="1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00"/>
                                        <p:tgtEl>
                                          <p:spTgt spid="44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44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3000"/>
                            </p:stCondLst>
                            <p:childTnLst>
                              <p:par>
                                <p:cTn id="1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500"/>
                                        <p:tgtEl>
                                          <p:spTgt spid="44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00"/>
                                        <p:tgtEl>
                                          <p:spTgt spid="44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500"/>
                            </p:stCondLst>
                            <p:childTnLst>
                              <p:par>
                                <p:cTn id="1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00"/>
                                        <p:tgtEl>
                                          <p:spTgt spid="4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6" dur="500"/>
                                        <p:tgtEl>
                                          <p:spTgt spid="4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4000"/>
                            </p:stCondLst>
                            <p:childTnLst>
                              <p:par>
                                <p:cTn id="17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00"/>
                                        <p:tgtEl>
                                          <p:spTgt spid="44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4500"/>
                            </p:stCondLst>
                            <p:childTnLst>
                              <p:par>
                                <p:cTn id="18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4" dur="500"/>
                                        <p:tgtEl>
                                          <p:spTgt spid="4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000"/>
                            </p:stCondLst>
                            <p:childTnLst>
                              <p:par>
                                <p:cTn id="18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4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5500"/>
                            </p:stCondLst>
                            <p:childTnLst>
                              <p:par>
                                <p:cTn id="19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44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6000"/>
                            </p:stCondLst>
                            <p:childTnLst>
                              <p:par>
                                <p:cTn id="19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6" dur="500"/>
                                        <p:tgtEl>
                                          <p:spTgt spid="44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500"/>
                                        <p:tgtEl>
                                          <p:spTgt spid="44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500"/>
                                        <p:tgtEl>
                                          <p:spTgt spid="44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6500"/>
                            </p:stCondLst>
                            <p:childTnLst>
                              <p:par>
                                <p:cTn id="2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6" dur="500"/>
                                        <p:tgtEl>
                                          <p:spTgt spid="44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1" dur="500"/>
                                        <p:tgtEl>
                                          <p:spTgt spid="44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6" dur="500"/>
                                        <p:tgtEl>
                                          <p:spTgt spid="44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9" grpId="0"/>
      <p:bldP spid="44040" grpId="0"/>
      <p:bldP spid="44048" grpId="0" animBg="1"/>
      <p:bldP spid="44050" grpId="0" animBg="1"/>
      <p:bldP spid="44052" grpId="0" animBg="1"/>
      <p:bldP spid="44055" grpId="0" animBg="1"/>
      <p:bldP spid="44057" grpId="0" animBg="1"/>
      <p:bldP spid="44058" grpId="0" animBg="1"/>
      <p:bldP spid="44059" grpId="0" animBg="1"/>
      <p:bldP spid="44060" grpId="0" animBg="1"/>
      <p:bldP spid="44061" grpId="0" animBg="1"/>
      <p:bldP spid="44062" grpId="0" animBg="1"/>
      <p:bldP spid="44063" grpId="0" animBg="1"/>
      <p:bldP spid="44064" grpId="0" animBg="1"/>
      <p:bldP spid="44065" grpId="0" animBg="1"/>
      <p:bldP spid="44067" grpId="0" animBg="1"/>
      <p:bldP spid="44068" grpId="0" animBg="1"/>
      <p:bldP spid="44069" grpId="0" animBg="1"/>
      <p:bldP spid="44070" grpId="0" animBg="1"/>
      <p:bldP spid="44071" grpId="0" animBg="1"/>
      <p:bldP spid="44072" grpId="0"/>
      <p:bldP spid="44073" grpId="0"/>
      <p:bldP spid="44074" grpId="0"/>
      <p:bldP spid="44076" grpId="0"/>
      <p:bldP spid="44077" grpId="0" animBg="1"/>
      <p:bldP spid="44078" grpId="0"/>
      <p:bldP spid="44079" grpId="0"/>
      <p:bldP spid="44081" grpId="0" animBg="1"/>
      <p:bldP spid="44082" grpId="0" animBg="1"/>
      <p:bldP spid="44083" grpId="0" animBg="1"/>
      <p:bldP spid="44086" grpId="0" animBg="1"/>
      <p:bldP spid="44087" grpId="0" animBg="1"/>
      <p:bldP spid="44090" grpId="0" animBg="1"/>
      <p:bldP spid="44091" grpId="0" animBg="1"/>
      <p:bldP spid="44092" grpId="0" animBg="1"/>
      <p:bldP spid="44093" grpId="0"/>
      <p:bldP spid="44094" grpId="0"/>
      <p:bldP spid="44095" grpId="0"/>
      <p:bldP spid="44102" grpId="0" animBg="1"/>
      <p:bldP spid="44103" grpId="0" animBg="1"/>
      <p:bldP spid="44106" grpId="0" animBg="1"/>
      <p:bldP spid="44107" grpId="0" animBg="1"/>
      <p:bldP spid="44108" grpId="0"/>
      <p:bldP spid="44109" grpId="0"/>
      <p:bldP spid="44110" grpId="0"/>
      <p:bldP spid="44123" grpId="0"/>
      <p:bldP spid="44124" grpId="0"/>
      <p:bldP spid="44125" grpId="0"/>
      <p:bldP spid="44126" grpId="0"/>
      <p:bldP spid="44145" grpId="0" animBg="1"/>
      <p:bldP spid="44146" grpId="0" animBg="1"/>
      <p:bldP spid="44160" grpId="0"/>
      <p:bldP spid="44161" grpId="0"/>
      <p:bldP spid="4416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357166"/>
            <a:ext cx="842968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u="sng" dirty="0" smtClean="0">
                <a:latin typeface="Times New Roman" pitchFamily="18" charset="0"/>
                <a:cs typeface="Times New Roman" pitchFamily="18" charset="0"/>
              </a:rPr>
              <a:t>Физические свойства (при н.у. )</a:t>
            </a:r>
            <a:endParaRPr lang="ru-RU" sz="4400" b="1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1142985"/>
            <a:ext cx="835824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бесцветный газ </a:t>
            </a:r>
          </a:p>
          <a:p>
            <a:pPr>
              <a:lnSpc>
                <a:spcPct val="90000"/>
              </a:lnSpc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 резким характерным запахом (запах нашатырного спирта)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легче воздуха (М=17 г/моль)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хорошо растворяется в воде (1200 объёмов при 0 °C) и 700 объёмов (при 20 °C) в объёме воды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емпература плавления	-77.73 °C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емпература кипения	-33.34 °C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ЯДОВИТ! 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42852"/>
            <a:ext cx="842968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По физиологическому действию на организм относится к группе веществ удушающего и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нейротропного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действия, способных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вызвать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токсический отёк лёгких и тяжёлое поражение нервной системы.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Пары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аммиака сильно раздражают слизистые оболочки глаз и органов дыхания, а также кожные покровы. </a:t>
            </a:r>
          </a:p>
        </p:txBody>
      </p:sp>
      <p:pic>
        <p:nvPicPr>
          <p:cNvPr id="21506" name="Picture 2" descr="http://kolyan.net/uploads/posts/2011-09/1315516896_908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43834" y="5072074"/>
            <a:ext cx="1238232" cy="15001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142853"/>
            <a:ext cx="90011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/>
              <a:t> </a:t>
            </a:r>
          </a:p>
          <a:p>
            <a:r>
              <a:rPr lang="ru-RU" dirty="0"/>
              <a:t> 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2844" y="142853"/>
            <a:ext cx="8572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i="1" u="sng" dirty="0" smtClean="0">
                <a:latin typeface="Times New Roman" pitchFamily="18" charset="0"/>
                <a:cs typeface="Times New Roman" pitchFamily="18" charset="0"/>
              </a:rPr>
              <a:t>Получение аммиака</a:t>
            </a:r>
            <a:endParaRPr lang="ru-RU" sz="4800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857233"/>
            <a:ext cx="87154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Для получения аммиака в лаборатории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используют действие сильных щелочей на соли аммония: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2NH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+ 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Ca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(OH)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2NH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↑ + 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СaCl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2H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(NH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+ 2NaOH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 = 2NH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↑ + 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 + 2H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O</a:t>
            </a:r>
          </a:p>
          <a:p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Гидроксид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аммония неустойчивое основание, разлагается: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OH ↔ NH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↑ + H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O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При получении аммиака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необходимо держать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пробирку - приёмник дном кверху, так как аммиак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…..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https://sites.google.com/site/himulacom/_/rsrc/1315460263979/zvonok-na-urok/9-klass---vtoroj-god-obucenia/prakticeskaa-rabota-polucenie-ammiaka-i-opyty-s-nim/%D0%90%D0%BC%D0%BC%D0%B8%D0%B0%D0%B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4929198"/>
            <a:ext cx="2285996" cy="19288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214290"/>
            <a:ext cx="871543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i="1" dirty="0">
                <a:latin typeface="Times New Roman" pitchFamily="18" charset="0"/>
                <a:cs typeface="Times New Roman" pitchFamily="18" charset="0"/>
              </a:rPr>
              <a:t>Промышленный способ получения аммиака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основан на прямом взаимодействии водорода и азота:</a:t>
            </a:r>
          </a:p>
          <a:p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N2(г) + 3H2(г) ↔ 2NH3(г) + 45,9  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кДж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Условия:</a:t>
            </a:r>
          </a:p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катализатор – пористое железо</a:t>
            </a:r>
          </a:p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температура – 450 – 500 ˚С</a:t>
            </a:r>
          </a:p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давление – 25 – 30 МПа</a:t>
            </a:r>
          </a:p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Это так называемый процесс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Габера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(немецкий физик, разработал физико-химические основы метода).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214290"/>
            <a:ext cx="871543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u="sng" dirty="0">
                <a:latin typeface="Times New Roman" pitchFamily="18" charset="0"/>
                <a:cs typeface="Times New Roman" pitchFamily="18" charset="0"/>
              </a:rPr>
              <a:t>Химические свойства аммиака</a:t>
            </a:r>
          </a:p>
          <a:p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Для аммиака характерны реакции:</a:t>
            </a:r>
          </a:p>
          <a:p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1) с изменением степени окисления атома азота (реакции окисления);</a:t>
            </a:r>
          </a:p>
          <a:p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2) без изменения степени окисления атома азота (присоединение).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42852"/>
            <a:ext cx="9144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Реакции </a:t>
            </a:r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с изменением степени окисления атома азота (реакции окисления)</a:t>
            </a:r>
          </a:p>
          <a:p>
            <a:pPr algn="ctr"/>
            <a:r>
              <a:rPr lang="en-US" sz="5400" b="1" dirty="0" smtClean="0"/>
              <a:t>N</a:t>
            </a:r>
            <a:r>
              <a:rPr lang="en-US" sz="5400" b="1" baseline="30000" dirty="0" smtClean="0"/>
              <a:t>-3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 → </a:t>
            </a:r>
            <a:r>
              <a:rPr lang="en-US" sz="5400" b="1" dirty="0" smtClean="0"/>
              <a:t>N</a:t>
            </a:r>
            <a:r>
              <a:rPr lang="en-US" sz="5400" b="1" baseline="30000" dirty="0"/>
              <a:t>0</a:t>
            </a: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→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en-US" sz="5400" b="1" dirty="0" smtClean="0"/>
              <a:t> N</a:t>
            </a:r>
            <a:r>
              <a:rPr lang="en-US" sz="5400" b="1" baseline="30000" dirty="0" smtClean="0"/>
              <a:t>+2</a:t>
            </a:r>
            <a:endParaRPr lang="ru-RU" sz="5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NH3</a:t>
            </a:r>
            <a:r>
              <a:rPr lang="en-US" sz="54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сильный</a:t>
            </a:r>
            <a:r>
              <a:rPr lang="en-US" sz="5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восстановитель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142852"/>
            <a:ext cx="885831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u="sng" dirty="0">
                <a:solidFill>
                  <a:srgbClr val="0070C0"/>
                </a:solidFill>
              </a:rPr>
              <a:t>с кислородом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Горение   аммиака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 (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при  нагревании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4NH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 + 3O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 → 2N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 + 6H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</a:p>
          <a:p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Каталитическое окисление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амииака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 (катализатор 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Pt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 – 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Rh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, температура)</a:t>
            </a:r>
          </a:p>
          <a:p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4NH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 + 5O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2 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→ 4NO + 6H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O</a:t>
            </a:r>
          </a:p>
        </p:txBody>
      </p:sp>
      <p:pic>
        <p:nvPicPr>
          <p:cNvPr id="3" name="Picture 17" descr="image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929586" y="4643446"/>
            <a:ext cx="1214414" cy="400052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285729"/>
            <a:ext cx="878687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 оксидами металлов</a:t>
            </a:r>
          </a:p>
          <a:p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2NH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+3CuO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=3Cu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 + N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2 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+3H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214290"/>
            <a:ext cx="88583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 </a:t>
            </a:r>
            <a:r>
              <a:rPr lang="ru-RU" sz="5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 сильными </a:t>
            </a:r>
            <a:r>
              <a:rPr lang="ru-RU" sz="54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окислителями</a:t>
            </a:r>
          </a:p>
          <a:p>
            <a:endParaRPr lang="ru-RU" sz="5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2NH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 + 3Cl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 = N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 + 6HCl </a:t>
            </a:r>
            <a:endParaRPr lang="ru-RU" sz="5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при нагревании) 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214290"/>
            <a:ext cx="88583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Реакции 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без изменения степени окисления атома азота (присоединение - 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образование 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иона 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аммония</a:t>
            </a:r>
            <a:r>
              <a:rPr lang="en-US" sz="4800" b="1" dirty="0" smtClean="0"/>
              <a:t> NH</a:t>
            </a:r>
            <a:r>
              <a:rPr lang="en-US" sz="4800" b="1" baseline="-25000" dirty="0" smtClean="0"/>
              <a:t>4</a:t>
            </a:r>
            <a:r>
              <a:rPr lang="en-US" sz="4800" b="1" baseline="30000" dirty="0" smtClean="0"/>
              <a:t>+ 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донорно-акцепторному механизму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142852"/>
            <a:ext cx="82153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Взаимодействие с кислотами</a:t>
            </a:r>
            <a:endParaRPr lang="ru-RU" sz="4000" b="1" i="1" u="sng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1142984"/>
            <a:ext cx="78581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 dirty="0" smtClean="0">
                <a:solidFill>
                  <a:srgbClr val="0B0B0F"/>
                </a:solidFill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ru-RU" sz="4000" b="1" dirty="0" smtClean="0">
                <a:solidFill>
                  <a:srgbClr val="0B0B0F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800" b="1" dirty="0" smtClean="0">
                <a:solidFill>
                  <a:srgbClr val="0B0B0F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sz="4800" b="1" dirty="0" err="1" smtClean="0">
                <a:solidFill>
                  <a:srgbClr val="0B0B0F"/>
                </a:solidFill>
                <a:latin typeface="Times New Roman" pitchFamily="18" charset="0"/>
                <a:cs typeface="Times New Roman" pitchFamily="18" charset="0"/>
              </a:rPr>
              <a:t>HCl</a:t>
            </a:r>
            <a:r>
              <a:rPr lang="ru-RU" sz="4800" b="1" dirty="0" smtClean="0">
                <a:solidFill>
                  <a:srgbClr val="0B0B0F"/>
                </a:solidFill>
                <a:latin typeface="Times New Roman" pitchFamily="18" charset="0"/>
                <a:cs typeface="Times New Roman" pitchFamily="18" charset="0"/>
              </a:rPr>
              <a:t>   →  NH</a:t>
            </a:r>
            <a:r>
              <a:rPr lang="ru-RU" sz="4000" b="1" dirty="0" smtClean="0">
                <a:solidFill>
                  <a:srgbClr val="0B0B0F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4800" b="1" dirty="0" smtClean="0">
                <a:solidFill>
                  <a:srgbClr val="0B0B0F"/>
                </a:solidFill>
                <a:latin typeface="Times New Roman" pitchFamily="18" charset="0"/>
                <a:cs typeface="Times New Roman" pitchFamily="18" charset="0"/>
              </a:rPr>
              <a:t>Cl</a:t>
            </a:r>
            <a:endParaRPr lang="ru-RU" sz="4800" b="1" dirty="0">
              <a:solidFill>
                <a:srgbClr val="0B0B0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2844" y="2428868"/>
            <a:ext cx="88583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4800" b="1" dirty="0" smtClean="0">
                <a:solidFill>
                  <a:srgbClr val="0B0B0F"/>
                </a:solidFill>
                <a:latin typeface="Times New Roman" pitchFamily="18" charset="0"/>
                <a:cs typeface="Times New Roman" pitchFamily="18" charset="0"/>
              </a:rPr>
              <a:t>2NH</a:t>
            </a:r>
            <a:r>
              <a:rPr lang="de-DE" sz="4000" b="1" dirty="0" smtClean="0">
                <a:solidFill>
                  <a:srgbClr val="0B0B0F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4800" b="1" dirty="0" smtClean="0">
                <a:solidFill>
                  <a:srgbClr val="0B0B0F"/>
                </a:solidFill>
                <a:latin typeface="Times New Roman" pitchFamily="18" charset="0"/>
                <a:cs typeface="Times New Roman" pitchFamily="18" charset="0"/>
              </a:rPr>
              <a:t> +H</a:t>
            </a:r>
            <a:r>
              <a:rPr lang="de-DE" sz="4000" b="1" dirty="0" smtClean="0">
                <a:solidFill>
                  <a:srgbClr val="0B0B0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4800" b="1" dirty="0" smtClean="0">
                <a:solidFill>
                  <a:srgbClr val="0B0B0F"/>
                </a:solidFill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de-DE" sz="4000" b="1" dirty="0" smtClean="0">
                <a:solidFill>
                  <a:srgbClr val="0B0B0F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de-DE" sz="4800" b="1" dirty="0" smtClean="0">
                <a:solidFill>
                  <a:srgbClr val="0B0B0F"/>
                </a:solidFill>
                <a:latin typeface="Times New Roman" pitchFamily="18" charset="0"/>
                <a:cs typeface="Times New Roman" pitchFamily="18" charset="0"/>
              </a:rPr>
              <a:t>   →  (NH</a:t>
            </a:r>
            <a:r>
              <a:rPr lang="de-DE" sz="4000" b="1" dirty="0" smtClean="0">
                <a:solidFill>
                  <a:srgbClr val="0B0B0F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de-DE" sz="4800" b="1" dirty="0" smtClean="0">
                <a:solidFill>
                  <a:srgbClr val="0B0B0F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de-DE" sz="4000" b="1" dirty="0" smtClean="0">
                <a:solidFill>
                  <a:srgbClr val="0B0B0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4800" b="1" dirty="0" smtClean="0">
                <a:solidFill>
                  <a:srgbClr val="0B0B0F"/>
                </a:solidFill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de-DE" sz="4000" b="1" dirty="0" smtClean="0">
                <a:solidFill>
                  <a:srgbClr val="0B0B0F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sz="4000" b="1" dirty="0">
              <a:solidFill>
                <a:srgbClr val="0B0B0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285728"/>
            <a:ext cx="80724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Взаимодействие с водой</a:t>
            </a:r>
            <a:endParaRPr lang="ru-RU" sz="4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57224" y="1500174"/>
            <a:ext cx="72866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b="1" dirty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US" sz="5400" b="1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5400" b="1" dirty="0">
                <a:latin typeface="Times New Roman" pitchFamily="18" charset="0"/>
                <a:cs typeface="Times New Roman" pitchFamily="18" charset="0"/>
              </a:rPr>
              <a:t> + H</a:t>
            </a:r>
            <a:r>
              <a:rPr lang="en-US" sz="5400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5400" b="1" dirty="0">
                <a:latin typeface="Times New Roman" pitchFamily="18" charset="0"/>
                <a:cs typeface="Times New Roman" pitchFamily="18" charset="0"/>
              </a:rPr>
              <a:t>O = NH</a:t>
            </a:r>
            <a:r>
              <a:rPr lang="en-US" sz="5400" b="1" baseline="-25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5400" b="1" dirty="0">
                <a:latin typeface="Times New Roman" pitchFamily="18" charset="0"/>
                <a:cs typeface="Times New Roman" pitchFamily="18" charset="0"/>
              </a:rPr>
              <a:t>OH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2828836"/>
            <a:ext cx="85725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При добавлении фенолфталеина‑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раствор становится малиновым, так как при растворении аммиака частично образуется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гидроксид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аммония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 NH</a:t>
            </a:r>
            <a:r>
              <a:rPr lang="ru-RU" sz="3600" baseline="-25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OH.</a:t>
            </a:r>
          </a:p>
        </p:txBody>
      </p:sp>
      <p:pic>
        <p:nvPicPr>
          <p:cNvPr id="5" name="Picture 19" descr="article_1364_0a0956c7ad6c53cea0c51724f2738eb213096782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16" y="4572008"/>
            <a:ext cx="1938818" cy="35004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2910" y="142852"/>
            <a:ext cx="8001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i="1" u="sng" dirty="0" smtClean="0">
                <a:latin typeface="Times New Roman" pitchFamily="18" charset="0"/>
                <a:cs typeface="Times New Roman" pitchFamily="18" charset="0"/>
              </a:rPr>
              <a:t>Применение  аммиака</a:t>
            </a:r>
            <a:endParaRPr lang="ru-RU" sz="4800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857232"/>
            <a:ext cx="842968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Производство пластмасс и </a:t>
            </a:r>
          </a:p>
          <a:p>
            <a:pPr marL="342900" indent="-342900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волокон</a:t>
            </a:r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/>
            <a:endParaRPr lang="ru-RU" dirty="0" smtClean="0"/>
          </a:p>
          <a:p>
            <a:pPr marL="342900" indent="-342900"/>
            <a:endParaRPr lang="ru-RU" dirty="0"/>
          </a:p>
          <a:p>
            <a:pPr marL="342900" indent="-342900"/>
            <a:endParaRPr lang="ru-RU" dirty="0" smtClean="0"/>
          </a:p>
          <a:p>
            <a:pPr marL="342900" indent="-342900"/>
            <a:endParaRPr lang="ru-RU" dirty="0"/>
          </a:p>
          <a:p>
            <a:pPr marL="342900" indent="-342900"/>
            <a:endParaRPr lang="ru-RU" dirty="0" smtClean="0"/>
          </a:p>
          <a:p>
            <a:pPr marL="342900" indent="-342900"/>
            <a:endParaRPr lang="ru-RU" dirty="0"/>
          </a:p>
          <a:p>
            <a:pPr marL="342900" indent="-342900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 В составе моющих средств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5" descr="Картинка 14 из 991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857232"/>
            <a:ext cx="2844800" cy="223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Картинка 35 из 24535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 t="12935" b="8415"/>
          <a:stretch>
            <a:fillRect/>
          </a:stretch>
        </p:blipFill>
        <p:spPr bwMode="auto">
          <a:xfrm>
            <a:off x="3857620" y="4286256"/>
            <a:ext cx="2808287" cy="223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357166"/>
            <a:ext cx="87868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Производство азотных удобрений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9" descr="Картинка 8 из 41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214290"/>
            <a:ext cx="2838450" cy="223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357158" y="3429000"/>
            <a:ext cx="5643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4.  В сельском хозяйстве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1" descr="Картинка 3 из 2847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628" y="3500438"/>
            <a:ext cx="2951163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4282" y="285728"/>
            <a:ext cx="5715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5.  Производство азотной кислоты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7" descr="Картинка 162 из 23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428604"/>
            <a:ext cx="2857500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85720" y="3429000"/>
            <a:ext cx="7715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6. Получение взрывчатых веществ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1" descr="Картинка 40 из 162696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8" y="4000504"/>
            <a:ext cx="2892425" cy="202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357166"/>
            <a:ext cx="4786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7. В медицине 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5" descr="Картинка 4 из 11828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1357298"/>
            <a:ext cx="3367091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3" descr="Картинка 82 из 83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86579" y="1643049"/>
            <a:ext cx="1169972" cy="2500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214290"/>
            <a:ext cx="864399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По объемам производства аммиак занимает одно из первых мест; ежегодно во всем мире получают около 100 миллионов тонн этого соединения. Аммиак выпускается в жидком виде или в виде водного раствора – аммиачной воды, которая обычно содержит 25% NH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28" y="285728"/>
            <a:ext cx="61436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u="sng" dirty="0" smtClean="0">
                <a:latin typeface="Times New Roman" pitchFamily="18" charset="0"/>
                <a:cs typeface="Times New Roman" pitchFamily="18" charset="0"/>
              </a:rPr>
              <a:t>Это интересно</a:t>
            </a:r>
            <a:endParaRPr lang="ru-RU" sz="4000" b="1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1285860"/>
            <a:ext cx="850112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Font typeface="Wingdings" pitchFamily="2" charset="2"/>
              <a:buChar char="ü"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Пары нашатырного спирта способны изменять окраску цветов. Например, </a:t>
            </a:r>
            <a:r>
              <a:rPr lang="ru-RU" sz="4000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голубые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синие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лепестки становятся </a:t>
            </a:r>
            <a:r>
              <a:rPr lang="ru-RU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зелеными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ярко красные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— черными.</a:t>
            </a:r>
          </a:p>
          <a:p>
            <a:pPr>
              <a:lnSpc>
                <a:spcPct val="80000"/>
              </a:lnSpc>
            </a:pPr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Char char="ü"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Облака Юпитера состоят из аммиака.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163</TotalTime>
  <Words>521</Words>
  <Application>Microsoft Office PowerPoint</Application>
  <PresentationFormat>Экран (4:3)</PresentationFormat>
  <Paragraphs>114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Открытая</vt:lpstr>
      <vt:lpstr>Аммиак: состав, строение, свойства, применение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Аммиак: состав, строение, свойства, применение</dc:title>
  <dc:creator>Admin; Лукуша Е.Ф.</dc:creator>
  <cp:lastModifiedBy>Admin</cp:lastModifiedBy>
  <cp:revision>18</cp:revision>
  <dcterms:created xsi:type="dcterms:W3CDTF">2016-01-05T20:33:27Z</dcterms:created>
  <dcterms:modified xsi:type="dcterms:W3CDTF">2016-12-12T14:30:39Z</dcterms:modified>
</cp:coreProperties>
</file>