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1" r:id="rId2"/>
    <p:sldId id="282" r:id="rId3"/>
    <p:sldId id="273" r:id="rId4"/>
    <p:sldId id="272" r:id="rId5"/>
    <p:sldId id="275" r:id="rId6"/>
    <p:sldId id="276" r:id="rId7"/>
    <p:sldId id="278" r:id="rId8"/>
    <p:sldId id="277" r:id="rId9"/>
    <p:sldId id="281" r:id="rId10"/>
    <p:sldId id="256" r:id="rId11"/>
    <p:sldId id="263" r:id="rId12"/>
    <p:sldId id="262" r:id="rId13"/>
    <p:sldId id="270" r:id="rId14"/>
    <p:sldId id="261" r:id="rId15"/>
    <p:sldId id="274" r:id="rId16"/>
    <p:sldId id="257" r:id="rId17"/>
    <p:sldId id="264" r:id="rId18"/>
    <p:sldId id="269" r:id="rId19"/>
    <p:sldId id="267" r:id="rId20"/>
    <p:sldId id="268" r:id="rId21"/>
    <p:sldId id="265" r:id="rId22"/>
    <p:sldId id="283" r:id="rId23"/>
    <p:sldId id="280" r:id="rId24"/>
    <p:sldId id="266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3/13/2017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3/13/2017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mages.yandex.ru/yandsearch?text=%D0%97%D0%B5%D0%BC%D0%BB%D1%8F%20%D0%B2%20%D1%80%D1%83%D0%BA%D0%B5&amp;img_url=http://kravchenkosvetlana.livekuban.ru/files/u3585/nasha_zemlya.jpg&amp;pos=2&amp;uinfo=sw-1423-sh-742-fw-1198-fh-536-pd-1&amp;rpt=simage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hyperlink" Target="http://images.yandex.ru/yandsearch?p=0&amp;text=%D0%B6%D0%B5%D0%BB%D0%B5%D0%B7%D0%BD%D0%B0%D1%8F%20%D1%80%D1%83%D0%B4%D0%B0,%20%D0%BC%D1%80%D0%B0%D0%BC%D0%BE%D1%80&amp;img_url=http://www.tietan.org/SHABALIN/PICS/img018.jpg&amp;rpt=simage" TargetMode="External"/><Relationship Id="rId3" Type="http://schemas.openxmlformats.org/officeDocument/2006/relationships/image" Target="../media/image13.jpeg"/><Relationship Id="rId7" Type="http://schemas.openxmlformats.org/officeDocument/2006/relationships/hyperlink" Target="http://images.yandex.ru/yandsearch?p=25&amp;ed=1&amp;text=%D0%BC%D0%B8%D0%BA%D1%80%D0%BE%D0%BE%D1%80%D0%B3%D0%B0%D0%BD%D0%B8%D0%B7%D0%BC%D1%8B&amp;img_url=http://www.ecofilter.com.ua/img/virusy.jpg&amp;rpt=simage" TargetMode="External"/><Relationship Id="rId12" Type="http://schemas.openxmlformats.org/officeDocument/2006/relationships/image" Target="../media/image1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11" Type="http://schemas.openxmlformats.org/officeDocument/2006/relationships/hyperlink" Target="http://images.yandex.ru/yandsearch?p=7&amp;text=%D0%BA%D0%BE%D1%81%D0%BC%D0%BE%D1%81&amp;img_url=http://www.en.proplay.ru/images/users/gallery/31151/157038_m.jpg&amp;rpt=simage" TargetMode="External"/><Relationship Id="rId5" Type="http://schemas.openxmlformats.org/officeDocument/2006/relationships/hyperlink" Target="http://images.yandex.ru/yandsearch?p=44&amp;ed=1&amp;text=%D0%B6%D0%B8%D0%B2%D0%BE%D1%82%D0%BD%D1%8B%D0%B5&amp;img_url=http://smaylik.ru/files/239/2.jpg&amp;rpt=simage" TargetMode="External"/><Relationship Id="rId15" Type="http://schemas.openxmlformats.org/officeDocument/2006/relationships/image" Target="../media/image20.png"/><Relationship Id="rId10" Type="http://schemas.openxmlformats.org/officeDocument/2006/relationships/image" Target="../media/image17.jpeg"/><Relationship Id="rId4" Type="http://schemas.openxmlformats.org/officeDocument/2006/relationships/image" Target="../media/image14.jpeg"/><Relationship Id="rId9" Type="http://schemas.openxmlformats.org/officeDocument/2006/relationships/hyperlink" Target="http://images.yandex.ru/yandsearch?p=20&amp;ed=1&amp;text=%D0%BC%D0%BE%D1%80%D0%B5&amp;img_url=http://photolife.km.ua/photo/402b.jpg&amp;rpt=simage" TargetMode="External"/><Relationship Id="rId1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FF0000"/>
                </a:solidFill>
              </a:rPr>
              <a:t>БЕРЕГИТЕ ЗЕМЛЮ, БЕРЕГИТЕ!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604" y="4572008"/>
            <a:ext cx="6400800" cy="1752600"/>
          </a:xfrm>
        </p:spPr>
        <p:txBody>
          <a:bodyPr>
            <a:normAutofit/>
          </a:bodyPr>
          <a:lstStyle/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		</a:t>
            </a:r>
            <a:r>
              <a:rPr lang="ru-RU" sz="5400" b="1" dirty="0" smtClean="0">
                <a:solidFill>
                  <a:srgbClr val="C00000"/>
                </a:solidFill>
              </a:rPr>
              <a:t>Я не знаю ничего более прекрасного, чем наша Земля.</a:t>
            </a:r>
          </a:p>
          <a:p>
            <a:pPr algn="r">
              <a:buNone/>
            </a:pPr>
            <a:r>
              <a:rPr lang="ru-RU" sz="5400" b="1" dirty="0" smtClean="0">
                <a:solidFill>
                  <a:srgbClr val="C00000"/>
                </a:solidFill>
              </a:rPr>
              <a:t>К.Г.Паустовский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2530" name="Picture 2" descr="http://im3-tub-ru.yandex.net/i?id=511939614-18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365104"/>
            <a:ext cx="1944216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/>
              <a:t>    Красная </a:t>
            </a:r>
            <a:br>
              <a:rPr lang="ru-RU" dirty="0" smtClean="0"/>
            </a:br>
            <a:r>
              <a:rPr lang="ru-RU" dirty="0" smtClean="0"/>
              <a:t>книга России</a:t>
            </a:r>
            <a:endParaRPr lang="ru-RU" dirty="0"/>
          </a:p>
        </p:txBody>
      </p:sp>
      <p:pic>
        <p:nvPicPr>
          <p:cNvPr id="6" name="Picture 2" descr="C:\Documents and Settings\Welcome !\Рабочий стол\Новая папка (3)\Красная книга\Рисунок1.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26236" y="2938272"/>
            <a:ext cx="2548128" cy="2048256"/>
          </a:xfrm>
          <a:prstGeom prst="rect">
            <a:avLst/>
          </a:prstGeom>
          <a:noFill/>
        </p:spPr>
      </p:pic>
      <p:pic>
        <p:nvPicPr>
          <p:cNvPr id="7" name="Picture 3" descr="C:\Documents and Settings\Welcome !\Рабочий стол\Новая папка (3)\Красная книга\Рисунок2.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357166"/>
            <a:ext cx="3204043" cy="42148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Тревожные факты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dirty="0" smtClean="0">
                <a:solidFill>
                  <a:srgbClr val="C00000"/>
                </a:solidFill>
              </a:rPr>
              <a:t>Свалки</a:t>
            </a:r>
            <a:endParaRPr lang="ru-RU" sz="5400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500563" y="1535113"/>
            <a:ext cx="4186238" cy="639762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Браконьерство.</a:t>
            </a:r>
            <a:endParaRPr lang="ru-RU" sz="4400" dirty="0">
              <a:solidFill>
                <a:srgbClr val="C00000"/>
              </a:solidFill>
            </a:endParaRPr>
          </a:p>
        </p:txBody>
      </p:sp>
      <p:pic>
        <p:nvPicPr>
          <p:cNvPr id="7" name="Picture 2" descr="F:\экология\svalka19-1-big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 b="10714"/>
          <a:stretch>
            <a:fillRect/>
          </a:stretch>
        </p:blipFill>
        <p:spPr bwMode="auto">
          <a:xfrm>
            <a:off x="428596" y="2285992"/>
            <a:ext cx="4040188" cy="3571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3" descr="F:\экология\006_0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214554"/>
            <a:ext cx="3519061" cy="26432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Тревожные факты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80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Вырубка леса</a:t>
            </a:r>
            <a:endParaRPr lang="ru-RU" sz="4800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498975" cy="639762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Дым от заводов</a:t>
            </a:r>
            <a:endParaRPr lang="ru-RU" sz="4400" dirty="0">
              <a:solidFill>
                <a:srgbClr val="C00000"/>
              </a:solidFill>
            </a:endParaRPr>
          </a:p>
        </p:txBody>
      </p:sp>
      <p:pic>
        <p:nvPicPr>
          <p:cNvPr id="11" name="Picture 2" descr="F:\экология\image_2535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214554"/>
            <a:ext cx="4040188" cy="37147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290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143116"/>
            <a:ext cx="3810000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Тревожные факты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80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Сточные воды</a:t>
            </a:r>
            <a:endParaRPr lang="ru-RU" sz="4800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498975" cy="639762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solidFill>
                  <a:srgbClr val="C00000"/>
                </a:solidFill>
              </a:rPr>
              <a:t>Нефть на воде</a:t>
            </a:r>
            <a:endParaRPr lang="ru-RU" sz="4400" dirty="0">
              <a:solidFill>
                <a:srgbClr val="C00000"/>
              </a:solidFill>
            </a:endParaRPr>
          </a:p>
        </p:txBody>
      </p:sp>
      <p:pic>
        <p:nvPicPr>
          <p:cNvPr id="9" name="Picture 2" descr="F:\экология\1591280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143116"/>
            <a:ext cx="3799840" cy="39290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2" descr="F:\экология\m2.jpe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7472" y="2174875"/>
            <a:ext cx="2956881" cy="26828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25" name="Picture 33" descr="Autumn Leav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8038" y="333375"/>
            <a:ext cx="2519362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26" name="WordArt 34"/>
          <p:cNvSpPr>
            <a:spLocks noChangeArrowheads="1" noChangeShapeType="1" noTextEdit="1"/>
          </p:cNvSpPr>
          <p:nvPr/>
        </p:nvSpPr>
        <p:spPr bwMode="auto">
          <a:xfrm>
            <a:off x="3708400" y="2060575"/>
            <a:ext cx="17335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природа</a:t>
            </a:r>
          </a:p>
        </p:txBody>
      </p:sp>
      <p:pic>
        <p:nvPicPr>
          <p:cNvPr id="33827" name="Picture 35" descr="grib02"/>
          <p:cNvPicPr>
            <a:picLocks noGrp="1" noChangeAspect="1" noChangeArrowheads="1"/>
          </p:cNvPicPr>
          <p:nvPr>
            <p:ph type="title"/>
          </p:nvPr>
        </p:nvPicPr>
        <p:blipFill>
          <a:blip r:embed="rId3" cstate="print"/>
          <a:stretch>
            <a:fillRect/>
          </a:stretch>
        </p:blipFill>
        <p:spPr>
          <a:xfrm>
            <a:off x="4084108" y="457200"/>
            <a:ext cx="1121833" cy="841375"/>
          </a:xfrm>
          <a:noFill/>
        </p:spPr>
      </p:pic>
      <p:pic>
        <p:nvPicPr>
          <p:cNvPr id="33828" name="Picture 36" descr="Fores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2420938"/>
            <a:ext cx="201612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30" name="WordArt 38"/>
          <p:cNvSpPr>
            <a:spLocks noChangeArrowheads="1" noChangeShapeType="1" noTextEdit="1"/>
          </p:cNvSpPr>
          <p:nvPr/>
        </p:nvSpPr>
        <p:spPr bwMode="auto">
          <a:xfrm>
            <a:off x="755650" y="1773238"/>
            <a:ext cx="1685925" cy="287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человек</a:t>
            </a:r>
          </a:p>
        </p:txBody>
      </p:sp>
      <p:sp>
        <p:nvSpPr>
          <p:cNvPr id="33831" name="WordArt 39"/>
          <p:cNvSpPr>
            <a:spLocks noChangeArrowheads="1" noChangeShapeType="1" noTextEdit="1"/>
          </p:cNvSpPr>
          <p:nvPr/>
        </p:nvSpPr>
        <p:spPr bwMode="auto">
          <a:xfrm>
            <a:off x="755650" y="3573463"/>
            <a:ext cx="1876425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растения</a:t>
            </a:r>
          </a:p>
        </p:txBody>
      </p:sp>
      <p:pic>
        <p:nvPicPr>
          <p:cNvPr id="33832" name="Picture 40" descr="i?id=27510565&amp;tov=5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088" y="4652963"/>
            <a:ext cx="1571625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33" name="Picture 41" descr="i?id=3960299&amp;tov=4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588" y="4581525"/>
            <a:ext cx="1538287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34" name="WordArt 42"/>
          <p:cNvSpPr>
            <a:spLocks noChangeArrowheads="1" noChangeShapeType="1" noTextEdit="1"/>
          </p:cNvSpPr>
          <p:nvPr/>
        </p:nvSpPr>
        <p:spPr bwMode="auto">
          <a:xfrm>
            <a:off x="684213" y="6021388"/>
            <a:ext cx="1873250" cy="287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животные</a:t>
            </a:r>
          </a:p>
        </p:txBody>
      </p:sp>
      <p:sp>
        <p:nvSpPr>
          <p:cNvPr id="33835" name="WordArt 43"/>
          <p:cNvSpPr>
            <a:spLocks noChangeArrowheads="1" noChangeShapeType="1" noTextEdit="1"/>
          </p:cNvSpPr>
          <p:nvPr/>
        </p:nvSpPr>
        <p:spPr bwMode="auto">
          <a:xfrm>
            <a:off x="6372225" y="6165850"/>
            <a:ext cx="2482850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микроорганизмы</a:t>
            </a:r>
          </a:p>
        </p:txBody>
      </p:sp>
      <p:sp>
        <p:nvSpPr>
          <p:cNvPr id="33836" name="WordArt 44"/>
          <p:cNvSpPr>
            <a:spLocks noChangeArrowheads="1" noChangeShapeType="1" noTextEdit="1"/>
          </p:cNvSpPr>
          <p:nvPr/>
        </p:nvSpPr>
        <p:spPr bwMode="auto">
          <a:xfrm>
            <a:off x="4787900" y="4076700"/>
            <a:ext cx="1257300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грибы</a:t>
            </a:r>
          </a:p>
        </p:txBody>
      </p:sp>
      <p:pic>
        <p:nvPicPr>
          <p:cNvPr id="33837" name="Picture 45" descr="i?id=51861092&amp;tov=4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16688" y="549275"/>
            <a:ext cx="1944687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38" name="Picture 46" descr="i?id=52183280&amp;tov=5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516688" y="2276475"/>
            <a:ext cx="1943100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39" name="WordArt 47"/>
          <p:cNvSpPr>
            <a:spLocks noChangeArrowheads="1" noChangeShapeType="1" noTextEdit="1"/>
          </p:cNvSpPr>
          <p:nvPr/>
        </p:nvSpPr>
        <p:spPr bwMode="auto">
          <a:xfrm>
            <a:off x="6443663" y="1773238"/>
            <a:ext cx="2016125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воздух, вода</a:t>
            </a:r>
          </a:p>
        </p:txBody>
      </p:sp>
      <p:sp>
        <p:nvSpPr>
          <p:cNvPr id="33840" name="WordArt 48"/>
          <p:cNvSpPr>
            <a:spLocks noChangeArrowheads="1" noChangeShapeType="1" noTextEdit="1"/>
          </p:cNvSpPr>
          <p:nvPr/>
        </p:nvSpPr>
        <p:spPr bwMode="auto">
          <a:xfrm>
            <a:off x="6443663" y="3573463"/>
            <a:ext cx="2247900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луна, звезды,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 солнце</a:t>
            </a:r>
          </a:p>
        </p:txBody>
      </p:sp>
      <p:sp>
        <p:nvSpPr>
          <p:cNvPr id="5138" name="Line 54"/>
          <p:cNvSpPr>
            <a:spLocks noChangeShapeType="1"/>
          </p:cNvSpPr>
          <p:nvPr/>
        </p:nvSpPr>
        <p:spPr bwMode="auto">
          <a:xfrm flipH="1">
            <a:off x="2700338" y="1628775"/>
            <a:ext cx="647700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5139" name="Line 55"/>
          <p:cNvSpPr>
            <a:spLocks noChangeShapeType="1"/>
          </p:cNvSpPr>
          <p:nvPr/>
        </p:nvSpPr>
        <p:spPr bwMode="auto">
          <a:xfrm flipH="1">
            <a:off x="2700338" y="2133600"/>
            <a:ext cx="935037" cy="1150938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5140" name="Line 56"/>
          <p:cNvSpPr>
            <a:spLocks noChangeShapeType="1"/>
          </p:cNvSpPr>
          <p:nvPr/>
        </p:nvSpPr>
        <p:spPr bwMode="auto">
          <a:xfrm flipH="1">
            <a:off x="2484438" y="2133600"/>
            <a:ext cx="1296987" cy="3313113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5141" name="Line 58"/>
          <p:cNvSpPr>
            <a:spLocks noChangeShapeType="1"/>
          </p:cNvSpPr>
          <p:nvPr/>
        </p:nvSpPr>
        <p:spPr bwMode="auto">
          <a:xfrm>
            <a:off x="5867400" y="1484313"/>
            <a:ext cx="649288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5142" name="Line 59"/>
          <p:cNvSpPr>
            <a:spLocks noChangeShapeType="1"/>
          </p:cNvSpPr>
          <p:nvPr/>
        </p:nvSpPr>
        <p:spPr bwMode="auto">
          <a:xfrm>
            <a:off x="5867400" y="2133600"/>
            <a:ext cx="649288" cy="719138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5143" name="Line 60"/>
          <p:cNvSpPr>
            <a:spLocks noChangeShapeType="1"/>
          </p:cNvSpPr>
          <p:nvPr/>
        </p:nvSpPr>
        <p:spPr bwMode="auto">
          <a:xfrm>
            <a:off x="5651500" y="2133600"/>
            <a:ext cx="1081088" cy="2519363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5144" name="Line 61"/>
          <p:cNvSpPr>
            <a:spLocks noChangeShapeType="1"/>
          </p:cNvSpPr>
          <p:nvPr/>
        </p:nvSpPr>
        <p:spPr bwMode="auto">
          <a:xfrm>
            <a:off x="5364163" y="2133600"/>
            <a:ext cx="0" cy="79057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pic>
        <p:nvPicPr>
          <p:cNvPr id="33854" name="Picture 62" descr="i?id=16871880&amp;tov=2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059113" y="4292600"/>
            <a:ext cx="1370012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55" name="WordArt 63"/>
          <p:cNvSpPr>
            <a:spLocks noChangeArrowheads="1" noChangeShapeType="1" noTextEdit="1"/>
          </p:cNvSpPr>
          <p:nvPr/>
        </p:nvSpPr>
        <p:spPr bwMode="auto">
          <a:xfrm>
            <a:off x="2700338" y="5805488"/>
            <a:ext cx="2087562" cy="6397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полезные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ископаемые</a:t>
            </a:r>
          </a:p>
        </p:txBody>
      </p:sp>
      <p:sp>
        <p:nvSpPr>
          <p:cNvPr id="5147" name="Line 64"/>
          <p:cNvSpPr>
            <a:spLocks noChangeShapeType="1"/>
          </p:cNvSpPr>
          <p:nvPr/>
        </p:nvSpPr>
        <p:spPr bwMode="auto">
          <a:xfrm flipH="1">
            <a:off x="3849688" y="2060575"/>
            <a:ext cx="434975" cy="223202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00034" y="285728"/>
            <a:ext cx="21526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3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3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3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3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3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3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3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3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3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3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26" grpId="0" animBg="1"/>
      <p:bldP spid="33831" grpId="0" animBg="1"/>
      <p:bldP spid="33834" grpId="0" animBg="1"/>
      <p:bldP spid="33835" grpId="0" animBg="1"/>
      <p:bldP spid="33836" grpId="0" animBg="1"/>
      <p:bldP spid="33839" grpId="0" animBg="1"/>
      <p:bldP spid="33840" grpId="0" animBg="1"/>
      <p:bldP spid="338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WordArt 5"/>
          <p:cNvSpPr>
            <a:spLocks noChangeArrowheads="1" noChangeShapeType="1" noTextEdit="1"/>
          </p:cNvSpPr>
          <p:nvPr/>
        </p:nvSpPr>
        <p:spPr bwMode="auto">
          <a:xfrm>
            <a:off x="1428728" y="928670"/>
            <a:ext cx="6429420" cy="464347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rtl="0"/>
            <a:r>
              <a:rPr lang="ru-RU" sz="3600" kern="10" spc="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/>
                <a:latin typeface="Impact"/>
              </a:rPr>
              <a:t>ПРАВИЛА </a:t>
            </a:r>
          </a:p>
          <a:p>
            <a:pPr algn="ctr" rtl="0"/>
            <a:r>
              <a:rPr lang="ru-RU" sz="3600" kern="10" spc="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/>
                <a:latin typeface="Impact"/>
              </a:rPr>
              <a:t>ПОВЕДЕНИЯ </a:t>
            </a:r>
          </a:p>
          <a:p>
            <a:pPr algn="ctr" rtl="0"/>
            <a:r>
              <a:rPr lang="ru-RU" sz="3600" kern="10" spc="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/>
                <a:latin typeface="Impact"/>
              </a:rPr>
              <a:t>В ПРИРОДЕ</a:t>
            </a:r>
            <a:endParaRPr lang="ru-RU" sz="3600" kern="10" spc="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effectLst/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1428750" y="274638"/>
            <a:ext cx="7258050" cy="1368412"/>
          </a:xfrm>
        </p:spPr>
        <p:txBody>
          <a:bodyPr>
            <a:normAutofit/>
          </a:bodyPr>
          <a:lstStyle/>
          <a:p>
            <a:r>
              <a:rPr lang="ru-RU" dirty="0" smtClean="0"/>
              <a:t>Нельзя ломать ветви деревьев и кустарников</a:t>
            </a:r>
            <a:endParaRPr lang="ru-RU" dirty="0"/>
          </a:p>
        </p:txBody>
      </p:sp>
      <p:pic>
        <p:nvPicPr>
          <p:cNvPr id="15" name="Picture 2" descr="C:\Users\Наталья\Pictures\2013-03-18 знаки\знаки 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82826" y="1600200"/>
            <a:ext cx="3434948" cy="4724400"/>
          </a:xfrm>
          <a:prstGeom prst="rect">
            <a:avLst/>
          </a:prstGeom>
          <a:noFill/>
        </p:spPr>
      </p:pic>
      <p:pic>
        <p:nvPicPr>
          <p:cNvPr id="1035" name="Picture 1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928802"/>
            <a:ext cx="3626923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750" y="274638"/>
            <a:ext cx="7258050" cy="1296974"/>
          </a:xfrm>
        </p:spPr>
        <p:txBody>
          <a:bodyPr>
            <a:normAutofit/>
          </a:bodyPr>
          <a:lstStyle/>
          <a:p>
            <a:r>
              <a:rPr lang="ru-RU" dirty="0" smtClean="0"/>
              <a:t>Нельзя повреждать </a:t>
            </a:r>
            <a:br>
              <a:rPr lang="ru-RU" dirty="0" smtClean="0"/>
            </a:br>
            <a:r>
              <a:rPr lang="ru-RU" dirty="0" smtClean="0"/>
              <a:t>кору деревьев</a:t>
            </a:r>
            <a:endParaRPr lang="ru-RU" dirty="0"/>
          </a:p>
        </p:txBody>
      </p:sp>
      <p:pic>
        <p:nvPicPr>
          <p:cNvPr id="6" name="Picture 3" descr="C:\Users\Наталья\Pictures\2013-03-18 знаки-2\знаки-2 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60206" t="31030" r="8343" b="52683"/>
          <a:stretch>
            <a:fillRect/>
          </a:stretch>
        </p:blipFill>
        <p:spPr bwMode="auto">
          <a:xfrm>
            <a:off x="714348" y="3786190"/>
            <a:ext cx="3121090" cy="2651627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785926"/>
            <a:ext cx="3274228" cy="29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Нельзя рвать цветы</a:t>
            </a:r>
            <a:endParaRPr lang="ru-RU" dirty="0"/>
          </a:p>
        </p:txBody>
      </p:sp>
      <p:pic>
        <p:nvPicPr>
          <p:cNvPr id="13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143248"/>
            <a:ext cx="3214710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643050"/>
            <a:ext cx="3188522" cy="320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Нельзя топтать цветы</a:t>
            </a:r>
            <a:endParaRPr lang="ru-RU" dirty="0"/>
          </a:p>
        </p:txBody>
      </p:sp>
      <p:pic>
        <p:nvPicPr>
          <p:cNvPr id="6" name="Picture 7" descr="stop!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897438"/>
            <a:ext cx="2714644" cy="3450969"/>
          </a:xfrm>
          <a:prstGeom prst="rect">
            <a:avLst/>
          </a:prstGeom>
          <a:noFill/>
          <a:ln w="57150">
            <a:solidFill>
              <a:srgbClr val="000066"/>
            </a:solidFill>
            <a:miter lim="800000"/>
            <a:headEnd/>
            <a:tailEnd/>
          </a:ln>
        </p:spPr>
      </p:pic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0981" y="1571611"/>
            <a:ext cx="2984428" cy="328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Нельзя брать яйца</a:t>
            </a:r>
            <a:br>
              <a:rPr lang="ru-RU" dirty="0" smtClean="0"/>
            </a:br>
            <a:r>
              <a:rPr lang="ru-RU" dirty="0" smtClean="0"/>
              <a:t> из гнезда</a:t>
            </a:r>
            <a:endParaRPr lang="ru-RU" dirty="0"/>
          </a:p>
        </p:txBody>
      </p:sp>
      <p:pic>
        <p:nvPicPr>
          <p:cNvPr id="6" name="Picture 3" descr="C:\Users\Наталья\Pictures\2013-03-18 знаки-2\знаки-2 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12046" t="18000" r="49874" b="61641"/>
          <a:stretch>
            <a:fillRect/>
          </a:stretch>
        </p:blipFill>
        <p:spPr bwMode="auto">
          <a:xfrm>
            <a:off x="357158" y="3643314"/>
            <a:ext cx="3983154" cy="2928958"/>
          </a:xfrm>
          <a:prstGeom prst="rect">
            <a:avLst/>
          </a:prstGeom>
          <a:noFill/>
        </p:spPr>
      </p:pic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b="6818"/>
          <a:stretch>
            <a:fillRect/>
          </a:stretch>
        </p:blipFill>
        <p:spPr bwMode="auto">
          <a:xfrm>
            <a:off x="4714876" y="1714488"/>
            <a:ext cx="4038600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Нельзя разводить</a:t>
            </a:r>
            <a:br>
              <a:rPr lang="ru-RU" dirty="0" smtClean="0"/>
            </a:br>
            <a:r>
              <a:rPr lang="ru-RU" dirty="0" smtClean="0"/>
              <a:t> костер в лесу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000372"/>
            <a:ext cx="3538534" cy="3538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6" descr="огонь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785926"/>
            <a:ext cx="3686200" cy="3071833"/>
          </a:xfrm>
          <a:prstGeom prst="rect">
            <a:avLst/>
          </a:prstGeom>
          <a:noFill/>
          <a:ln w="57150">
            <a:solidFill>
              <a:srgbClr val="9933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Нельзя сбивать грибы</a:t>
            </a:r>
            <a:endParaRPr lang="ru-RU" dirty="0"/>
          </a:p>
        </p:txBody>
      </p:sp>
      <p:pic>
        <p:nvPicPr>
          <p:cNvPr id="6" name="Picture 2" descr="C:\Users\Наталья\Pictures\2013-03-18 знаки\знаки 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50000" t="20377" r="14823" b="55392"/>
          <a:stretch>
            <a:fillRect/>
          </a:stretch>
        </p:blipFill>
        <p:spPr bwMode="auto">
          <a:xfrm>
            <a:off x="285720" y="3929066"/>
            <a:ext cx="2794921" cy="2647943"/>
          </a:xfrm>
          <a:prstGeom prst="rect">
            <a:avLst/>
          </a:prstGeom>
          <a:noFill/>
        </p:spPr>
      </p:pic>
      <p:grpSp>
        <p:nvGrpSpPr>
          <p:cNvPr id="7" name="Group 5"/>
          <p:cNvGrpSpPr>
            <a:grpSpLocks noGrp="1"/>
          </p:cNvGrpSpPr>
          <p:nvPr>
            <p:ph sz="half" idx="2"/>
          </p:nvPr>
        </p:nvGrpSpPr>
        <p:grpSpPr bwMode="auto">
          <a:xfrm>
            <a:off x="2928926" y="2714620"/>
            <a:ext cx="3357586" cy="3143272"/>
            <a:chOff x="1111" y="482"/>
            <a:chExt cx="3600" cy="2196"/>
          </a:xfrm>
        </p:grpSpPr>
        <p:pic>
          <p:nvPicPr>
            <p:cNvPr id="8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11" y="482"/>
              <a:ext cx="3600" cy="2196"/>
            </a:xfrm>
            <a:prstGeom prst="rect">
              <a:avLst/>
            </a:prstGeom>
            <a:noFill/>
            <a:ln w="57150">
              <a:solidFill>
                <a:srgbClr val="993300"/>
              </a:solidFill>
              <a:miter lim="800000"/>
              <a:headEnd/>
              <a:tailEnd/>
            </a:ln>
          </p:spPr>
        </p:pic>
        <p:pic>
          <p:nvPicPr>
            <p:cNvPr id="9" name="Picture 7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562" y="2251"/>
              <a:ext cx="281" cy="363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</p:pic>
        <p:pic>
          <p:nvPicPr>
            <p:cNvPr id="10" name="Picture 8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90" y="2341"/>
              <a:ext cx="246" cy="317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</p:pic>
      </p:grp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15074" y="1571612"/>
            <a:ext cx="2595581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Нельзя ловить бабочек</a:t>
            </a:r>
            <a:endParaRPr lang="ru-RU" dirty="0"/>
          </a:p>
        </p:txBody>
      </p:sp>
      <p:pic>
        <p:nvPicPr>
          <p:cNvPr id="6" name="Picture 3" descr="C:\Users\Наталья\Pictures\2013-03-18 знаки-2\знаки-2 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21006" t="38359" r="40914" b="45354"/>
          <a:stretch>
            <a:fillRect/>
          </a:stretch>
        </p:blipFill>
        <p:spPr bwMode="auto">
          <a:xfrm>
            <a:off x="500034" y="3214686"/>
            <a:ext cx="3714776" cy="3151693"/>
          </a:xfrm>
          <a:prstGeom prst="rect">
            <a:avLst/>
          </a:prstGeom>
          <a:noFill/>
        </p:spPr>
      </p:pic>
      <p:pic>
        <p:nvPicPr>
          <p:cNvPr id="8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357298"/>
            <a:ext cx="3363133" cy="336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Нельзя брать домой диких животных</a:t>
            </a:r>
            <a:endParaRPr lang="ru-RU" dirty="0"/>
          </a:p>
        </p:txBody>
      </p:sp>
      <p:pic>
        <p:nvPicPr>
          <p:cNvPr id="6" name="Picture 4" descr="знак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15686" t="16579" r="3922" b="8816"/>
          <a:stretch>
            <a:fillRect/>
          </a:stretch>
        </p:blipFill>
        <p:spPr bwMode="auto">
          <a:xfrm>
            <a:off x="428596" y="3286124"/>
            <a:ext cx="3500462" cy="3073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714488"/>
            <a:ext cx="4038600" cy="3199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Нельзя в лесу включать громкую музыку</a:t>
            </a:r>
            <a:endParaRPr lang="ru-RU" dirty="0"/>
          </a:p>
        </p:txBody>
      </p:sp>
      <p:grpSp>
        <p:nvGrpSpPr>
          <p:cNvPr id="6" name="Group 6"/>
          <p:cNvGrpSpPr>
            <a:grpSpLocks noGrp="1"/>
          </p:cNvGrpSpPr>
          <p:nvPr>
            <p:ph sz="half" idx="1"/>
          </p:nvPr>
        </p:nvGrpSpPr>
        <p:grpSpPr bwMode="auto">
          <a:xfrm>
            <a:off x="457200" y="3071810"/>
            <a:ext cx="3471858" cy="3054353"/>
            <a:chOff x="2835" y="1480"/>
            <a:chExt cx="2455" cy="2350"/>
          </a:xfrm>
        </p:grpSpPr>
        <p:pic>
          <p:nvPicPr>
            <p:cNvPr id="7" name="Picture 7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b="33615"/>
            <a:stretch>
              <a:fillRect/>
            </a:stretch>
          </p:blipFill>
          <p:spPr bwMode="auto">
            <a:xfrm>
              <a:off x="2971" y="2024"/>
              <a:ext cx="2086" cy="1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8" descr="знак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35" y="1480"/>
              <a:ext cx="2455" cy="2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24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1928802"/>
            <a:ext cx="3614734" cy="271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Нельзя оставлять</a:t>
            </a:r>
            <a:br>
              <a:rPr lang="ru-RU" dirty="0" smtClean="0"/>
            </a:br>
            <a:r>
              <a:rPr lang="ru-RU" dirty="0" smtClean="0"/>
              <a:t> мусор в лесу</a:t>
            </a:r>
            <a:endParaRPr lang="ru-RU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214686"/>
            <a:ext cx="3043230" cy="3043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785926"/>
            <a:ext cx="3594045" cy="3071834"/>
          </a:xfrm>
          <a:prstGeom prst="rect">
            <a:avLst/>
          </a:prstGeom>
          <a:noFill/>
          <a:ln w="57150">
            <a:solidFill>
              <a:srgbClr val="9933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Наталья\Pictures\2013-03-18 знаки-2\знаки-2 001.jpg"/>
          <p:cNvPicPr>
            <a:picLocks noChangeAspect="1" noChangeArrowheads="1"/>
          </p:cNvPicPr>
          <p:nvPr/>
        </p:nvPicPr>
        <p:blipFill>
          <a:blip r:embed="rId2" cstate="print"/>
          <a:srcRect l="12046" t="55461" r="54354" b="21738"/>
          <a:stretch>
            <a:fillRect/>
          </a:stretch>
        </p:blipFill>
        <p:spPr bwMode="auto">
          <a:xfrm>
            <a:off x="1857356" y="1000108"/>
            <a:ext cx="5237774" cy="48885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ФИЗКУЛЬМИНУТКА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3800" b="1" dirty="0" smtClean="0">
                <a:solidFill>
                  <a:srgbClr val="FF0000"/>
                </a:solidFill>
              </a:rPr>
              <a:t>Выросли деревья в поле.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rgbClr val="FF0000"/>
                </a:solidFill>
              </a:rPr>
              <a:t>Хорошо расти на воле! (потягивание)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rgbClr val="FF0000"/>
                </a:solidFill>
              </a:rPr>
              <a:t>Каждое старается, 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rgbClr val="FF0000"/>
                </a:solidFill>
              </a:rPr>
              <a:t>К небу, к солнцу тянется. ( руки в верх )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rgbClr val="FF0000"/>
                </a:solidFill>
              </a:rPr>
              <a:t>Вот подул веселый ветер,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rgbClr val="FF0000"/>
                </a:solidFill>
              </a:rPr>
              <a:t>Закачались тут же ветки. ( махи руками )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rgbClr val="FF0000"/>
                </a:solidFill>
              </a:rPr>
              <a:t>Даже толстые стволы 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rgbClr val="FF0000"/>
                </a:solidFill>
              </a:rPr>
              <a:t>Наклонились до земли. ( наклоны вперед)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rgbClr val="FF0000"/>
                </a:solidFill>
              </a:rPr>
              <a:t>Вправо-влево, </a:t>
            </a:r>
            <a:r>
              <a:rPr lang="ru-RU" sz="3800" b="1" dirty="0" err="1" smtClean="0">
                <a:solidFill>
                  <a:srgbClr val="FF0000"/>
                </a:solidFill>
              </a:rPr>
              <a:t>назад-вперед</a:t>
            </a:r>
            <a:r>
              <a:rPr lang="ru-RU" sz="3800" b="1" dirty="0" smtClean="0">
                <a:solidFill>
                  <a:srgbClr val="FF0000"/>
                </a:solidFill>
              </a:rPr>
              <a:t> –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rgbClr val="FF0000"/>
                </a:solidFill>
              </a:rPr>
              <a:t>Так деревья ветер гнет. ( наклоны )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rgbClr val="FF0000"/>
                </a:solidFill>
              </a:rPr>
              <a:t>Он их вертит, он их крутит.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rgbClr val="FF0000"/>
                </a:solidFill>
              </a:rPr>
              <a:t>Да когда же отдых будет? ( вращение туловищем )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rgbClr val="FF0000"/>
                </a:solidFill>
              </a:rPr>
              <a:t>Ветер стих. Взошла луна. Наступила тишина.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Подведем итоги: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5400" b="1" dirty="0" smtClean="0">
                <a:solidFill>
                  <a:srgbClr val="002060"/>
                </a:solidFill>
              </a:rPr>
              <a:t>Я узнал, что …</a:t>
            </a:r>
            <a:endParaRPr lang="ru-RU" sz="5400" dirty="0" smtClean="0">
              <a:solidFill>
                <a:srgbClr val="002060"/>
              </a:solidFill>
            </a:endParaRPr>
          </a:p>
          <a:p>
            <a:pPr lvl="0"/>
            <a:r>
              <a:rPr lang="ru-RU" sz="5400" b="1" dirty="0" smtClean="0">
                <a:solidFill>
                  <a:srgbClr val="002060"/>
                </a:solidFill>
              </a:rPr>
              <a:t>Я вспомнил …</a:t>
            </a:r>
            <a:endParaRPr lang="ru-RU" sz="5400" dirty="0" smtClean="0">
              <a:solidFill>
                <a:srgbClr val="002060"/>
              </a:solidFill>
            </a:endParaRPr>
          </a:p>
          <a:p>
            <a:pPr lvl="0"/>
            <a:r>
              <a:rPr lang="ru-RU" sz="5400" b="1" dirty="0" smtClean="0">
                <a:solidFill>
                  <a:srgbClr val="002060"/>
                </a:solidFill>
              </a:rPr>
              <a:t>Мне понравилось …</a:t>
            </a:r>
            <a:endParaRPr lang="ru-RU" sz="5400" dirty="0" smtClean="0">
              <a:solidFill>
                <a:srgbClr val="002060"/>
              </a:solidFill>
            </a:endParaRPr>
          </a:p>
          <a:p>
            <a:pPr lvl="0"/>
            <a:r>
              <a:rPr lang="ru-RU" sz="5400" b="1" dirty="0" smtClean="0">
                <a:solidFill>
                  <a:srgbClr val="002060"/>
                </a:solidFill>
              </a:rPr>
              <a:t>Меня удивило, что …</a:t>
            </a:r>
            <a:endParaRPr lang="ru-RU" sz="5400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142984"/>
            <a:ext cx="5645379" cy="423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248</TotalTime>
  <Words>197</Words>
  <Application>Microsoft Office PowerPoint</Application>
  <PresentationFormat>Экран (4:3)</PresentationFormat>
  <Paragraphs>58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Трек</vt:lpstr>
      <vt:lpstr>БЕРЕГИТЕ ЗЕМЛЮ, БЕРЕГИТЕ!</vt:lpstr>
      <vt:lpstr>Слайд 2</vt:lpstr>
      <vt:lpstr>    Красная  книга России</vt:lpstr>
      <vt:lpstr>Тревожные факты</vt:lpstr>
      <vt:lpstr>Тревожные факты</vt:lpstr>
      <vt:lpstr>Тревожные факты</vt:lpstr>
      <vt:lpstr>Слайд 7</vt:lpstr>
      <vt:lpstr>Слайд 8</vt:lpstr>
      <vt:lpstr>Слайд 9</vt:lpstr>
      <vt:lpstr>Нельзя ломать ветви деревьев и кустарников</vt:lpstr>
      <vt:lpstr>Нельзя повреждать  кору деревьев</vt:lpstr>
      <vt:lpstr>Нельзя рвать цветы</vt:lpstr>
      <vt:lpstr>Нельзя топтать цветы</vt:lpstr>
      <vt:lpstr>Нельзя брать яйца  из гнезда</vt:lpstr>
      <vt:lpstr>Нельзя разводить  костер в лесу</vt:lpstr>
      <vt:lpstr>Нельзя сбивать грибы</vt:lpstr>
      <vt:lpstr>Нельзя ловить бабочек</vt:lpstr>
      <vt:lpstr>Нельзя брать домой диких животных</vt:lpstr>
      <vt:lpstr>Нельзя в лесу включать громкую музыку</vt:lpstr>
      <vt:lpstr>Нельзя оставлять  мусор в лесу</vt:lpstr>
      <vt:lpstr>Слайд 21</vt:lpstr>
      <vt:lpstr>ФИЗКУЛЬМИНУТКА</vt:lpstr>
      <vt:lpstr>Подведем итоги: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Катерина</dc:creator>
  <cp:lastModifiedBy>Катерина</cp:lastModifiedBy>
  <cp:revision>47</cp:revision>
  <dcterms:created xsi:type="dcterms:W3CDTF">2013-03-18T12:36:29Z</dcterms:created>
  <dcterms:modified xsi:type="dcterms:W3CDTF">2017-03-13T16:17:11Z</dcterms:modified>
</cp:coreProperties>
</file>