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78" r:id="rId2"/>
    <p:sldId id="256" r:id="rId3"/>
    <p:sldId id="260" r:id="rId4"/>
    <p:sldId id="262" r:id="rId5"/>
    <p:sldId id="263" r:id="rId6"/>
    <p:sldId id="258" r:id="rId7"/>
    <p:sldId id="270" r:id="rId8"/>
    <p:sldId id="272" r:id="rId9"/>
    <p:sldId id="280" r:id="rId10"/>
    <p:sldId id="273" r:id="rId11"/>
    <p:sldId id="265" r:id="rId12"/>
    <p:sldId id="267" r:id="rId13"/>
    <p:sldId id="268" r:id="rId14"/>
    <p:sldId id="275" r:id="rId15"/>
    <p:sldId id="276" r:id="rId16"/>
    <p:sldId id="277" r:id="rId17"/>
    <p:sldId id="279" r:id="rId18"/>
    <p:sldId id="25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>
        <p:scale>
          <a:sx n="100" d="100"/>
          <a:sy n="100" d="100"/>
        </p:scale>
        <p:origin x="-51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0F108-1C6F-451B-AEB4-841C2DCCAB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54362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/>
              <a:t>           МАОУ СШ №17 г.Белогорск</a:t>
            </a:r>
            <a:br>
              <a:rPr lang="ru-RU" sz="20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Тема: «Круги кровообращения»</a:t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4500570"/>
            <a:ext cx="4114800" cy="162559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Выполнил: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Печерица Наталья Ивановна,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учитель биологии-химии,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высшей квалификационной категории</a:t>
            </a:r>
          </a:p>
          <a:p>
            <a:pPr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5813" y="473075"/>
            <a:ext cx="8358187" cy="11430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Органы кровеносной системы</a:t>
            </a:r>
            <a:endParaRPr lang="ru-RU" dirty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 flipH="1">
            <a:off x="2285984" y="1500174"/>
            <a:ext cx="19431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5286380" y="1500174"/>
            <a:ext cx="2087562" cy="13684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5715007" y="2997200"/>
            <a:ext cx="3071835" cy="86042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4000" dirty="0"/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 flipH="1">
            <a:off x="5219700" y="4076700"/>
            <a:ext cx="1081088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 flipH="1">
            <a:off x="6588125" y="4076700"/>
            <a:ext cx="431800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0490" name="Line 10"/>
          <p:cNvSpPr>
            <a:spLocks noChangeShapeType="1"/>
          </p:cNvSpPr>
          <p:nvPr/>
        </p:nvSpPr>
        <p:spPr bwMode="auto">
          <a:xfrm>
            <a:off x="7524750" y="4076700"/>
            <a:ext cx="86360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4071934" y="5072075"/>
            <a:ext cx="1873250" cy="57150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 dirty="0"/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5940425" y="5876925"/>
            <a:ext cx="1439863" cy="48103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 dirty="0"/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7451725" y="5286388"/>
            <a:ext cx="1549431" cy="5762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 dirty="0"/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071538" y="3071810"/>
            <a:ext cx="2928958" cy="7858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4" grpId="0" animBg="1"/>
      <p:bldP spid="20486" grpId="0" animBg="1"/>
      <p:bldP spid="20487" grpId="0" animBg="1"/>
      <p:bldP spid="20488" grpId="0" animBg="1"/>
      <p:bldP spid="20489" grpId="0" animBg="1"/>
      <p:bldP spid="20490" grpId="0" animBg="1"/>
      <p:bldP spid="20491" grpId="0" animBg="1"/>
      <p:bldP spid="20492" grpId="0" animBg="1"/>
      <p:bldP spid="2049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5813" y="473075"/>
            <a:ext cx="8358187" cy="11430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Органы кровеносной системы</a:t>
            </a:r>
            <a:endParaRPr lang="ru-RU" dirty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 flipH="1">
            <a:off x="2268538" y="1557338"/>
            <a:ext cx="19431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285852" y="2928934"/>
            <a:ext cx="3459160" cy="10001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dirty="0"/>
              <a:t>Сердце</a:t>
            </a:r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5364163" y="1484313"/>
            <a:ext cx="2087562" cy="13684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5715007" y="2997200"/>
            <a:ext cx="3249605" cy="100330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dirty="0"/>
              <a:t>Сосуды</a:t>
            </a:r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 flipH="1">
            <a:off x="5219700" y="4076700"/>
            <a:ext cx="1081088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 flipH="1">
            <a:off x="6588125" y="4076700"/>
            <a:ext cx="431800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0490" name="Line 10"/>
          <p:cNvSpPr>
            <a:spLocks noChangeShapeType="1"/>
          </p:cNvSpPr>
          <p:nvPr/>
        </p:nvSpPr>
        <p:spPr bwMode="auto">
          <a:xfrm>
            <a:off x="7524750" y="4076700"/>
            <a:ext cx="86360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4067175" y="5084763"/>
            <a:ext cx="1944688" cy="6492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/>
              <a:t>Артерии</a:t>
            </a:r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5940425" y="5876925"/>
            <a:ext cx="1439863" cy="5762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/>
              <a:t>Вены</a:t>
            </a:r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7451725" y="5300663"/>
            <a:ext cx="1692275" cy="5762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/>
              <a:t>Капилляры</a:t>
            </a:r>
          </a:p>
        </p:txBody>
      </p:sp>
      <p:sp>
        <p:nvSpPr>
          <p:cNvPr id="13" name="Line 6"/>
          <p:cNvSpPr>
            <a:spLocks noChangeShapeType="1"/>
          </p:cNvSpPr>
          <p:nvPr/>
        </p:nvSpPr>
        <p:spPr bwMode="auto">
          <a:xfrm>
            <a:off x="5357818" y="1500174"/>
            <a:ext cx="2087562" cy="13684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5813" y="473075"/>
            <a:ext cx="8358187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          Лимфатическая система</a:t>
            </a:r>
            <a:endParaRPr lang="ru-RU" dirty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 flipH="1">
            <a:off x="2000232" y="1500174"/>
            <a:ext cx="1300158" cy="121444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6000760" y="1428737"/>
            <a:ext cx="1571636" cy="128588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6500826" y="3000372"/>
            <a:ext cx="2457442" cy="92869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4000" dirty="0"/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3643306" y="4000505"/>
            <a:ext cx="2928958" cy="92869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 dirty="0"/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 flipV="1">
            <a:off x="9144000" y="5857892"/>
            <a:ext cx="285752" cy="42862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 dirty="0"/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 flipH="1">
            <a:off x="9144000" y="5214950"/>
            <a:ext cx="45719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 dirty="0"/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071538" y="3000372"/>
            <a:ext cx="2571768" cy="85725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4000" dirty="0"/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>
            <a:off x="4643438" y="1500174"/>
            <a:ext cx="0" cy="135732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4" grpId="0" animBg="1"/>
      <p:bldP spid="20486" grpId="0" animBg="1"/>
      <p:bldP spid="20487" grpId="0" animBg="1"/>
      <p:bldP spid="20491" grpId="0" animBg="1"/>
      <p:bldP spid="14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5813" y="473075"/>
            <a:ext cx="8358187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         Лимфатическая система</a:t>
            </a:r>
            <a:endParaRPr lang="ru-RU" dirty="0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 flipH="1">
            <a:off x="1357290" y="1500174"/>
            <a:ext cx="19431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428596" y="3071810"/>
            <a:ext cx="3816350" cy="10080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4000" dirty="0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6000760" y="1428736"/>
            <a:ext cx="2087562" cy="13684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5364163" y="2997200"/>
            <a:ext cx="3600450" cy="1079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dirty="0" smtClean="0"/>
              <a:t>Лимфатические узлы</a:t>
            </a:r>
            <a:endParaRPr lang="ru-RU" sz="2800" dirty="0"/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2786050" y="4500571"/>
            <a:ext cx="4143404" cy="10001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dirty="0" smtClean="0"/>
              <a:t>Лимфатические капилляры</a:t>
            </a:r>
            <a:endParaRPr lang="ru-RU" sz="2800" dirty="0"/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 flipV="1">
            <a:off x="9144000" y="5857892"/>
            <a:ext cx="285752" cy="42862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 dirty="0"/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 flipH="1">
            <a:off x="9144000" y="5214950"/>
            <a:ext cx="45719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 dirty="0"/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428596" y="3000372"/>
            <a:ext cx="3816350" cy="107157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dirty="0" smtClean="0"/>
              <a:t>Лимфатические сосуды</a:t>
            </a:r>
            <a:endParaRPr lang="ru-RU" sz="2800" dirty="0"/>
          </a:p>
        </p:txBody>
      </p:sp>
      <p:sp>
        <p:nvSpPr>
          <p:cNvPr id="13" name="Line 6"/>
          <p:cNvSpPr>
            <a:spLocks noChangeShapeType="1"/>
          </p:cNvSpPr>
          <p:nvPr/>
        </p:nvSpPr>
        <p:spPr bwMode="auto">
          <a:xfrm>
            <a:off x="4643438" y="1500174"/>
            <a:ext cx="0" cy="1714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071538" y="226009"/>
            <a:ext cx="7786742" cy="501675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 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Самый крупный сосуд. 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Красные кровяные клетки.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Процесс пожирания инородных тел лейкоцитами.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Кровь, насыщенная углекислым газом.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Наследственное заболевание, выражающееся в склонности к   кровотечениям в результате несвертывания крови.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Препарат из убитых или ослабленных микроорганизмов.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Белые кровяные клетки.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Способность организма защищаться от инфекционного воздействия.  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9.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 Человек, предоставляющий часть своей крови для переливания.         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Вещество, входящее в состав эритроцитов.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11.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Жидкая часть крови.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12.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Группа крови универсального донора.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13.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Вещество, вырабатываемое лейкоцитами на чужеродный белок или организм.      </a:t>
            </a:r>
            <a:endParaRPr lang="ru-RU" i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  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14810" y="15001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071538" y="288681"/>
            <a:ext cx="7786742" cy="50783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 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Самый крупный сосуд.  (Аорта)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Красные кровяные клетки. (Эритроциты)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Процесс пожирания инородных тел лейкоцитами. (Фагоцитоз)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Кровь, насыщенная углекислым газом. (Венозная)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Наследственное заболевание, выражающееся в склонности к   кровотечениям в результате несвертывания крови. (Гемофилия)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Препарат из убитых или ослабленных микроорганизмов. (Вакцина)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Белые кровяные клетки. (Лейкоциты)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Способность организма защищаться от инфекционного воздействия.  (Иммунитет)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9.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 Человек, предоставляющий часть своей крови для переливания. (Донор)        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Вещество, входящее в состав эритроцитов. (Гемоглобин)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11.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Жидкая часть крови. (Плазма)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12.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Группа крови универсального донора. (Первая)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13.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Вещество, вырабатываемое лейкоцитами на чужеродный белок или организм. (Антитело)     </a:t>
            </a:r>
            <a:endParaRPr lang="ru-RU" i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    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14810" y="15001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940102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Тема урока: 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142978" y="1397000"/>
          <a:ext cx="7715300" cy="14897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2940"/>
                <a:gridCol w="642942"/>
                <a:gridCol w="642942"/>
                <a:gridCol w="642942"/>
                <a:gridCol w="571504"/>
                <a:gridCol w="571504"/>
                <a:gridCol w="500066"/>
                <a:gridCol w="500066"/>
                <a:gridCol w="500066"/>
                <a:gridCol w="428628"/>
                <a:gridCol w="500066"/>
                <a:gridCol w="428628"/>
                <a:gridCol w="571504"/>
                <a:gridCol w="571502"/>
              </a:tblGrid>
              <a:tr h="74485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/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485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2000" dirty="0">
                        <a:ln>
                          <a:solidFill>
                            <a:sysClr val="windowText" lastClr="000000"/>
                          </a:solidFill>
                        </a:ln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214412" y="3214686"/>
          <a:ext cx="7643864" cy="18573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1506"/>
                <a:gridCol w="642942"/>
                <a:gridCol w="642942"/>
                <a:gridCol w="604195"/>
                <a:gridCol w="583007"/>
                <a:gridCol w="583007"/>
                <a:gridCol w="518228"/>
                <a:gridCol w="453450"/>
                <a:gridCol w="518228"/>
                <a:gridCol w="583007"/>
                <a:gridCol w="518228"/>
                <a:gridCol w="518228"/>
                <a:gridCol w="453450"/>
                <a:gridCol w="453446"/>
              </a:tblGrid>
              <a:tr h="928694"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к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4800" dirty="0" err="1" smtClean="0"/>
                        <a:t>р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у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г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и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 gridSpan="9">
                  <a:txBody>
                    <a:bodyPr/>
                    <a:lstStyle/>
                    <a:p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928694"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к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4800" dirty="0" err="1" smtClean="0"/>
                        <a:t>р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о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в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о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о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б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4800" dirty="0" err="1" smtClean="0"/>
                        <a:t>р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а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4800" dirty="0" err="1" smtClean="0"/>
                        <a:t>щ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е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4800" dirty="0" err="1" smtClean="0"/>
                        <a:t>н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и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я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Meiryo" pitchFamily="34" charset="-128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объединяет данные объекты?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Их предназначение?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будет предметом обсуждения на уроке?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3" y="2500306"/>
            <a:ext cx="200026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portal.bmp"/>
          <p:cNvPicPr/>
          <p:nvPr/>
        </p:nvPicPr>
        <p:blipFill>
          <a:blip r:embed="rId3" cstate="print"/>
          <a:srcRect l="20953" r="25610"/>
          <a:stretch>
            <a:fillRect/>
          </a:stretch>
        </p:blipFill>
        <p:spPr bwMode="auto">
          <a:xfrm>
            <a:off x="4143372" y="2357430"/>
            <a:ext cx="171451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2500306"/>
            <a:ext cx="2071701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57290" y="142853"/>
            <a:ext cx="6796110" cy="111286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Круги кровообращения</a:t>
            </a:r>
          </a:p>
        </p:txBody>
      </p:sp>
      <p:sp>
        <p:nvSpPr>
          <p:cNvPr id="50180" name="Line 4"/>
          <p:cNvSpPr>
            <a:spLocks noChangeShapeType="1"/>
          </p:cNvSpPr>
          <p:nvPr/>
        </p:nvSpPr>
        <p:spPr bwMode="auto">
          <a:xfrm flipH="1">
            <a:off x="1979613" y="1268413"/>
            <a:ext cx="1800225" cy="17287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1142976" y="3068638"/>
            <a:ext cx="3500462" cy="13684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 dirty="0"/>
              <a:t>Большой круг</a:t>
            </a:r>
          </a:p>
          <a:p>
            <a:pPr algn="ctr"/>
            <a:r>
              <a:rPr lang="ru-RU" sz="3200" b="1" dirty="0"/>
              <a:t> кровообращения</a:t>
            </a:r>
          </a:p>
        </p:txBody>
      </p:sp>
      <p:sp>
        <p:nvSpPr>
          <p:cNvPr id="50182" name="Line 6"/>
          <p:cNvSpPr>
            <a:spLocks noChangeShapeType="1"/>
          </p:cNvSpPr>
          <p:nvPr/>
        </p:nvSpPr>
        <p:spPr bwMode="auto">
          <a:xfrm>
            <a:off x="5715007" y="1285860"/>
            <a:ext cx="1304917" cy="178277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5214942" y="3071810"/>
            <a:ext cx="3714776" cy="13573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 dirty="0"/>
              <a:t>Малый </a:t>
            </a:r>
            <a:r>
              <a:rPr lang="ru-RU" sz="3200" b="1" dirty="0" smtClean="0"/>
              <a:t>круг </a:t>
            </a:r>
            <a:endParaRPr lang="ru-RU" sz="3200" b="1" dirty="0"/>
          </a:p>
          <a:p>
            <a:pPr algn="ctr"/>
            <a:r>
              <a:rPr lang="ru-RU" sz="3200" b="1" dirty="0"/>
              <a:t>кровообращения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80" grpId="0" animBg="1"/>
      <p:bldP spid="50181" grpId="0" animBg="1"/>
      <p:bldP spid="50182" grpId="0" animBg="1"/>
      <p:bldP spid="5018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14290"/>
            <a:ext cx="8229600" cy="60348"/>
          </a:xfrm>
        </p:spPr>
        <p:txBody>
          <a:bodyPr>
            <a:normAutofit fontScale="90000"/>
          </a:bodyPr>
          <a:lstStyle/>
          <a:p>
            <a:pPr eaLnBrk="1" hangingPunct="1"/>
            <a:endParaRPr lang="ru-RU" dirty="0" smtClean="0"/>
          </a:p>
        </p:txBody>
      </p:sp>
      <p:pic>
        <p:nvPicPr>
          <p:cNvPr id="23555" name="Picture 2" descr="C:\Documents and Settings\Администратор\Рабочий стол\Копия 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28795" y="0"/>
            <a:ext cx="5715040" cy="6072206"/>
          </a:xfrm>
          <a:noFill/>
        </p:spPr>
      </p:pic>
      <p:pic>
        <p:nvPicPr>
          <p:cNvPr id="4" name="Picture 2" descr="C:\Documents and Settings\Администратор\Рабочий стол\Копия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0"/>
            <a:ext cx="6929437" cy="550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Documents and Settings\Администратор\Рабочий стол\Копия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0"/>
            <a:ext cx="7429551" cy="600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Documents and Settings\Администратор\Рабочий стол\Копия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14290"/>
            <a:ext cx="7429551" cy="600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Documents and Settings\Администратор\Рабочий стол\Копия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00" y="366690"/>
            <a:ext cx="7429551" cy="600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>
          <a:xfrm>
            <a:off x="1071538" y="115888"/>
            <a:ext cx="7550174" cy="5635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/>
              <a:t>Ток крови в кругах кровообращения</a:t>
            </a:r>
          </a:p>
        </p:txBody>
      </p:sp>
      <p:graphicFrame>
        <p:nvGraphicFramePr>
          <p:cNvPr id="53307" name="Group 59"/>
          <p:cNvGraphicFramePr>
            <a:graphicFrameLocks noGrp="1"/>
          </p:cNvGraphicFramePr>
          <p:nvPr>
            <p:ph idx="1"/>
          </p:nvPr>
        </p:nvGraphicFramePr>
        <p:xfrm>
          <a:off x="1071537" y="908050"/>
          <a:ext cx="7893075" cy="5464177"/>
        </p:xfrm>
        <a:graphic>
          <a:graphicData uri="http://schemas.openxmlformats.org/drawingml/2006/table">
            <a:tbl>
              <a:tblPr/>
              <a:tblGrid>
                <a:gridCol w="2631500"/>
                <a:gridCol w="2630074"/>
                <a:gridCol w="2631501"/>
              </a:tblGrid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Ток крови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Малый круг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Большой круг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5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В каком отделе сердца начинается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8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В каком отделе сердца заканчивается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8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Капилляры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0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Какая кровь движется по артериям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5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Какая кровь движется по венам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>
          <a:xfrm>
            <a:off x="1071537" y="115888"/>
            <a:ext cx="7550175" cy="5635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/>
              <a:t>Ток крови в кругах кровообращения</a:t>
            </a:r>
          </a:p>
        </p:txBody>
      </p:sp>
      <p:graphicFrame>
        <p:nvGraphicFramePr>
          <p:cNvPr id="53307" name="Group 59"/>
          <p:cNvGraphicFramePr>
            <a:graphicFrameLocks noGrp="1"/>
          </p:cNvGraphicFramePr>
          <p:nvPr>
            <p:ph idx="1"/>
          </p:nvPr>
        </p:nvGraphicFramePr>
        <p:xfrm>
          <a:off x="1071538" y="908050"/>
          <a:ext cx="7893075" cy="5464177"/>
        </p:xfrm>
        <a:graphic>
          <a:graphicData uri="http://schemas.openxmlformats.org/drawingml/2006/table">
            <a:tbl>
              <a:tblPr/>
              <a:tblGrid>
                <a:gridCol w="2631500"/>
                <a:gridCol w="2630074"/>
                <a:gridCol w="2631501"/>
              </a:tblGrid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Ток крови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Малый круг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Большой круг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5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В каком отделе сердца начинается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 правом желудочке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 левом желудочке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8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В каком отделе сердца заканчивается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 левом предсердии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 правом предсердии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8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Капилляры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 лёгких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 голове, конечностях, органах тела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0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Какая кровь движется по артериям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Венозная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Артериальная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5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</a:rPr>
                        <a:t>Какая кровь движется по венам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Артериальная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Венозная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57290" y="274638"/>
            <a:ext cx="732951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dirty="0" smtClean="0"/>
              <a:t>Круги кровообращения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11638" y="1268413"/>
            <a:ext cx="4932362" cy="55895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dirty="0" smtClean="0"/>
              <a:t>Большой круг кровообращения начинается в левом желудочке сердца. Кровь поступает в аорту, откуда растекается по крупным, средним и мелким артериям, которые разветвляются на капилляры.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 smtClean="0"/>
              <a:t>Кровь из артериальной превращается в венозную.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dirty="0" smtClean="0"/>
              <a:t>Капилляры собираются в мелкие, средние и крупные вены. Самые крупные – верхняя и нижняя полые вены впадают в правое предсердие.</a:t>
            </a:r>
          </a:p>
        </p:txBody>
      </p:sp>
      <p:pic>
        <p:nvPicPr>
          <p:cNvPr id="18438" name="Picture 7" descr="C:\Documents and Settings\№3\Рабочий стол\картинки для слайда новые Кривущенко\сканирование000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71538" y="1601788"/>
            <a:ext cx="3286148" cy="4922837"/>
          </a:xfrm>
          <a:noFill/>
        </p:spPr>
      </p:pic>
      <p:sp>
        <p:nvSpPr>
          <p:cNvPr id="83977" name="Rectangle 9"/>
          <p:cNvSpPr>
            <a:spLocks noChangeArrowheads="1"/>
          </p:cNvSpPr>
          <p:nvPr/>
        </p:nvSpPr>
        <p:spPr bwMode="auto">
          <a:xfrm>
            <a:off x="4427538" y="4221163"/>
            <a:ext cx="4572000" cy="240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endParaRPr lang="ru-RU" sz="2000" b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3979" name="Rectangle 11"/>
          <p:cNvSpPr>
            <a:spLocks noChangeArrowheads="1"/>
          </p:cNvSpPr>
          <p:nvPr/>
        </p:nvSpPr>
        <p:spPr bwMode="auto">
          <a:xfrm>
            <a:off x="4211638" y="4437063"/>
            <a:ext cx="4572000" cy="218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endParaRPr lang="ru-RU" sz="2000" b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274638"/>
            <a:ext cx="7543824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dirty="0" smtClean="0"/>
              <a:t>Легочный круг кровообращения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0" y="1125538"/>
            <a:ext cx="4572000" cy="5732462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000" dirty="0" smtClean="0">
              <a:solidFill>
                <a:schemeClr val="accent1"/>
              </a:solidFill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dirty="0" smtClean="0"/>
              <a:t>Малый круг кровообращения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начинается в правом желудочке сердца. Венозная кровь поступает в легочный ствол, который делится на правую и левую легочные артерии, которые разветвляются на мелкие артерии, затем на легочные капилляры.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В капиллярах легких происходит газообмен. Кровь из венозной превращается в артериальную.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Легочные капилляры собираются в вены. Из каждого легкого отходит по две вены, которые впадают в левое предсердие.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По артериям течет венозная кровь, а по венам – артериальная. 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000" dirty="0" smtClean="0"/>
          </a:p>
        </p:txBody>
      </p:sp>
      <p:pic>
        <p:nvPicPr>
          <p:cNvPr id="19460" name="Picture 5" descr="C:\Documents and Settings\№3\Рабочий стол\картинки для слайда новые Кривущенко\сканирование000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71538" y="1471613"/>
            <a:ext cx="3571900" cy="5094287"/>
          </a:xfrm>
          <a:noFill/>
        </p:spPr>
      </p:pic>
      <p:graphicFrame>
        <p:nvGraphicFramePr>
          <p:cNvPr id="5121" name="Object 1"/>
          <p:cNvGraphicFramePr>
            <a:graphicFrameLocks noChangeAspect="1"/>
          </p:cNvGraphicFramePr>
          <p:nvPr/>
        </p:nvGraphicFramePr>
        <p:xfrm>
          <a:off x="6858016" y="6143644"/>
          <a:ext cx="1660525" cy="481013"/>
        </p:xfrm>
        <a:graphic>
          <a:graphicData uri="http://schemas.openxmlformats.org/presentationml/2006/ole">
            <p:oleObj spid="_x0000_s5121" name="Объект упаковщика для оболочки" showAsIcon="1" r:id="rId4" imgW="1660320" imgH="48096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7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5" name="Picture 7" descr="C:\Users\User_Asus\Desktop\биология\ГИА ЕГЭ\slide_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33207" y="5072074"/>
          <a:ext cx="6077585" cy="857256"/>
        </p:xfrm>
        <a:graphic>
          <a:graphicData uri="http://schemas.openxmlformats.org/drawingml/2006/table">
            <a:tbl>
              <a:tblPr/>
              <a:tblGrid>
                <a:gridCol w="3038475"/>
                <a:gridCol w="3039110"/>
              </a:tblGrid>
              <a:tr h="3921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</a:rPr>
                        <a:t>Последовательное изменение цвета пальца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</a:rPr>
                        <a:t>Причина изменения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214414" y="-63358"/>
            <a:ext cx="7929586" cy="452431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Домашняя работа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Лабораторная работа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«Функции венозных клапанов. Изменения в тканях при перетяжках, затрудняющих кровообращение»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Цель:  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познакомиться с функциями венозных клапанов.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Пояснение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 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Если рука опущена, венозные клапаны не дают крови стечь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  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вниз. Клапаны  раскрываются  лишь  после того,  как  в  ниже</a:t>
            </a:r>
            <a:r>
              <a:rPr kumimoji="0" 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лежащих   сегментах  накопится  достаточное  количество  крови,  чтобы  открыть    венозный  клапан  и  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пропустить  кровь  вверх, в  следующий  сегмент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      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Поэтому  вены, по  которым   кровь 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движется  против  силы  тяжести,    всегда набухшие.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                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  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Ход работы.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Поднимите одну руку вверх, а вторую опустите вниз. Спустя минуту положите 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обе руки на стол. Наблюдения запишите в тетрадь.                                                                              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Сформулируйте вывод.         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Почему поднятая рука побледнела, а опущенная – покраснела?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В какой руке венозные клапаны были закрыты?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Признаки кислородной недостаточности:__________________________________________________________________________________________________________________________________________________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Причины нарушения чувствительности пальца:_______________________________________________________________________________________________________________________________________________________________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Массажем пальца по направлению к сердцу достигается________________________________________________________________________________________________________________________________________________________________________________________________________________________________________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2" name="Picture 4" descr="се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9813" name="WordArt 5"/>
          <p:cNvSpPr>
            <a:spLocks noChangeArrowheads="1" noChangeShapeType="1" noTextEdit="1"/>
          </p:cNvSpPr>
          <p:nvPr/>
        </p:nvSpPr>
        <p:spPr bwMode="auto">
          <a:xfrm>
            <a:off x="4295775" y="4868863"/>
            <a:ext cx="4848225" cy="166211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94843"/>
              </a:avLst>
            </a:prstTxWarp>
            <a:scene3d>
              <a:camera prst="legacyPerspectiveTopLeft">
                <a:rot lat="0" lon="20519999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66CC"/>
                    </a:gs>
                    <a:gs pos="100000">
                      <a:srgbClr val="6600FF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Берегите сердце!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1010</TotalTime>
  <Words>459</Words>
  <Application>Microsoft Office PowerPoint</Application>
  <PresentationFormat>Экран (4:3)</PresentationFormat>
  <Paragraphs>147</Paragraphs>
  <Slides>18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Солнцестояние</vt:lpstr>
      <vt:lpstr>Объект упаковщика для оболочки</vt:lpstr>
      <vt:lpstr>           МАОУ СШ №17 г.Белогорск  Тема: «Круги кровообращения»  </vt:lpstr>
      <vt:lpstr>Органы кровеносной системы</vt:lpstr>
      <vt:lpstr>Органы кровеносной системы</vt:lpstr>
      <vt:lpstr>          Лимфатическая система</vt:lpstr>
      <vt:lpstr>         Лимфатическая система</vt:lpstr>
      <vt:lpstr>Слайд 6</vt:lpstr>
      <vt:lpstr>Слайд 7</vt:lpstr>
      <vt:lpstr>Тема урока: </vt:lpstr>
      <vt:lpstr>Что объединяет данные объекты?  Их предназначение?  Что будет предметом обсуждения на уроке?  </vt:lpstr>
      <vt:lpstr>Круги кровообращения</vt:lpstr>
      <vt:lpstr>Слайд 11</vt:lpstr>
      <vt:lpstr>Ток крови в кругах кровообращения</vt:lpstr>
      <vt:lpstr>Ток крови в кругах кровообращения</vt:lpstr>
      <vt:lpstr>Круги кровообращения</vt:lpstr>
      <vt:lpstr>Легочный круг кровообращения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органов кровообращения</dc:title>
  <dc:creator>User_Asus</dc:creator>
  <cp:lastModifiedBy>User_Asus</cp:lastModifiedBy>
  <cp:revision>81</cp:revision>
  <dcterms:created xsi:type="dcterms:W3CDTF">2016-11-11T22:13:22Z</dcterms:created>
  <dcterms:modified xsi:type="dcterms:W3CDTF">2016-11-13T08:31:15Z</dcterms:modified>
</cp:coreProperties>
</file>