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64" r:id="rId4"/>
    <p:sldId id="259" r:id="rId5"/>
    <p:sldId id="268" r:id="rId6"/>
    <p:sldId id="265" r:id="rId7"/>
    <p:sldId id="258" r:id="rId8"/>
    <p:sldId id="257" r:id="rId9"/>
    <p:sldId id="270" r:id="rId10"/>
    <p:sldId id="278" r:id="rId11"/>
    <p:sldId id="271" r:id="rId12"/>
    <p:sldId id="273" r:id="rId13"/>
    <p:sldId id="279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9966FF"/>
    <a:srgbClr val="00FF99"/>
    <a:srgbClr val="99FF33"/>
    <a:srgbClr val="FF99FF"/>
    <a:srgbClr val="FFFF00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0" y="-3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F00B7A-61D9-4224-9555-B5A2640B15CF}" type="datetimeFigureOut">
              <a:rPr lang="ru-RU" smtClean="0"/>
              <a:pPr/>
              <a:t>19.07.2013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AC949-0C46-4BA1-861A-DF4C8C4DF45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3" Type="http://schemas.openxmlformats.org/officeDocument/2006/relationships/image" Target="../media/image21.gif"/><Relationship Id="rId7" Type="http://schemas.openxmlformats.org/officeDocument/2006/relationships/image" Target="../media/image25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image" Target="../media/image29.gif"/><Relationship Id="rId5" Type="http://schemas.openxmlformats.org/officeDocument/2006/relationships/image" Target="../media/image23.gif"/><Relationship Id="rId10" Type="http://schemas.openxmlformats.org/officeDocument/2006/relationships/image" Target="../media/image28.gif"/><Relationship Id="rId4" Type="http://schemas.openxmlformats.org/officeDocument/2006/relationships/image" Target="../media/image22.gif"/><Relationship Id="rId9" Type="http://schemas.openxmlformats.org/officeDocument/2006/relationships/image" Target="../media/image27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222702_we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5357802"/>
            <a:ext cx="8858312" cy="1500198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b="1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ДЛЯ</a:t>
            </a:r>
            <a:r>
              <a:rPr lang="ru-RU" b="1" dirty="0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ЧЕГО </a:t>
            </a:r>
            <a:r>
              <a:rPr lang="ru-RU" b="1" dirty="0" smtClean="0">
                <a:ln/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НУЖНЫ</a:t>
            </a:r>
            <a:r>
              <a:rPr lang="ru-RU" b="1" dirty="0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5400" b="1" dirty="0" smtClean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b="1" dirty="0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ru-RU" b="1" dirty="0">
              <a:ln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001156" cy="642934"/>
          </a:xfrm>
          <a:ln>
            <a:noFill/>
          </a:ln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spc="100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Привет, ребята!</a:t>
            </a:r>
            <a:br>
              <a:rPr lang="ru-RU" sz="3600" b="1" spc="100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b="1" spc="100" dirty="0">
              <a:ln/>
              <a:solidFill>
                <a:srgbClr val="00CC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4714884"/>
            <a:ext cx="9001156" cy="64293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100" dirty="0" smtClean="0">
                <a:ln/>
                <a:solidFill>
                  <a:srgbClr val="99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Вы помните, как меня зовут?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100" normalizeH="0" baseline="0" noProof="0" dirty="0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Верно! Я – динозаврик </a:t>
            </a:r>
            <a:r>
              <a:rPr kumimoji="0" lang="ru-RU" sz="3600" b="1" i="0" u="none" strike="noStrike" kern="1200" cap="none" spc="100" normalizeH="0" baseline="0" noProof="0" dirty="0" err="1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Юнфи</a:t>
            </a:r>
            <a:r>
              <a:rPr kumimoji="0" lang="ru-RU" sz="3600" b="1" i="0" u="none" strike="noStrike" kern="1200" cap="none" spc="100" normalizeH="0" baseline="0" noProof="0" dirty="0" smtClean="0">
                <a:ln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spc="100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И сегодня мы поговорим с вами о роли денег в нашей жизни. </a:t>
            </a:r>
            <a:r>
              <a:rPr kumimoji="0" lang="ru-RU" sz="3600" b="1" i="0" u="none" strike="noStrike" kern="1200" cap="none" spc="100" normalizeH="0" baseline="0" noProof="0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/>
            </a:r>
            <a:br>
              <a:rPr kumimoji="0" lang="ru-RU" sz="3600" b="1" i="0" u="none" strike="noStrike" kern="1200" cap="none" spc="100" normalizeH="0" baseline="0" noProof="0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</a:br>
            <a:endParaRPr kumimoji="0" lang="ru-RU" sz="3600" b="1" i="0" u="none" strike="noStrike" kern="1200" cap="none" spc="100" normalizeH="0" baseline="0" noProof="0" dirty="0">
              <a:ln/>
              <a:solidFill>
                <a:srgbClr val="FFFF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6" name="Рисунок 5" descr="7964756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4678" y="1357298"/>
            <a:ext cx="2109799" cy="2109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933a2f16cfea1ee08a220f7bbed0a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-25051"/>
            <a:ext cx="7429552" cy="688305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143512"/>
            <a:ext cx="9144000" cy="1143000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ru-RU" b="1" spc="100" dirty="0" smtClean="0">
                <a:ln>
                  <a:prstDash val="solid"/>
                </a:ln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Вы</a:t>
            </a:r>
            <a: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ru-RU" b="1" spc="100" dirty="0" smtClean="0">
                <a:ln>
                  <a:prstDash val="solid"/>
                </a:ln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играете с игрушками</a:t>
            </a:r>
            <a: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, </a:t>
            </a:r>
            <a:r>
              <a:rPr lang="ru-RU" b="1" spc="100" dirty="0" smtClean="0">
                <a:ln>
                  <a:prstDash val="solid"/>
                </a:ln>
                <a:solidFill>
                  <a:srgbClr val="FF99FF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мама</a:t>
            </a:r>
            <a: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ru-RU" b="1" spc="100" dirty="0" smtClean="0">
                <a:ln>
                  <a:prstDash val="solid"/>
                </a:ln>
                <a:solidFill>
                  <a:srgbClr val="00FF99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читает вам книжки</a:t>
            </a:r>
            <a: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, </a:t>
            </a:r>
            <a:b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</a:br>
            <a:r>
              <a:rPr lang="ru-RU" b="1" spc="100" dirty="0" smtClean="0">
                <a:ln>
                  <a:prstDash val="solid"/>
                </a:ln>
                <a:solidFill>
                  <a:srgbClr val="00B0F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вы носите одежду и обувь</a:t>
            </a:r>
            <a:r>
              <a:rPr lang="ru-RU" b="1" spc="10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…</a:t>
            </a:r>
            <a:endParaRPr lang="ru-RU" b="1" spc="100" dirty="0">
              <a:ln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-142908" y="-142900"/>
            <a:ext cx="9501222" cy="1143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100" normalizeH="0" noProof="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Мир </a:t>
            </a:r>
            <a:r>
              <a:rPr kumimoji="0" lang="ru-RU" sz="3600" b="1" i="0" u="none" strike="noStrike" kern="1200" cap="none" spc="100" normalizeH="0" noProof="0" dirty="0" smtClean="0">
                <a:ln>
                  <a:prstDash val="solid"/>
                </a:ln>
                <a:solidFill>
                  <a:srgbClr val="FFFF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вокруг вас так </a:t>
            </a:r>
            <a:r>
              <a:rPr kumimoji="0" lang="ru-RU" sz="3600" b="1" i="0" u="none" strike="noStrike" kern="1200" cap="none" spc="100" normalizeH="0" noProof="0" dirty="0" smtClean="0">
                <a:ln>
                  <a:prstDash val="solid"/>
                </a:ln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многообразен!</a:t>
            </a:r>
            <a:endParaRPr kumimoji="0" lang="ru-RU" sz="3600" b="1" i="0" u="none" strike="noStrike" kern="1200" cap="none" spc="100" normalizeH="0" noProof="0" dirty="0">
              <a:ln>
                <a:prstDash val="solid"/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642918"/>
            <a:ext cx="9001156" cy="642934"/>
          </a:xfrm>
          <a:ln>
            <a:noFill/>
          </a:ln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spc="100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Откуда у нас в доме эти вещи и одежда?</a:t>
            </a:r>
            <a:r>
              <a:rPr lang="ru-RU" sz="3600" b="1" spc="100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b="1" spc="100" dirty="0" smtClean="0">
                <a:ln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b="1" spc="100" dirty="0">
              <a:ln/>
              <a:solidFill>
                <a:srgbClr val="FFFF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122" name="Picture 2" descr="http://www.m-gid.ru/im.xp/051051055055124049056052048056050055053053.htm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00174"/>
            <a:ext cx="7175660" cy="5357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://www.litsovet.ru/images/galleries/8828/7362/35a4a2b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714752"/>
            <a:ext cx="4800600" cy="2962276"/>
          </a:xfrm>
          <a:prstGeom prst="rect">
            <a:avLst/>
          </a:prstGeom>
          <a:noFill/>
        </p:spPr>
      </p:pic>
      <p:pic>
        <p:nvPicPr>
          <p:cNvPr id="5134" name="Picture 14" descr="http://stolicadetstva.com/images/text/4dd48a2280fa023348f77eebfdd2bc9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111011">
            <a:off x="6178761" y="963795"/>
            <a:ext cx="3489305" cy="3489305"/>
          </a:xfrm>
          <a:prstGeom prst="rect">
            <a:avLst/>
          </a:prstGeom>
          <a:noFill/>
        </p:spPr>
      </p:pic>
      <p:pic>
        <p:nvPicPr>
          <p:cNvPr id="7" name="Рисунок 6" descr="динозаврик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642918"/>
            <a:ext cx="947739" cy="947739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  <a:ln>
            <a:noFill/>
          </a:ln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/>
            </a:r>
            <a:br>
              <a:rPr lang="ru-RU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</a:br>
            <a:r>
              <a:rPr lang="ru-RU" sz="3600" b="1" dirty="0" smtClean="0">
                <a:ln/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</a:t>
            </a:r>
            <a:r>
              <a:rPr lang="ru-RU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где и как их 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купили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…?</a:t>
            </a:r>
            <a:endParaRPr lang="ru-RU" sz="3600" b="1" dirty="0">
              <a:ln/>
              <a:solidFill>
                <a:srgbClr val="FFFF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http://novygod.nastupaet.ru/wp-content/uploads/2013/01/chtopodarreben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428736"/>
            <a:ext cx="7410450" cy="4924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динозаврик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5720" y="428604"/>
            <a:ext cx="1000132" cy="1000132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572560" cy="1143000"/>
          </a:xfrm>
        </p:spPr>
        <p:txBody>
          <a:bodyPr>
            <a:normAutofit fontScale="9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>
              <a:lnSpc>
                <a:spcPts val="4100"/>
              </a:lnSpc>
            </a:pPr>
            <a:r>
              <a:rPr lang="ru-RU" b="1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Мы знаем, что все вещи попадают к нам домой из </a:t>
            </a:r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магазина</a:t>
            </a:r>
            <a:endParaRPr lang="ru-RU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http://www.divoland.dp.ua/pgimg/inside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39345"/>
            <a:ext cx="9144000" cy="531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динозаврик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642918"/>
            <a:ext cx="947739" cy="947739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korzinka.org/5306-2149-thickbox/----100.jpg"/>
          <p:cNvPicPr>
            <a:picLocks noChangeAspect="1" noChangeArrowheads="1"/>
          </p:cNvPicPr>
          <p:nvPr/>
        </p:nvPicPr>
        <p:blipFill>
          <a:blip r:embed="rId2" cstate="print"/>
          <a:srcRect l="26395" t="499" r="25131"/>
          <a:stretch>
            <a:fillRect/>
          </a:stretch>
        </p:blipFill>
        <p:spPr bwMode="auto">
          <a:xfrm rot="20327575">
            <a:off x="441289" y="1280981"/>
            <a:ext cx="1731435" cy="355406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-142900"/>
            <a:ext cx="7772400" cy="1285860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l">
              <a:lnSpc>
                <a:spcPts val="2400"/>
              </a:lnSpc>
            </a:pPr>
            <a:r>
              <a:rPr lang="ru-RU" sz="3600" b="1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 магазине можно </a:t>
            </a:r>
            <a:r>
              <a:rPr lang="ru-RU" b="1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купить</a:t>
            </a:r>
            <a:r>
              <a:rPr lang="ru-RU" sz="3600" b="1" dirty="0" smtClean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всё, что захочешь!</a:t>
            </a:r>
            <a:endParaRPr lang="ru-RU" b="1" dirty="0">
              <a:ln/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0" y="5981700"/>
            <a:ext cx="7072298" cy="876300"/>
          </a:xfrm>
        </p:spPr>
        <p:txBody>
          <a:bodyPr>
            <a:normAutofit fontScale="77500" lnSpcReduction="20000"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800" b="1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</a:t>
            </a:r>
            <a:r>
              <a:rPr lang="ru-RU" b="1" dirty="0" smtClean="0">
                <a:ln/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у тебя…  есть …    </a:t>
            </a:r>
            <a:r>
              <a:rPr lang="ru-RU" sz="6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sz="4000" b="1" dirty="0" smtClean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b="1" dirty="0">
              <a:ln/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72" name="Picture 28" descr="http://img-fotki.yandex.ru/get/5803/svetlera.32a/0_5ee8b_64d06f5e_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3042" y="642918"/>
            <a:ext cx="2746068" cy="3321857"/>
          </a:xfrm>
          <a:prstGeom prst="rect">
            <a:avLst/>
          </a:prstGeom>
          <a:noFill/>
        </p:spPr>
      </p:pic>
      <p:pic>
        <p:nvPicPr>
          <p:cNvPr id="6190" name="Picture 46" descr="http://ic.pics.livejournal.com/trade/60895630/6939/6939_origin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2714620"/>
            <a:ext cx="4017463" cy="3381365"/>
          </a:xfrm>
          <a:prstGeom prst="rect">
            <a:avLst/>
          </a:prstGeom>
          <a:noFill/>
        </p:spPr>
      </p:pic>
      <p:pic>
        <p:nvPicPr>
          <p:cNvPr id="6240" name="Picture 96" descr="http://lenagold.narod.ru/fon/clipart/o/obuv/obuv22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4714884"/>
            <a:ext cx="2285984" cy="1954485"/>
          </a:xfrm>
          <a:prstGeom prst="rect">
            <a:avLst/>
          </a:prstGeom>
          <a:noFill/>
        </p:spPr>
      </p:pic>
      <p:pic>
        <p:nvPicPr>
          <p:cNvPr id="6242" name="Picture 98" descr="http://img-fotki.yandex.ru/get/4701/35295979.6/0_60494_4db79c89_XL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204889">
            <a:off x="4594954" y="1310653"/>
            <a:ext cx="4773615" cy="2643389"/>
          </a:xfrm>
          <a:prstGeom prst="rect">
            <a:avLst/>
          </a:prstGeom>
          <a:noFill/>
        </p:spPr>
      </p:pic>
      <p:pic>
        <p:nvPicPr>
          <p:cNvPr id="6248" name="Picture 104" descr="http://www.mitrefinch.co.uk/cms_media/images/flat_screen_computer_monitor3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214346" y="3429000"/>
            <a:ext cx="3286148" cy="2978073"/>
          </a:xfrm>
          <a:prstGeom prst="rect">
            <a:avLst/>
          </a:prstGeom>
          <a:noFill/>
        </p:spPr>
      </p:pic>
      <p:pic>
        <p:nvPicPr>
          <p:cNvPr id="6252" name="Picture 108" descr="http://by-anna.ucoz.ru/dogs/4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428860" y="3500438"/>
            <a:ext cx="2214578" cy="2904789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 rot="20280464">
            <a:off x="246495" y="2169526"/>
            <a:ext cx="9146749" cy="11862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ts val="4100"/>
              </a:lnSpc>
            </a:pPr>
            <a:r>
              <a:rPr lang="ru-RU" sz="5400" b="1" dirty="0" smtClean="0">
                <a:ln w="12700">
                  <a:solidFill>
                    <a:schemeClr val="bg1">
                      <a:alpha val="92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sx="47000" sy="47000" algn="tl" rotWithShape="0">
                    <a:schemeClr val="bg1">
                      <a:alpha val="40000"/>
                    </a:schemeClr>
                  </a:outerShdw>
                </a:effectLst>
                <a:latin typeface="Comic Sans MS" pitchFamily="66" charset="0"/>
              </a:rPr>
              <a:t>Только при одном условии</a:t>
            </a:r>
            <a:endParaRPr lang="ru-RU" sz="5400" b="1" dirty="0">
              <a:ln w="12700">
                <a:solidFill>
                  <a:schemeClr val="bg1">
                    <a:alpha val="92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sx="47000" sy="47000" algn="tl" rotWithShape="0">
                  <a:schemeClr val="bg1">
                    <a:alpha val="40000"/>
                  </a:scheme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6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6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Может,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b="1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растут на дереве или падают с неба??!</a:t>
            </a:r>
            <a:endParaRPr lang="ru-RU" b="1" dirty="0">
              <a:solidFill>
                <a:srgbClr val="00CC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http://img-fotki.yandex.ru/get/6213/134274644.2e/0_79c17_a84e3b31_or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357298"/>
            <a:ext cx="5133975" cy="4762500"/>
          </a:xfrm>
          <a:prstGeom prst="rect">
            <a:avLst/>
          </a:prstGeom>
          <a:noFill/>
        </p:spPr>
      </p:pic>
      <p:pic>
        <p:nvPicPr>
          <p:cNvPr id="3080" name="Picture 8" descr="http://mahrova.tmweb.ru/wp-content/uploads/2012/01/raining_money_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1500174"/>
            <a:ext cx="3736904" cy="45211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динозаврик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357826"/>
            <a:ext cx="1357290" cy="135729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631844"/>
          </a:xfrm>
          <a:ln>
            <a:noFill/>
          </a:ln>
        </p:spPr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3600" b="1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 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нужно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ЗАРАБАТЫВАТЬ</a:t>
            </a:r>
            <a:r>
              <a:rPr lang="ru-RU" sz="36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ru-RU" sz="3600" b="1" dirty="0">
              <a:ln/>
              <a:solidFill>
                <a:srgbClr val="00CC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00034" y="5357826"/>
            <a:ext cx="8229600" cy="631844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А ДЛЯ ЭТОГО</a:t>
            </a:r>
            <a:r>
              <a:rPr kumimoji="0" lang="ru-RU" sz="3600" b="1" i="0" u="none" strike="noStrike" kern="1200" cap="none" spc="0" normalizeH="0" baseline="0" noProof="0" dirty="0" smtClean="0">
                <a:ln/>
                <a:solidFill>
                  <a:schemeClr val="accent3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CC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нужно</a:t>
            </a:r>
            <a:r>
              <a:rPr kumimoji="0" lang="ru-RU" sz="3600" b="1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kumimoji="0" lang="ru-RU" sz="3600" b="1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ходить на работу, где людям и платят </a:t>
            </a:r>
            <a:r>
              <a:rPr kumimoji="0" lang="ru-RU" sz="5400" b="1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ДЕНЬГИ</a:t>
            </a:r>
            <a:endParaRPr kumimoji="0" lang="ru-RU" sz="3600" b="1" i="0" u="none" strike="noStrike" kern="1200" cap="none" spc="0" normalizeH="0" baseline="0" noProof="0" dirty="0">
              <a:ln/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28680" name="Picture 8" descr="Big Ma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1000108"/>
            <a:ext cx="1528765" cy="3666552"/>
          </a:xfrm>
          <a:prstGeom prst="rect">
            <a:avLst/>
          </a:prstGeom>
          <a:noFill/>
        </p:spPr>
      </p:pic>
      <p:pic>
        <p:nvPicPr>
          <p:cNvPr id="10" name="Picture 8" descr="Big Ma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1000108"/>
            <a:ext cx="1428760" cy="3426702"/>
          </a:xfrm>
          <a:prstGeom prst="rect">
            <a:avLst/>
          </a:prstGeom>
          <a:noFill/>
        </p:spPr>
      </p:pic>
      <p:pic>
        <p:nvPicPr>
          <p:cNvPr id="11" name="Picture 8" descr="Big Ma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1000108"/>
            <a:ext cx="1340370" cy="3214710"/>
          </a:xfrm>
          <a:prstGeom prst="rect">
            <a:avLst/>
          </a:prstGeom>
          <a:noFill/>
        </p:spPr>
      </p:pic>
      <p:pic>
        <p:nvPicPr>
          <p:cNvPr id="12" name="Picture 8" descr="Big Ma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928670"/>
            <a:ext cx="863794" cy="2071702"/>
          </a:xfrm>
          <a:prstGeom prst="rect">
            <a:avLst/>
          </a:prstGeom>
          <a:noFill/>
        </p:spPr>
      </p:pic>
      <p:pic>
        <p:nvPicPr>
          <p:cNvPr id="13" name="Picture 8" descr="Big Man Clip Ar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40" y="1000108"/>
            <a:ext cx="863794" cy="2071702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35718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Я тоже хочу ходить на работу!</a:t>
            </a:r>
            <a:b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На заработанные деньги я смогу купить много апельсинового сока! </a:t>
            </a:r>
            <a:b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Я так его люблю!!!</a:t>
            </a:r>
            <a:br>
              <a:rPr lang="ru-RU" b="1" dirty="0" smtClean="0">
                <a:solidFill>
                  <a:srgbClr val="00CC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FF000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Comic Sans MS" pitchFamily="66" charset="0"/>
              </a:rPr>
              <a:t>Ребята, а вы хотите зарабатывать?</a:t>
            </a:r>
            <a:endParaRPr lang="ru-RU" b="1" dirty="0">
              <a:solidFill>
                <a:srgbClr val="FF000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" name="Рисунок 5" descr="7964756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4744" y="214290"/>
            <a:ext cx="1643074" cy="1643074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какую работу вы бы выбрали, чтобы заработать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ru-RU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2" descr="http://novygod.nastupaet.ru/wp-content/uploads/2013/01/chtopodarreben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214554"/>
            <a:ext cx="6553194" cy="4354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79647566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768" y="1500174"/>
            <a:ext cx="1643074" cy="1643074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Профессий</a:t>
            </a:r>
            <a:r>
              <a:rPr lang="ru-RU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br>
              <a:rPr lang="ru-RU" sz="3600" b="1" dirty="0" smtClean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на свете великое множество!</a:t>
            </a:r>
            <a:endParaRPr lang="ru-RU" sz="36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34" name="Picture 14" descr="http://www.ivanivanich.ru/img/disc55/27_catalo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1500174"/>
            <a:ext cx="1372415" cy="2214578"/>
          </a:xfrm>
          <a:prstGeom prst="rect">
            <a:avLst/>
          </a:prstGeom>
          <a:noFill/>
        </p:spPr>
      </p:pic>
      <p:pic>
        <p:nvPicPr>
          <p:cNvPr id="30738" name="Picture 18" descr="Векторный клипарт - ветерина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000108"/>
            <a:ext cx="2143140" cy="1793889"/>
          </a:xfrm>
          <a:prstGeom prst="rect">
            <a:avLst/>
          </a:prstGeom>
          <a:noFill/>
        </p:spPr>
      </p:pic>
      <p:pic>
        <p:nvPicPr>
          <p:cNvPr id="30740" name="Picture 20" descr="Векторный клипарт - акушер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4429132"/>
            <a:ext cx="857255" cy="2135617"/>
          </a:xfrm>
          <a:prstGeom prst="rect">
            <a:avLst/>
          </a:prstGeom>
          <a:noFill/>
        </p:spPr>
      </p:pic>
      <p:pic>
        <p:nvPicPr>
          <p:cNvPr id="30744" name="Picture 24" descr="Векторный клипарт - воспитатель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572008"/>
            <a:ext cx="1643074" cy="1719144"/>
          </a:xfrm>
          <a:prstGeom prst="rect">
            <a:avLst/>
          </a:prstGeom>
          <a:noFill/>
        </p:spPr>
      </p:pic>
      <p:pic>
        <p:nvPicPr>
          <p:cNvPr id="30746" name="Picture 26" descr="Векторный клипарт - инжинер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71802" y="1428736"/>
            <a:ext cx="1357322" cy="2215399"/>
          </a:xfrm>
          <a:prstGeom prst="rect">
            <a:avLst/>
          </a:prstGeom>
          <a:noFill/>
        </p:spPr>
      </p:pic>
      <p:pic>
        <p:nvPicPr>
          <p:cNvPr id="30748" name="Picture 28" descr="Векторный клипарт - диктор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1285860"/>
            <a:ext cx="2031240" cy="1500198"/>
          </a:xfrm>
          <a:prstGeom prst="rect">
            <a:avLst/>
          </a:prstGeom>
          <a:noFill/>
        </p:spPr>
      </p:pic>
      <p:pic>
        <p:nvPicPr>
          <p:cNvPr id="30750" name="Picture 30" descr="Векторный клипарт - клоун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58082" y="3957309"/>
            <a:ext cx="1604968" cy="2650063"/>
          </a:xfrm>
          <a:prstGeom prst="rect">
            <a:avLst/>
          </a:prstGeom>
          <a:noFill/>
        </p:spPr>
      </p:pic>
      <p:pic>
        <p:nvPicPr>
          <p:cNvPr id="30752" name="Picture 32" descr="Векторный клипарт - моряк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500166" y="3071810"/>
            <a:ext cx="1285884" cy="2199947"/>
          </a:xfrm>
          <a:prstGeom prst="rect">
            <a:avLst/>
          </a:prstGeom>
          <a:noFill/>
        </p:spPr>
      </p:pic>
      <p:pic>
        <p:nvPicPr>
          <p:cNvPr id="30754" name="Picture 34" descr="Векторный клипарт - продавец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42844" y="5072074"/>
            <a:ext cx="1785950" cy="1552404"/>
          </a:xfrm>
          <a:prstGeom prst="rect">
            <a:avLst/>
          </a:prstGeom>
          <a:noFill/>
        </p:spPr>
      </p:pic>
      <p:pic>
        <p:nvPicPr>
          <p:cNvPr id="30756" name="Picture 36" descr="Векторный клипарт - художник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29124" y="3071810"/>
            <a:ext cx="1357322" cy="1966731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07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07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7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79647566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142852"/>
            <a:ext cx="1609734" cy="1609734"/>
          </a:xfrm>
          <a:prstGeom prst="rect">
            <a:avLst/>
          </a:prstGeom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71472" y="35718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А 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я очень люблю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путешествовать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  <a:b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Новые впечатления, знания, интересные фотографии – это для меня!</a:t>
            </a:r>
            <a:b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Какую профессию мне выбрать, 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чтобы 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зарабатывать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ДЕНЬГИ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?</a:t>
            </a:r>
            <a:endParaRPr lang="ru-RU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ты научишься делать очень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ХОРОШО</a:t>
            </a:r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то что ты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ЛЮБИШЬ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делать, то непременно достигнешь</a:t>
            </a:r>
            <a:r>
              <a:rPr lang="ru-RU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УСПЕХА</a:t>
            </a:r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ru-RU" sz="3600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УСПЕХ 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+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ТРУДОЛЮБИЕ </a:t>
            </a: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=</a:t>
            </a:r>
            <a:r>
              <a:rPr kumimoji="0" lang="ru-RU" sz="6000" b="1" i="0" u="none" strike="noStrike" kern="1200" cap="none" spc="0" normalizeH="0" noProof="0" dirty="0" smtClean="0">
                <a:ln>
                  <a:noFill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 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ХОРОШАЯ ЗАРПЛАТА</a:t>
            </a:r>
            <a:r>
              <a:rPr kumimoji="0" lang="ru-RU" sz="7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!</a:t>
            </a:r>
            <a:endParaRPr kumimoji="0" lang="ru-RU" sz="7300" b="1" i="0" u="none" strike="noStrike" kern="1200" cap="none" spc="0" normalizeH="0" baseline="0" noProof="0" dirty="0">
              <a:ln>
                <a:noFill/>
              </a:ln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31746" name="Picture 2" descr="http://libfoto.ru/uploads/posts/2009-03/1237914903_wm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2071678"/>
            <a:ext cx="6079876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6" name="Picture 14" descr="http://www.turizm-kaluga.ru/upload/medialibrary/707/clipart45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2"/>
            <a:ext cx="4714876" cy="4166956"/>
          </a:xfrm>
          <a:prstGeom prst="rect">
            <a:avLst/>
          </a:prstGeom>
          <a:noFill/>
        </p:spPr>
      </p:pic>
      <p:pic>
        <p:nvPicPr>
          <p:cNvPr id="3080" name="Picture 8" descr="http://lenagold.narod.ru/fon/clipart/d/dom/domik8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33943" y="642894"/>
            <a:ext cx="7110057" cy="6215106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Хорошая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зарплата</a:t>
            </a:r>
            <a:r>
              <a:rPr lang="ru-RU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– большие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возможности</a:t>
            </a:r>
            <a:r>
              <a:rPr lang="ru-RU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!</a:t>
            </a:r>
            <a:endParaRPr lang="ru-RU" b="1" dirty="0">
              <a:solidFill>
                <a:srgbClr val="00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http://i061.radikal.ru/1008/3b/d40e3ac21e5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42908" y="3771266"/>
            <a:ext cx="5072098" cy="3086734"/>
          </a:xfrm>
          <a:prstGeom prst="rect">
            <a:avLst/>
          </a:prstGeom>
          <a:noFill/>
        </p:spPr>
      </p:pic>
      <p:pic>
        <p:nvPicPr>
          <p:cNvPr id="8" name="Рисунок 7" descr="динозаврик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001024" y="3286124"/>
            <a:ext cx="1142976" cy="1142976"/>
          </a:xfrm>
          <a:prstGeom prst="rect">
            <a:avLst/>
          </a:prstGeom>
          <a:scene3d>
            <a:camera prst="orthographicFront">
              <a:rot lat="0" lon="10800000" rev="21299999"/>
            </a:camera>
            <a:lightRig rig="threePt" dir="t"/>
          </a:scene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8929718" cy="1143000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ВЫВОД</a:t>
            </a:r>
            <a:r>
              <a:rPr lang="ru-RU" sz="3600" b="1" dirty="0" smtClean="0">
                <a:solidFill>
                  <a:srgbClr val="00CC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чтобы иметь в будущем хорошую работу, нужно уже сейчас </a:t>
            </a:r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хорошо учиться!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2770" name="Picture 2" descr="http://img-fotki.yandex.ru/get/4412/20573769.3/0_657d8_36a5263a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214422"/>
            <a:ext cx="5000660" cy="580628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20588604">
            <a:off x="1292377" y="4198683"/>
            <a:ext cx="7191066" cy="12100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ru-RU" sz="5400" b="1" spc="6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УДАЧИ, ДРУЗЬЯ!</a:t>
            </a:r>
            <a:endParaRPr lang="ru-RU" sz="5400" b="1" spc="60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Рисунок 6" descr="79647566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7620" y="2500306"/>
            <a:ext cx="1643074" cy="1643074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</TotalTime>
  <Words>198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ДЛЯ ЧЕГО НУЖНЫ ДЕНЬГИ?</vt:lpstr>
      <vt:lpstr>Привет, ребята! </vt:lpstr>
      <vt:lpstr>Вы играете с игрушками, мама читает вам книжки,  вы носите одежду и обувь…</vt:lpstr>
      <vt:lpstr>Откуда у нас в доме эти вещи и одежда? </vt:lpstr>
      <vt:lpstr> А где и как их купили…?</vt:lpstr>
      <vt:lpstr>Мы знаем, что все вещи попадают к нам домой из магазина</vt:lpstr>
      <vt:lpstr>В магазине можно купить всё, что захочешь!</vt:lpstr>
      <vt:lpstr>Может, деньги растут на дереве или падают с неба??!</vt:lpstr>
      <vt:lpstr>ДЕНЬГИ нужно ЗАРАБАТЫВАТЬ!</vt:lpstr>
      <vt:lpstr>Я тоже хочу ходить на работу! На заработанные деньги я смогу купить много апельсинового сока!  Я так его люблю!!! Ребята, а вы хотите зарабатывать?</vt:lpstr>
      <vt:lpstr>А какую работу вы бы выбрали, чтобы заработать ДЕНЬГИ?</vt:lpstr>
      <vt:lpstr>Профессий  на свете великое множество!</vt:lpstr>
      <vt:lpstr>А я очень люблю путешествовать.  Новые впечатления, знания, интересные фотографии – это для меня! Какую профессию мне выбрать, чтобы зарабатывать ДЕНЬГИ?</vt:lpstr>
      <vt:lpstr>Если ты научишься делать очень ХОРОШО, то что ты ЛЮБИШЬ делать, то непременно достигнешь УСПЕХА!</vt:lpstr>
      <vt:lpstr>Хорошая зарплата – большие возможности!</vt:lpstr>
      <vt:lpstr>ВЫВОД: чтобы иметь в будущем хорошую работу, нужно уже сейчас хорошо учиться!</vt:lpstr>
    </vt:vector>
  </TitlesOfParts>
  <Company>CITOIS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Деньги – добро или зло?</dc:title>
  <dc:creator>IKT</dc:creator>
  <cp:lastModifiedBy>IKT</cp:lastModifiedBy>
  <cp:revision>96</cp:revision>
  <dcterms:created xsi:type="dcterms:W3CDTF">2013-06-28T12:31:44Z</dcterms:created>
  <dcterms:modified xsi:type="dcterms:W3CDTF">2013-07-19T08:31:23Z</dcterms:modified>
</cp:coreProperties>
</file>