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58" r:id="rId5"/>
    <p:sldId id="259" r:id="rId6"/>
    <p:sldId id="260" r:id="rId7"/>
    <p:sldId id="261" r:id="rId8"/>
    <p:sldId id="264" r:id="rId9"/>
    <p:sldId id="267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59FF5-320B-4380-8FCD-2D9D064043FE}" type="datetimeFigureOut">
              <a:rPr lang="ru-RU" smtClean="0"/>
              <a:t>20.10.2016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CD95D-D64C-433F-8450-4690E0F09E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0592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59FF5-320B-4380-8FCD-2D9D064043FE}" type="datetimeFigureOut">
              <a:rPr lang="ru-RU" smtClean="0"/>
              <a:t>20.10.2016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CD95D-D64C-433F-8450-4690E0F09E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2311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59FF5-320B-4380-8FCD-2D9D064043FE}" type="datetimeFigureOut">
              <a:rPr lang="ru-RU" smtClean="0"/>
              <a:t>20.10.2016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CD95D-D64C-433F-8450-4690E0F09E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8188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59FF5-320B-4380-8FCD-2D9D064043FE}" type="datetimeFigureOut">
              <a:rPr lang="ru-RU" smtClean="0"/>
              <a:t>20.10.2016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CD95D-D64C-433F-8450-4690E0F09E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4871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59FF5-320B-4380-8FCD-2D9D064043FE}" type="datetimeFigureOut">
              <a:rPr lang="ru-RU" smtClean="0"/>
              <a:t>20.10.2016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CD95D-D64C-433F-8450-4690E0F09E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8552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59FF5-320B-4380-8FCD-2D9D064043FE}" type="datetimeFigureOut">
              <a:rPr lang="ru-RU" smtClean="0"/>
              <a:t>20.10.2016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CD95D-D64C-433F-8450-4690E0F09E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5791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59FF5-320B-4380-8FCD-2D9D064043FE}" type="datetimeFigureOut">
              <a:rPr lang="ru-RU" smtClean="0"/>
              <a:t>20.10.2016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CD95D-D64C-433F-8450-4690E0F09E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8167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59FF5-320B-4380-8FCD-2D9D064043FE}" type="datetimeFigureOut">
              <a:rPr lang="ru-RU" smtClean="0"/>
              <a:t>20.10.2016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CD95D-D64C-433F-8450-4690E0F09E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3467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59FF5-320B-4380-8FCD-2D9D064043FE}" type="datetimeFigureOut">
              <a:rPr lang="ru-RU" smtClean="0"/>
              <a:t>20.10.2016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CD95D-D64C-433F-8450-4690E0F09E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8807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59FF5-320B-4380-8FCD-2D9D064043FE}" type="datetimeFigureOut">
              <a:rPr lang="ru-RU" smtClean="0"/>
              <a:t>20.10.2016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CD95D-D64C-433F-8450-4690E0F09E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2548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59FF5-320B-4380-8FCD-2D9D064043FE}" type="datetimeFigureOut">
              <a:rPr lang="ru-RU" smtClean="0"/>
              <a:t>20.10.2016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CD95D-D64C-433F-8450-4690E0F09E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3114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259FF5-320B-4380-8FCD-2D9D064043FE}" type="datetimeFigureOut">
              <a:rPr lang="ru-RU" smtClean="0"/>
              <a:t>20.10.2016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6CD95D-D64C-433F-8450-4690E0F09E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6376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64705"/>
            <a:ext cx="7630616" cy="2835746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4800" b="1" dirty="0" smtClean="0"/>
              <a:t>Использование ИКТ в ДОУ</a:t>
            </a:r>
            <a:endParaRPr lang="ru-RU" sz="48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chemeClr val="tx1"/>
                </a:solidFill>
              </a:rPr>
              <a:t>Подготовила Неясова Н.В.</a:t>
            </a:r>
            <a:endParaRPr lang="ru-RU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549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2002234"/>
          </a:xfrm>
        </p:spPr>
        <p:txBody>
          <a:bodyPr>
            <a:normAutofit fontScale="90000"/>
          </a:bodyPr>
          <a:lstStyle/>
          <a:p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3600" b="1" dirty="0" smtClean="0">
                <a:solidFill>
                  <a:schemeClr val="tx2"/>
                </a:solidFill>
              </a:rPr>
              <a:t>Компьютерные (новые информационные) </a:t>
            </a:r>
            <a:br>
              <a:rPr lang="ru-RU" sz="3600" b="1" dirty="0" smtClean="0">
                <a:solidFill>
                  <a:schemeClr val="tx2"/>
                </a:solidFill>
              </a:rPr>
            </a:br>
            <a:r>
              <a:rPr lang="ru-RU" sz="3600" b="1" dirty="0" smtClean="0">
                <a:solidFill>
                  <a:schemeClr val="tx2"/>
                </a:solidFill>
              </a:rPr>
              <a:t>технологии обучения</a:t>
            </a:r>
            <a:r>
              <a:rPr lang="ru-RU" sz="3600" dirty="0" smtClean="0"/>
              <a:t> – это процессы подготовки и передачи информации </a:t>
            </a:r>
            <a:br>
              <a:rPr lang="ru-RU" sz="3600" dirty="0" smtClean="0"/>
            </a:br>
            <a:r>
              <a:rPr lang="ru-RU" sz="3600" dirty="0" smtClean="0"/>
              <a:t>обучаемому посредством компьютера.</a:t>
            </a:r>
            <a:br>
              <a:rPr lang="ru-RU" sz="3600" dirty="0" smtClean="0"/>
            </a:br>
            <a:endParaRPr lang="ru-RU" sz="36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708920"/>
            <a:ext cx="5367366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7442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332656"/>
            <a:ext cx="7702624" cy="3744416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chemeClr val="tx2"/>
                </a:solidFill>
              </a:rPr>
              <a:t/>
            </a:r>
            <a:br>
              <a:rPr lang="ru-RU" sz="3600" b="1" dirty="0" smtClean="0">
                <a:solidFill>
                  <a:schemeClr val="tx2"/>
                </a:solidFill>
              </a:rPr>
            </a:br>
            <a:r>
              <a:rPr lang="ru-RU" sz="3600" b="1" dirty="0" smtClean="0">
                <a:solidFill>
                  <a:schemeClr val="tx2"/>
                </a:solidFill>
              </a:rPr>
              <a:t>Целью компьютерных технологий является:</a:t>
            </a:r>
            <a:br>
              <a:rPr lang="ru-RU" sz="3600" b="1" dirty="0" smtClean="0">
                <a:solidFill>
                  <a:schemeClr val="tx2"/>
                </a:solidFill>
              </a:rPr>
            </a:br>
            <a:r>
              <a:rPr lang="ru-RU" sz="3100" dirty="0" smtClean="0"/>
              <a:t>формирование умений работать с информацией, </a:t>
            </a:r>
            <a:br>
              <a:rPr lang="ru-RU" sz="3100" dirty="0" smtClean="0"/>
            </a:br>
            <a:r>
              <a:rPr lang="ru-RU" sz="3100" dirty="0" smtClean="0"/>
              <a:t>развитие коммуникативных способностей,</a:t>
            </a:r>
            <a:br>
              <a:rPr lang="ru-RU" sz="3100" dirty="0" smtClean="0"/>
            </a:br>
            <a:r>
              <a:rPr lang="ru-RU" sz="3100" dirty="0" smtClean="0"/>
              <a:t>подготовка личности «информационного общества», </a:t>
            </a:r>
            <a:br>
              <a:rPr lang="ru-RU" sz="3100" dirty="0" smtClean="0"/>
            </a:br>
            <a:r>
              <a:rPr lang="ru-RU" sz="3100" dirty="0" smtClean="0"/>
              <a:t>формирование исследовательских умений, </a:t>
            </a:r>
            <a:br>
              <a:rPr lang="ru-RU" sz="3100" dirty="0" smtClean="0"/>
            </a:br>
            <a:r>
              <a:rPr lang="ru-RU" sz="3100" dirty="0" smtClean="0"/>
              <a:t>умений принимать оптимальные решения. 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159750"/>
            <a:ext cx="3482330" cy="2461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078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39552" y="889844"/>
            <a:ext cx="7992888" cy="563231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tx2"/>
                </a:solidFill>
              </a:rPr>
              <a:t>Использование компьютерных технологий помогает:</a:t>
            </a:r>
          </a:p>
          <a:p>
            <a:r>
              <a:rPr lang="ru-RU" sz="2400" dirty="0" smtClean="0"/>
              <a:t>• привлекать пассивных слушателей к активной деятельности;</a:t>
            </a:r>
          </a:p>
          <a:p>
            <a:r>
              <a:rPr lang="ru-RU" sz="2400" dirty="0" smtClean="0"/>
              <a:t>• делать образовательную деятельность более наглядной и интенсивной;</a:t>
            </a:r>
          </a:p>
          <a:p>
            <a:r>
              <a:rPr lang="ru-RU" sz="2400" dirty="0" smtClean="0"/>
              <a:t>• формировать информационную культуру у детей;</a:t>
            </a:r>
          </a:p>
          <a:p>
            <a:r>
              <a:rPr lang="ru-RU" sz="2400" dirty="0" smtClean="0"/>
              <a:t>• активизировать познавательный интерес;</a:t>
            </a:r>
          </a:p>
          <a:p>
            <a:r>
              <a:rPr lang="ru-RU" sz="2400" dirty="0" smtClean="0"/>
              <a:t>• реализовывать личностно-ориентированный и дифференцированный </a:t>
            </a:r>
          </a:p>
          <a:p>
            <a:r>
              <a:rPr lang="ru-RU" sz="2400" dirty="0" smtClean="0"/>
              <a:t> подходы в обучении;</a:t>
            </a:r>
          </a:p>
          <a:p>
            <a:r>
              <a:rPr lang="ru-RU" sz="2400" dirty="0" smtClean="0"/>
              <a:t>• дисциплинировать самого воспитателя, формировать его интерес к</a:t>
            </a:r>
          </a:p>
          <a:p>
            <a:r>
              <a:rPr lang="ru-RU" sz="2400" dirty="0" smtClean="0"/>
              <a:t> работе;</a:t>
            </a:r>
          </a:p>
          <a:p>
            <a:r>
              <a:rPr lang="ru-RU" sz="2400" dirty="0" smtClean="0"/>
              <a:t>• активизировать мыслительные процессы  (анализ, синтез, сравнение)</a:t>
            </a:r>
          </a:p>
        </p:txBody>
      </p:sp>
    </p:spTree>
    <p:extLst>
      <p:ext uri="{BB962C8B-B14F-4D97-AF65-F5344CB8AC3E}">
        <p14:creationId xmlns:p14="http://schemas.microsoft.com/office/powerpoint/2010/main" val="1851057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5536" y="764704"/>
            <a:ext cx="8280920" cy="504056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solidFill>
                  <a:schemeClr val="tx2"/>
                </a:solidFill>
              </a:rPr>
              <a:t/>
            </a:r>
            <a:br>
              <a:rPr lang="ru-RU" sz="2800" b="1" dirty="0" smtClean="0">
                <a:solidFill>
                  <a:schemeClr val="tx2"/>
                </a:solidFill>
              </a:rPr>
            </a:br>
            <a:r>
              <a:rPr lang="ru-RU" sz="2800" b="1" dirty="0" smtClean="0">
                <a:solidFill>
                  <a:schemeClr val="tx2"/>
                </a:solidFill>
              </a:rPr>
              <a:t>В своей работе педагог может использовать следующие средства </a:t>
            </a:r>
            <a:br>
              <a:rPr lang="ru-RU" sz="2800" b="1" dirty="0" smtClean="0">
                <a:solidFill>
                  <a:schemeClr val="tx2"/>
                </a:solidFill>
              </a:rPr>
            </a:br>
            <a:r>
              <a:rPr lang="ru-RU" sz="2800" dirty="0" smtClean="0"/>
              <a:t>информационно-коммуникативных технологий:</a:t>
            </a:r>
            <a:br>
              <a:rPr lang="ru-RU" sz="2800" dirty="0" smtClean="0"/>
            </a:br>
            <a:r>
              <a:rPr lang="ru-RU" sz="2800" dirty="0" smtClean="0"/>
              <a:t>• Компьютер</a:t>
            </a:r>
            <a:br>
              <a:rPr lang="ru-RU" sz="2800" dirty="0" smtClean="0"/>
            </a:br>
            <a:r>
              <a:rPr lang="ru-RU" sz="2800" dirty="0" smtClean="0"/>
              <a:t>• Мультимедийный проектор</a:t>
            </a:r>
            <a:br>
              <a:rPr lang="ru-RU" sz="2800" dirty="0" smtClean="0"/>
            </a:br>
            <a:r>
              <a:rPr lang="ru-RU" sz="2800" dirty="0" smtClean="0"/>
              <a:t>• Принтер</a:t>
            </a:r>
            <a:br>
              <a:rPr lang="ru-RU" sz="2800" dirty="0" smtClean="0"/>
            </a:br>
            <a:r>
              <a:rPr lang="ru-RU" sz="2800" dirty="0" smtClean="0"/>
              <a:t>• Видеомагнитофон, DVD плейер</a:t>
            </a:r>
            <a:br>
              <a:rPr lang="ru-RU" sz="2800" dirty="0" smtClean="0"/>
            </a:br>
            <a:r>
              <a:rPr lang="ru-RU" sz="2800" dirty="0" smtClean="0"/>
              <a:t>• Телевизор</a:t>
            </a:r>
            <a:br>
              <a:rPr lang="ru-RU" sz="2800" dirty="0" smtClean="0"/>
            </a:br>
            <a:r>
              <a:rPr lang="ru-RU" sz="2800" dirty="0" smtClean="0"/>
              <a:t>• Магнитофон</a:t>
            </a:r>
            <a:br>
              <a:rPr lang="ru-RU" sz="2800" dirty="0" smtClean="0"/>
            </a:br>
            <a:r>
              <a:rPr lang="ru-RU" sz="2800" dirty="0" smtClean="0"/>
              <a:t>• Фотоаппарат</a:t>
            </a:r>
            <a:br>
              <a:rPr lang="ru-RU" sz="2800" dirty="0" smtClean="0"/>
            </a:br>
            <a:r>
              <a:rPr lang="ru-RU" sz="2800" dirty="0" smtClean="0"/>
              <a:t>• Видеокамера</a:t>
            </a:r>
            <a:br>
              <a:rPr lang="ru-RU" sz="2800" dirty="0" smtClean="0"/>
            </a:br>
            <a:r>
              <a:rPr lang="ru-RU" sz="2800" dirty="0" smtClean="0"/>
              <a:t>• Электронные доски</a:t>
            </a:r>
            <a:br>
              <a:rPr lang="ru-RU" sz="2800" dirty="0" smtClean="0"/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6238807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2002234"/>
          </a:xfrm>
        </p:spPr>
        <p:txBody>
          <a:bodyPr>
            <a:normAutofit fontScale="90000"/>
          </a:bodyPr>
          <a:lstStyle/>
          <a:p>
            <a:pPr algn="l"/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b="1" dirty="0" smtClean="0">
                <a:solidFill>
                  <a:schemeClr val="tx2"/>
                </a:solidFill>
              </a:rPr>
              <a:t>Так же можно выделить следующие виды интерактивных материалов:</a:t>
            </a:r>
            <a:br>
              <a:rPr lang="ru-RU" sz="2000" b="1" dirty="0" smtClean="0">
                <a:solidFill>
                  <a:schemeClr val="tx2"/>
                </a:solidFill>
              </a:rPr>
            </a:br>
            <a:r>
              <a:rPr lang="ru-RU" sz="2000" dirty="0" smtClean="0"/>
              <a:t>• Фотографии;</a:t>
            </a:r>
            <a:br>
              <a:rPr lang="ru-RU" sz="2000" dirty="0" smtClean="0"/>
            </a:br>
            <a:r>
              <a:rPr lang="ru-RU" sz="2000" dirty="0" smtClean="0"/>
              <a:t>• Видеоролики;</a:t>
            </a:r>
            <a:br>
              <a:rPr lang="ru-RU" sz="2000" dirty="0" smtClean="0"/>
            </a:br>
            <a:r>
              <a:rPr lang="ru-RU" sz="2000" dirty="0" smtClean="0"/>
              <a:t>• Видеофрагменты (фильмов, сказок, мультфильмов);</a:t>
            </a:r>
            <a:br>
              <a:rPr lang="ru-RU" sz="2000" dirty="0" smtClean="0"/>
            </a:br>
            <a:r>
              <a:rPr lang="ru-RU" sz="2000" dirty="0" smtClean="0"/>
              <a:t>• Презентации (электронные книги, электронные выставки);</a:t>
            </a:r>
            <a:br>
              <a:rPr lang="ru-RU" sz="2000" dirty="0" smtClean="0"/>
            </a:br>
            <a:r>
              <a:rPr lang="ru-RU" sz="2000" dirty="0" smtClean="0"/>
              <a:t>• Детские развивающие компьютерные игры;</a:t>
            </a:r>
            <a:br>
              <a:rPr lang="ru-RU" sz="2000" dirty="0" smtClean="0"/>
            </a:br>
            <a:r>
              <a:rPr lang="ru-RU" sz="2000" dirty="0" smtClean="0"/>
              <a:t>• Коллекции цифровых фотографий и мультфильмов.</a:t>
            </a:r>
            <a:br>
              <a:rPr lang="ru-RU" sz="2000" dirty="0" smtClean="0"/>
            </a:br>
            <a:endParaRPr lang="ru-RU" sz="2000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4648200" y="2924944"/>
            <a:ext cx="4038600" cy="320121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1"/>
          </p:nvPr>
        </p:nvSpPr>
        <p:spPr>
          <a:xfrm>
            <a:off x="457200" y="2924944"/>
            <a:ext cx="4038600" cy="320121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852936"/>
            <a:ext cx="4104456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7" y="2852936"/>
            <a:ext cx="4091669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18167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b="1" dirty="0" smtClean="0">
                <a:solidFill>
                  <a:schemeClr val="tx2"/>
                </a:solidFill>
              </a:rPr>
              <a:t>изучение компьютерных технологий является активным педагогическим средством формирования всесторонне развитой личности и обладает рядом функций, влияющих на формирование картины мира ребенка</a:t>
            </a:r>
            <a:endParaRPr lang="ru-RU" sz="2700" b="1" dirty="0">
              <a:solidFill>
                <a:schemeClr val="tx2"/>
              </a:solidFill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72816"/>
            <a:ext cx="7234761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9695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67544" y="332656"/>
            <a:ext cx="8208912" cy="563231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</a:rPr>
              <a:t>использования интерактивных материалов:</a:t>
            </a:r>
          </a:p>
          <a:p>
            <a:r>
              <a:rPr lang="ru-RU" sz="2400" dirty="0" smtClean="0"/>
              <a:t> • позволяют увеличить восприятие материала за счет увеличения количества иллюстративного материала; </a:t>
            </a:r>
          </a:p>
          <a:p>
            <a:r>
              <a:rPr lang="ru-RU" sz="2400" dirty="0" smtClean="0"/>
              <a:t>• позволяют делать поправки во время НОД, выполнять совместную работу детей во взаимодействии, осуществлять интерактивную взаимосвязь ребенок – педагог;</a:t>
            </a:r>
          </a:p>
          <a:p>
            <a:r>
              <a:rPr lang="ru-RU" sz="2400" dirty="0" smtClean="0"/>
              <a:t> • использование мультимедийных презентаций обеспечивает наглядность, которая способствует восприятию и лучшему запоминанию материала, что очень важно, учитывая наглядно-образное мышление детей дошкольного возраста;</a:t>
            </a:r>
          </a:p>
          <a:p>
            <a:r>
              <a:rPr lang="ru-RU" sz="2400" dirty="0" smtClean="0"/>
              <a:t> • одновременно используется графическая, текстовая, аудиовизуальная информация; </a:t>
            </a:r>
          </a:p>
          <a:p>
            <a:r>
              <a:rPr lang="ru-RU" sz="2400" dirty="0" smtClean="0"/>
              <a:t>• при использовании анимации и вставки видеофрагментов возможен показ динамических процессов;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8435393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74345"/>
            <a:ext cx="8208912" cy="563231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dirty="0" smtClean="0"/>
              <a:t>• использование новых приёмов объяснения и закрепления, особенно в игровой форме, повышает непроизвольное внимание детей, помогает развить произвольное; </a:t>
            </a:r>
          </a:p>
          <a:p>
            <a:r>
              <a:rPr lang="ru-RU" sz="2400" dirty="0" smtClean="0"/>
              <a:t>• непосредственно образовательная деятельность с использованием информационно-коммуникационных технологий побуждает детей к поисковой и познавательной деятельности, включая и поиск в сети Интернет самостоятельно или вместе с родителями; • высокая динамика непосредственно образовательной деятельности способствует эффективному усвоению материала, развитию памяти, воображения, творчества детей.</a:t>
            </a:r>
          </a:p>
          <a:p>
            <a:r>
              <a:rPr lang="ru-RU" sz="2400" dirty="0" smtClean="0"/>
              <a:t> • Подбор иллюстративного материала к НОД и для оформления стендов, альбомов, группы, кабинетов (сканирование, Интернет; принтер, презентация).</a:t>
            </a:r>
          </a:p>
          <a:p>
            <a:r>
              <a:rPr lang="ru-RU" sz="2400" dirty="0" smtClean="0"/>
              <a:t> • Создание дидактических игр.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4414699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476672"/>
            <a:ext cx="8136904" cy="489364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</a:rPr>
              <a:t>Особое место при использовании ИКТ занимает работа с родителями: </a:t>
            </a:r>
          </a:p>
          <a:p>
            <a:pPr algn="ctr"/>
            <a:endParaRPr lang="ru-RU" sz="2400" b="1" dirty="0" smtClean="0">
              <a:solidFill>
                <a:schemeClr val="tx2"/>
              </a:solidFill>
            </a:endParaRPr>
          </a:p>
          <a:p>
            <a:r>
              <a:rPr lang="ru-RU" sz="2000" dirty="0" smtClean="0"/>
              <a:t>1. Минимизация времени доступа к информации субъектов коммуникации; </a:t>
            </a:r>
          </a:p>
          <a:p>
            <a:r>
              <a:rPr lang="ru-RU" sz="2000" dirty="0" smtClean="0"/>
              <a:t>2. Возможность продемонстрировать любые документы, фотоматериалы; </a:t>
            </a:r>
          </a:p>
          <a:p>
            <a:r>
              <a:rPr lang="ru-RU" sz="2000" dirty="0" smtClean="0"/>
              <a:t>3. Обеспечение индивидуального подхода к субъекту коммуникации; </a:t>
            </a:r>
          </a:p>
          <a:p>
            <a:r>
              <a:rPr lang="ru-RU" sz="2000" dirty="0" smtClean="0"/>
              <a:t>4. Оптимальное сочетание индивидуальной работы с групповой;</a:t>
            </a:r>
          </a:p>
          <a:p>
            <a:r>
              <a:rPr lang="ru-RU" sz="2000" dirty="0" smtClean="0"/>
              <a:t> 5. Рост объема информации;</a:t>
            </a:r>
          </a:p>
          <a:p>
            <a:r>
              <a:rPr lang="ru-RU" sz="2000" dirty="0" smtClean="0"/>
              <a:t> 6. Обеспечивает диалог субъектов коммуникации (электронная почта, форум); </a:t>
            </a:r>
          </a:p>
          <a:p>
            <a:r>
              <a:rPr lang="ru-RU" sz="2000" dirty="0" smtClean="0"/>
              <a:t>7. Оперативное получение информации; </a:t>
            </a:r>
          </a:p>
          <a:p>
            <a:r>
              <a:rPr lang="ru-RU" sz="2000" dirty="0" smtClean="0"/>
              <a:t>8. Расширение информационных потоков; </a:t>
            </a:r>
          </a:p>
          <a:p>
            <a:r>
              <a:rPr lang="ru-RU" sz="2000" dirty="0" smtClean="0"/>
              <a:t>9. Использование ИКТ при проведении родительских собраний.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1739586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375</Words>
  <Application>Microsoft Office PowerPoint</Application>
  <PresentationFormat>Экран (4:3)</PresentationFormat>
  <Paragraphs>38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Использование ИКТ в ДОУ</vt:lpstr>
      <vt:lpstr> Компьютерные (новые информационные)  технологии обучения – это процессы подготовки и передачи информации  обучаемому посредством компьютера. </vt:lpstr>
      <vt:lpstr> Целью компьютерных технологий является: формирование умений работать с информацией,  развитие коммуникативных способностей, подготовка личности «информационного общества»,  формирование исследовательских умений,  умений принимать оптимальные решения.  </vt:lpstr>
      <vt:lpstr>Презентация PowerPoint</vt:lpstr>
      <vt:lpstr> В своей работе педагог может использовать следующие средства  информационно-коммуникативных технологий: • Компьютер • Мультимедийный проектор • Принтер • Видеомагнитофон, DVD плейер • Телевизор • Магнитофон • Фотоаппарат • Видеокамера • Электронные доски </vt:lpstr>
      <vt:lpstr>    Так же можно выделить следующие виды интерактивных материалов: • Фотографии; • Видеоролики; • Видеофрагменты (фильмов, сказок, мультфильмов); • Презентации (электронные книги, электронные выставки); • Детские развивающие компьютерные игры; • Коллекции цифровых фотографий и мультфильмов. </vt:lpstr>
      <vt:lpstr>изучение компьютерных технологий является активным педагогическим средством формирования всесторонне развитой личности и обладает рядом функций, влияющих на формирование картины мира ребенка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Использование ИКТ в ДОУ</dc:title>
  <dc:creator>Общий профиль студентов</dc:creator>
  <cp:lastModifiedBy>Общий профиль студентов</cp:lastModifiedBy>
  <cp:revision>9</cp:revision>
  <dcterms:created xsi:type="dcterms:W3CDTF">2016-10-19T23:02:21Z</dcterms:created>
  <dcterms:modified xsi:type="dcterms:W3CDTF">2016-10-20T00:56:06Z</dcterms:modified>
</cp:coreProperties>
</file>