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6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3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B796-126B-4978-AF66-7B27CE4898CE}" type="datetimeFigureOut">
              <a:rPr lang="ru-RU" smtClean="0"/>
              <a:t>02.11.2016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F289-C7BD-420D-A2A2-5A458954C8FD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B796-126B-4978-AF66-7B27CE4898CE}" type="datetimeFigureOut">
              <a:rPr lang="ru-RU" smtClean="0"/>
              <a:t>02.11.2016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F289-C7BD-420D-A2A2-5A458954C8F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B796-126B-4978-AF66-7B27CE4898CE}" type="datetimeFigureOut">
              <a:rPr lang="ru-RU" smtClean="0"/>
              <a:t>02.11.2016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F289-C7BD-420D-A2A2-5A458954C8F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B796-126B-4978-AF66-7B27CE4898CE}" type="datetimeFigureOut">
              <a:rPr lang="ru-RU" smtClean="0"/>
              <a:t>02.11.2016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F289-C7BD-420D-A2A2-5A458954C8F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B796-126B-4978-AF66-7B27CE4898CE}" type="datetimeFigureOut">
              <a:rPr lang="ru-RU" smtClean="0"/>
              <a:t>02.11.2016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F289-C7BD-420D-A2A2-5A458954C8F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B796-126B-4978-AF66-7B27CE4898CE}" type="datetimeFigureOut">
              <a:rPr lang="ru-RU" smtClean="0"/>
              <a:t>02.11.2016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F289-C7BD-420D-A2A2-5A458954C8F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B796-126B-4978-AF66-7B27CE4898CE}" type="datetimeFigureOut">
              <a:rPr lang="ru-RU" smtClean="0"/>
              <a:t>02.11.2016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F289-C7BD-420D-A2A2-5A458954C8F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B796-126B-4978-AF66-7B27CE4898CE}" type="datetimeFigureOut">
              <a:rPr lang="ru-RU" smtClean="0"/>
              <a:t>02.11.2016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F289-C7BD-420D-A2A2-5A458954C8F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B796-126B-4978-AF66-7B27CE4898CE}" type="datetimeFigureOut">
              <a:rPr lang="ru-RU" smtClean="0"/>
              <a:t>02.11.2016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F289-C7BD-420D-A2A2-5A458954C8FD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B796-126B-4978-AF66-7B27CE4898CE}" type="datetimeFigureOut">
              <a:rPr lang="ru-RU" smtClean="0"/>
              <a:t>02.11.2016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F289-C7BD-420D-A2A2-5A458954C8F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B796-126B-4978-AF66-7B27CE4898CE}" type="datetimeFigureOut">
              <a:rPr lang="ru-RU" smtClean="0"/>
              <a:t>02.11.2016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F289-C7BD-420D-A2A2-5A458954C8F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B87B796-126B-4978-AF66-7B27CE4898CE}" type="datetimeFigureOut">
              <a:rPr lang="ru-RU" smtClean="0"/>
              <a:t>02.11.2016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459F289-C7BD-420D-A2A2-5A458954C8F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3886200"/>
            <a:ext cx="6080720" cy="766936"/>
          </a:xfrm>
        </p:spPr>
        <p:txBody>
          <a:bodyPr>
            <a:noAutofit/>
          </a:bodyPr>
          <a:lstStyle/>
          <a:p>
            <a:endParaRPr lang="ru-RU" sz="2400" dirty="0" smtClean="0">
              <a:solidFill>
                <a:schemeClr val="tx1"/>
              </a:solidFill>
            </a:endParaRPr>
          </a:p>
          <a:p>
            <a:endParaRPr lang="ru-RU" sz="2400" dirty="0">
              <a:solidFill>
                <a:schemeClr val="tx1"/>
              </a:solidFill>
            </a:endParaRPr>
          </a:p>
          <a:p>
            <a:endParaRPr lang="ru-RU" sz="2400" dirty="0" smtClean="0">
              <a:solidFill>
                <a:schemeClr val="tx1"/>
              </a:solidFill>
            </a:endParaRPr>
          </a:p>
          <a:p>
            <a:r>
              <a:rPr lang="ru-RU" sz="2400" dirty="0" smtClean="0">
                <a:solidFill>
                  <a:schemeClr val="tx1"/>
                </a:solidFill>
              </a:rPr>
              <a:t>Составила</a:t>
            </a:r>
            <a:r>
              <a:rPr lang="ru-RU" sz="2400" dirty="0" smtClean="0">
                <a:solidFill>
                  <a:schemeClr val="tx1"/>
                </a:solidFill>
              </a:rPr>
              <a:t>: Неясова Наталья Владимировна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692697"/>
            <a:ext cx="7414592" cy="1584175"/>
          </a:xfrm>
        </p:spPr>
        <p:txBody>
          <a:bodyPr>
            <a:normAutofit fontScale="90000"/>
          </a:bodyPr>
          <a:lstStyle/>
          <a:p>
            <a:pPr marL="182880" indent="0">
              <a:buNone/>
            </a:pPr>
            <a:r>
              <a:rPr lang="ru-RU" b="1" dirty="0" smtClean="0"/>
              <a:t>СТРАТЕГИЯ И ФОРМЫ РАБОТЫ ПЕДАГОГА С ГИПЕРАКТИВНЫМИ </a:t>
            </a:r>
            <a:r>
              <a:rPr lang="ru-RU" b="1" dirty="0" smtClean="0"/>
              <a:t>ДЕТЬМИ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393407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332657"/>
            <a:ext cx="8424936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Гиперактивность</a:t>
            </a:r>
            <a:r>
              <a:rPr lang="ru-RU" dirty="0" smtClean="0"/>
              <a:t> (синдром дефицита внимания с гиперактивностью — СДВГ) проявляется у детей не свойственной для нормального развития импульсивностью, двигательной расторможенностью, отвлекаемостью, невнимательностью. </a:t>
            </a:r>
          </a:p>
          <a:p>
            <a:endParaRPr lang="ru-RU" dirty="0" smtClean="0"/>
          </a:p>
          <a:p>
            <a:r>
              <a:rPr lang="ru-RU" dirty="0" smtClean="0"/>
              <a:t>Такие дети: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не могут сосредоточиться на одном предмете более или менее длительное время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 не способны завершить выполнение поставленной задачи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 небрежны в ее выполнении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продуктивность выполнения задания обычно низкая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часто отмечается повышенная утомляемость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умственная деятельность детей с СДВГ характеризуются цикличностью: они могут продуктивно работать в течение 5—15 минут, после чего их мозг «отдыхает» 3—7 минут, накапливая необходимую энергию для дальнейшей работы.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состояние утомления сопровождается беспричинным раздражением, плаксивостью, истериками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могут отмечаться нарушения пространственной координации, проявляющиеся в двигательной неловкости, неуклюжести.</a:t>
            </a:r>
          </a:p>
        </p:txBody>
      </p:sp>
    </p:spTree>
    <p:extLst>
      <p:ext uri="{BB962C8B-B14F-4D97-AF65-F5344CB8AC3E}">
        <p14:creationId xmlns:p14="http://schemas.microsoft.com/office/powerpoint/2010/main" val="2882797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548680"/>
            <a:ext cx="806489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ПРИЧИНЫ:</a:t>
            </a:r>
            <a:endParaRPr lang="ru-RU" sz="2800" b="1" dirty="0" smtClean="0"/>
          </a:p>
          <a:p>
            <a:r>
              <a:rPr lang="ru-RU" sz="2400" dirty="0" smtClean="0"/>
              <a:t>1) </a:t>
            </a:r>
            <a:r>
              <a:rPr lang="ru-RU" sz="3200" i="1" dirty="0" smtClean="0"/>
              <a:t>перинатальная </a:t>
            </a:r>
            <a:r>
              <a:rPr lang="ru-RU" sz="3200" i="1" dirty="0" smtClean="0"/>
              <a:t>патология </a:t>
            </a:r>
            <a:r>
              <a:rPr lang="ru-RU" sz="2400" dirty="0" smtClean="0"/>
              <a:t>(токсикозы, обострение хронических заболеваний у матери, инфекционные заболевания, травмы в области живота, принятие больших доз алкоголя и курение, иммунологическая несовместимость по резус-фактору, попытки прервать беременность, угроза выкидыша);</a:t>
            </a:r>
          </a:p>
          <a:p>
            <a:r>
              <a:rPr lang="ru-RU" sz="2800" i="1" dirty="0" smtClean="0"/>
              <a:t>2)осложнения при родах</a:t>
            </a:r>
            <a:r>
              <a:rPr lang="ru-RU" sz="3200" i="1" dirty="0" smtClean="0"/>
              <a:t> </a:t>
            </a:r>
            <a:r>
              <a:rPr lang="ru-RU" sz="2400" dirty="0" smtClean="0"/>
              <a:t>(преждевременные, скоротечные или затяжные, стимуляция родовой деятельности, неправильное положение плода, асфиксии, внутренние кровоизлияния);</a:t>
            </a:r>
          </a:p>
          <a:p>
            <a:r>
              <a:rPr lang="ru-RU" sz="2400" dirty="0" smtClean="0"/>
              <a:t>3)</a:t>
            </a:r>
            <a:r>
              <a:rPr lang="ru-RU" sz="2800" i="1" dirty="0" smtClean="0"/>
              <a:t>психосоциальные</a:t>
            </a:r>
            <a:r>
              <a:rPr lang="ru-RU" sz="2400" dirty="0" smtClean="0"/>
              <a:t> (стиль воспитания в семье).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92265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2"/>
            <a:ext cx="813690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МЕТОДИКИ, ПРИМЕНЯЕВЫЕ ДЛЯ ДИАГНОСТИКИ:</a:t>
            </a:r>
            <a:r>
              <a:rPr lang="ru-RU" sz="2400" b="1" dirty="0" smtClean="0"/>
              <a:t> </a:t>
            </a:r>
          </a:p>
          <a:p>
            <a:endParaRPr lang="ru-RU" sz="2400" b="1" dirty="0" smtClean="0"/>
          </a:p>
          <a:p>
            <a:r>
              <a:rPr lang="ru-RU" sz="3200" dirty="0" smtClean="0"/>
              <a:t>*</a:t>
            </a:r>
            <a:r>
              <a:rPr lang="ru-RU" sz="3200" dirty="0" smtClean="0"/>
              <a:t>тест Тулуз-Пьерона</a:t>
            </a:r>
          </a:p>
          <a:p>
            <a:r>
              <a:rPr lang="ru-RU" sz="3200" dirty="0" smtClean="0"/>
              <a:t> </a:t>
            </a:r>
          </a:p>
          <a:p>
            <a:r>
              <a:rPr lang="ru-RU" sz="3200" dirty="0"/>
              <a:t>*</a:t>
            </a:r>
            <a:r>
              <a:rPr lang="ru-RU" sz="3200" dirty="0" smtClean="0"/>
              <a:t>нейропсихологическая </a:t>
            </a:r>
            <a:r>
              <a:rPr lang="ru-RU" sz="3200" dirty="0" smtClean="0"/>
              <a:t>экспресс-диагностика «Лурия-90» </a:t>
            </a:r>
            <a:r>
              <a:rPr lang="ru-RU" sz="3200" dirty="0" smtClean="0"/>
              <a:t>Э.Г</a:t>
            </a:r>
            <a:r>
              <a:rPr lang="ru-RU" sz="3200" dirty="0" smtClean="0"/>
              <a:t>. </a:t>
            </a:r>
            <a:r>
              <a:rPr lang="ru-RU" sz="3200" dirty="0" smtClean="0"/>
              <a:t>Смирницкой</a:t>
            </a:r>
          </a:p>
          <a:p>
            <a:endParaRPr lang="ru-RU" sz="3200" dirty="0" smtClean="0"/>
          </a:p>
          <a:p>
            <a:r>
              <a:rPr lang="ru-RU" sz="3200" dirty="0"/>
              <a:t>*</a:t>
            </a:r>
            <a:r>
              <a:rPr lang="ru-RU" sz="3200" dirty="0" smtClean="0"/>
              <a:t>анкетирование </a:t>
            </a:r>
            <a:r>
              <a:rPr lang="ru-RU" sz="3200" dirty="0" smtClean="0"/>
              <a:t>педагогов и </a:t>
            </a:r>
            <a:r>
              <a:rPr lang="ru-RU" sz="3200" dirty="0" smtClean="0"/>
              <a:t>родителей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6633127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5"/>
            <a:ext cx="8352928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При организации коррекционной работы с гиперактивными детьми акцент должен делаться на следующих умениях ребенка:</a:t>
            </a:r>
          </a:p>
          <a:p>
            <a:endParaRPr lang="ru-RU" sz="2400" dirty="0" smtClean="0"/>
          </a:p>
          <a:p>
            <a:r>
              <a:rPr lang="ru-RU" sz="2400" dirty="0" smtClean="0"/>
              <a:t>—концентрировать внимание;</a:t>
            </a:r>
          </a:p>
          <a:p>
            <a:r>
              <a:rPr lang="ru-RU" sz="2400" dirty="0" smtClean="0"/>
              <a:t>—доводить начатое до конца;</a:t>
            </a:r>
          </a:p>
          <a:p>
            <a:r>
              <a:rPr lang="ru-RU" sz="2400" dirty="0" smtClean="0"/>
              <a:t>—контролировать свои движения;</a:t>
            </a:r>
          </a:p>
          <a:p>
            <a:r>
              <a:rPr lang="ru-RU" sz="2400" dirty="0" smtClean="0"/>
              <a:t>—снимать мышечное напряжение;</a:t>
            </a:r>
          </a:p>
          <a:p>
            <a:r>
              <a:rPr lang="ru-RU" sz="2400" dirty="0" smtClean="0"/>
              <a:t>—контролировать свои эмоциональные проявления;</a:t>
            </a:r>
          </a:p>
          <a:p>
            <a:r>
              <a:rPr lang="ru-RU" sz="2400" dirty="0" smtClean="0"/>
              <a:t>—расширять поведенческий репертуар во взаимодействии со      взрослыми и сверстниками.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sz="1600" dirty="0" smtClean="0"/>
              <a:t>Лютова Е. К., Монина Г. Б. Тренинг эффективного взаимо¬действия с детьми. СПб., 2000; </a:t>
            </a:r>
          </a:p>
          <a:p>
            <a:r>
              <a:rPr lang="ru-RU" sz="1600" dirty="0" smtClean="0"/>
              <a:t>Павлова М. Гиперактивный ребенок // «Дошкольное образование» № 11 (83), 2002.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4868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820891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ПРИЁМЫ И ТЕХНОЛОГИИ КОРРЕКЦИОННОГО ВОЗДЕЙСТВИЯ НА РЕБЁНКА:</a:t>
            </a:r>
          </a:p>
          <a:p>
            <a:endParaRPr lang="ru-RU" sz="2400" b="1" dirty="0" smtClean="0"/>
          </a:p>
          <a:p>
            <a:r>
              <a:rPr lang="ru-RU" sz="2400" dirty="0" smtClean="0"/>
              <a:t>1. Обучение </a:t>
            </a:r>
            <a:r>
              <a:rPr lang="ru-RU" sz="2400" dirty="0"/>
              <a:t>приемам </a:t>
            </a:r>
            <a:r>
              <a:rPr lang="ru-RU" sz="2400" dirty="0" smtClean="0"/>
              <a:t>саморегуляции </a:t>
            </a:r>
            <a:r>
              <a:rPr lang="ru-RU" sz="2400" dirty="0"/>
              <a:t>через </a:t>
            </a:r>
            <a:r>
              <a:rPr lang="ru-RU" sz="2400" dirty="0" smtClean="0"/>
              <a:t>использование </a:t>
            </a:r>
            <a:r>
              <a:rPr lang="ru-RU" sz="2400" dirty="0"/>
              <a:t>релаксаций, визуализаций.</a:t>
            </a:r>
          </a:p>
          <a:p>
            <a:r>
              <a:rPr lang="ru-RU" sz="2400" dirty="0" smtClean="0"/>
              <a:t>2. Обучение </a:t>
            </a:r>
            <a:r>
              <a:rPr lang="ru-RU" sz="2400" dirty="0"/>
              <a:t>самомассажу.</a:t>
            </a:r>
          </a:p>
          <a:p>
            <a:r>
              <a:rPr lang="ru-RU" sz="2400" dirty="0" smtClean="0"/>
              <a:t>3. Игры </a:t>
            </a:r>
            <a:r>
              <a:rPr lang="ru-RU" sz="2400" dirty="0"/>
              <a:t>для развития быстроты реакции, </a:t>
            </a:r>
            <a:r>
              <a:rPr lang="ru-RU" sz="2400" dirty="0" smtClean="0"/>
              <a:t>координации </a:t>
            </a:r>
            <a:r>
              <a:rPr lang="ru-RU" sz="2400" dirty="0"/>
              <a:t>движений.</a:t>
            </a:r>
          </a:p>
          <a:p>
            <a:r>
              <a:rPr lang="ru-RU" sz="2400" dirty="0" smtClean="0"/>
              <a:t>4. Игры </a:t>
            </a:r>
            <a:r>
              <a:rPr lang="ru-RU" sz="2400" dirty="0"/>
              <a:t>для развития </a:t>
            </a:r>
            <a:r>
              <a:rPr lang="ru-RU" sz="2400" dirty="0" smtClean="0"/>
              <a:t>тактильного взаимодействия</a:t>
            </a:r>
            <a:r>
              <a:rPr lang="ru-RU" sz="2400" dirty="0"/>
              <a:t>.</a:t>
            </a:r>
          </a:p>
          <a:p>
            <a:r>
              <a:rPr lang="ru-RU" sz="2400" dirty="0" smtClean="0"/>
              <a:t>5. Пальчиковые </a:t>
            </a:r>
            <a:r>
              <a:rPr lang="ru-RU" sz="2400" dirty="0"/>
              <a:t>игры.</a:t>
            </a:r>
          </a:p>
          <a:p>
            <a:r>
              <a:rPr lang="ru-RU" sz="2400" dirty="0" smtClean="0"/>
              <a:t>6. Подвижные </a:t>
            </a:r>
            <a:r>
              <a:rPr lang="ru-RU" sz="2400" dirty="0"/>
              <a:t>игры с использованием </a:t>
            </a:r>
            <a:r>
              <a:rPr lang="ru-RU" sz="2400" dirty="0" smtClean="0"/>
              <a:t>сдерживающих </a:t>
            </a:r>
            <a:r>
              <a:rPr lang="ru-RU" sz="2400" dirty="0"/>
              <a:t>моментов.</a:t>
            </a:r>
          </a:p>
          <a:p>
            <a:r>
              <a:rPr lang="ru-RU" sz="2400" dirty="0" smtClean="0"/>
              <a:t>7. Психогимнастические </a:t>
            </a:r>
            <a:r>
              <a:rPr lang="ru-RU" sz="2400" dirty="0"/>
              <a:t>этюды для обучения </a:t>
            </a:r>
            <a:r>
              <a:rPr lang="ru-RU" sz="2400" dirty="0" smtClean="0"/>
              <a:t>пониманию </a:t>
            </a:r>
            <a:r>
              <a:rPr lang="ru-RU" sz="2400" dirty="0"/>
              <a:t>и выражению эмоционального состояния.</a:t>
            </a:r>
          </a:p>
          <a:p>
            <a:r>
              <a:rPr lang="ru-RU" sz="2400" dirty="0" smtClean="0"/>
              <a:t>8. Работу </a:t>
            </a:r>
            <a:r>
              <a:rPr lang="ru-RU" sz="2400" dirty="0"/>
              <a:t>с глиной, водой и песком.</a:t>
            </a:r>
          </a:p>
        </p:txBody>
      </p:sp>
    </p:spTree>
    <p:extLst>
      <p:ext uri="{BB962C8B-B14F-4D97-AF65-F5344CB8AC3E}">
        <p14:creationId xmlns:p14="http://schemas.microsoft.com/office/powerpoint/2010/main" val="15954826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620688"/>
            <a:ext cx="784887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КОРРЕКЦИОННУЮ РАБОТУ НЕОБХОДИМО СТРОИТЬ ПОЭТАПНО:</a:t>
            </a:r>
          </a:p>
          <a:p>
            <a:endParaRPr lang="ru-RU" sz="2800" b="1" dirty="0"/>
          </a:p>
          <a:p>
            <a:r>
              <a:rPr lang="ru-RU" sz="3600" dirty="0" smtClean="0"/>
              <a:t>1. </a:t>
            </a:r>
            <a:r>
              <a:rPr lang="ru-RU" sz="3600" dirty="0"/>
              <a:t>и</a:t>
            </a:r>
            <a:r>
              <a:rPr lang="ru-RU" sz="3600" dirty="0" smtClean="0"/>
              <a:t>ндивидуальная</a:t>
            </a:r>
          </a:p>
          <a:p>
            <a:pPr marL="742950" indent="-742950">
              <a:buAutoNum type="arabicPeriod"/>
            </a:pPr>
            <a:endParaRPr lang="ru-RU" sz="3600" dirty="0"/>
          </a:p>
          <a:p>
            <a:r>
              <a:rPr lang="ru-RU" sz="3600" dirty="0" smtClean="0"/>
              <a:t>2. </a:t>
            </a:r>
            <a:r>
              <a:rPr lang="ru-RU" sz="3600" dirty="0"/>
              <a:t>п</a:t>
            </a:r>
            <a:r>
              <a:rPr lang="ru-RU" sz="3600" dirty="0" smtClean="0"/>
              <a:t>арная</a:t>
            </a:r>
          </a:p>
          <a:p>
            <a:endParaRPr lang="ru-RU" sz="3600" dirty="0"/>
          </a:p>
          <a:p>
            <a:r>
              <a:rPr lang="ru-RU" sz="3600" dirty="0" smtClean="0"/>
              <a:t>3. подгрупповая</a:t>
            </a:r>
            <a:r>
              <a:rPr lang="ru-RU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567580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76672"/>
            <a:ext cx="828092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РЕКОМЕНДАЦИИ </a:t>
            </a:r>
            <a:r>
              <a:rPr lang="ru-RU" sz="2000" b="1" dirty="0" smtClean="0"/>
              <a:t>ПО ВЗАИМОДЕЙСТВИЮ С </a:t>
            </a:r>
            <a:r>
              <a:rPr lang="ru-RU" sz="2000" b="1" dirty="0"/>
              <a:t>ДЕТЬМИ </a:t>
            </a:r>
            <a:r>
              <a:rPr lang="ru-RU" sz="2000" b="1" dirty="0" smtClean="0"/>
              <a:t> </a:t>
            </a:r>
            <a:r>
              <a:rPr lang="ru-RU" sz="2000" b="1" dirty="0"/>
              <a:t>С </a:t>
            </a:r>
            <a:r>
              <a:rPr lang="ru-RU" sz="2000" b="1" dirty="0" smtClean="0"/>
              <a:t>СДВГ:</a:t>
            </a:r>
          </a:p>
          <a:p>
            <a:endParaRPr lang="ru-RU" sz="2000" b="1" dirty="0" smtClean="0"/>
          </a:p>
          <a:p>
            <a:r>
              <a:rPr lang="ru-RU" sz="2000" dirty="0" smtClean="0"/>
              <a:t>*общаться </a:t>
            </a:r>
            <a:r>
              <a:rPr lang="ru-RU" sz="2000" dirty="0"/>
              <a:t>с таким ребенком необходимо </a:t>
            </a:r>
            <a:r>
              <a:rPr lang="ru-RU" sz="2000" dirty="0" smtClean="0"/>
              <a:t>мягко и спокойно </a:t>
            </a:r>
          </a:p>
          <a:p>
            <a:r>
              <a:rPr lang="ru-RU" sz="2000" dirty="0"/>
              <a:t>*недопустим </a:t>
            </a:r>
            <a:r>
              <a:rPr lang="ru-RU" sz="2000" dirty="0" smtClean="0"/>
              <a:t>попустительский </a:t>
            </a:r>
            <a:r>
              <a:rPr lang="ru-RU" sz="2000" dirty="0"/>
              <a:t>стиль </a:t>
            </a:r>
            <a:r>
              <a:rPr lang="ru-RU" sz="2000" dirty="0" smtClean="0"/>
              <a:t>поведения</a:t>
            </a:r>
          </a:p>
          <a:p>
            <a:r>
              <a:rPr lang="ru-RU" sz="2000" dirty="0" smtClean="0"/>
              <a:t>*похвала </a:t>
            </a:r>
            <a:r>
              <a:rPr lang="ru-RU" sz="2000" dirty="0"/>
              <a:t>и позитивная реакция взрослого </a:t>
            </a:r>
            <a:r>
              <a:rPr lang="ru-RU" sz="2000" dirty="0" smtClean="0"/>
              <a:t>(не </a:t>
            </a:r>
            <a:r>
              <a:rPr lang="ru-RU" sz="2000" dirty="0"/>
              <a:t>слишком </a:t>
            </a:r>
            <a:r>
              <a:rPr lang="ru-RU" sz="2000" dirty="0" smtClean="0"/>
              <a:t>эмоционально)</a:t>
            </a:r>
          </a:p>
          <a:p>
            <a:r>
              <a:rPr lang="ru-RU" sz="2000" dirty="0" smtClean="0"/>
              <a:t>*инструкция должна быть немногословной (не более 10 слов),</a:t>
            </a:r>
          </a:p>
          <a:p>
            <a:r>
              <a:rPr lang="ru-RU" sz="2000" dirty="0" smtClean="0"/>
              <a:t>*не давайте </a:t>
            </a:r>
            <a:r>
              <a:rPr lang="ru-RU" sz="2000" dirty="0"/>
              <a:t>инструкции </a:t>
            </a:r>
            <a:r>
              <a:rPr lang="ru-RU" sz="2000" dirty="0" smtClean="0"/>
              <a:t>сразу, </a:t>
            </a:r>
            <a:r>
              <a:rPr lang="ru-RU" sz="2000" dirty="0"/>
              <a:t>давать те же указания по порциям, следующее </a:t>
            </a:r>
            <a:r>
              <a:rPr lang="ru-RU" sz="2000" dirty="0" smtClean="0"/>
              <a:t>  только </a:t>
            </a:r>
            <a:r>
              <a:rPr lang="ru-RU" sz="2000" dirty="0"/>
              <a:t>после того, как выполнено </a:t>
            </a:r>
            <a:r>
              <a:rPr lang="ru-RU" sz="2000" dirty="0" smtClean="0"/>
              <a:t>предыдущее</a:t>
            </a:r>
          </a:p>
          <a:p>
            <a:r>
              <a:rPr lang="ru-RU" sz="2000" dirty="0" smtClean="0"/>
              <a:t>*запретов </a:t>
            </a:r>
            <a:r>
              <a:rPr lang="ru-RU" sz="2000" dirty="0"/>
              <a:t>не должно быть много, но они должны быть четко </a:t>
            </a:r>
            <a:r>
              <a:rPr lang="ru-RU" sz="2000" dirty="0" smtClean="0"/>
              <a:t>сформулированными</a:t>
            </a:r>
            <a:r>
              <a:rPr lang="ru-RU" sz="2000" dirty="0"/>
              <a:t>, </a:t>
            </a:r>
            <a:r>
              <a:rPr lang="ru-RU" sz="2000" dirty="0" smtClean="0"/>
              <a:t>продуманными</a:t>
            </a:r>
          </a:p>
          <a:p>
            <a:r>
              <a:rPr lang="ru-RU" sz="2000" dirty="0"/>
              <a:t>*перестраивать деструктивные действия ребенка на конструктивный </a:t>
            </a:r>
            <a:r>
              <a:rPr lang="ru-RU" sz="2000" dirty="0" smtClean="0"/>
              <a:t>лад</a:t>
            </a:r>
          </a:p>
          <a:p>
            <a:r>
              <a:rPr lang="ru-RU" sz="2000" dirty="0" smtClean="0"/>
              <a:t>*заранее </a:t>
            </a:r>
            <a:r>
              <a:rPr lang="ru-RU" sz="2000" dirty="0"/>
              <a:t>предупредить ребенка о начале новой деятельности </a:t>
            </a:r>
            <a:r>
              <a:rPr lang="ru-RU" sz="2000" dirty="0" smtClean="0"/>
              <a:t>(гиперактивному </a:t>
            </a:r>
            <a:r>
              <a:rPr lang="ru-RU" sz="2000" dirty="0"/>
              <a:t>ребенку трудно </a:t>
            </a:r>
            <a:r>
              <a:rPr lang="ru-RU" sz="2000" dirty="0" smtClean="0"/>
              <a:t>переключиться </a:t>
            </a:r>
            <a:r>
              <a:rPr lang="ru-RU" sz="2000" dirty="0"/>
              <a:t>с одного действия на </a:t>
            </a:r>
            <a:r>
              <a:rPr lang="ru-RU" sz="2000" dirty="0" smtClean="0"/>
              <a:t>другое</a:t>
            </a:r>
            <a:r>
              <a:rPr lang="ru-RU" sz="2000" dirty="0"/>
              <a:t>)</a:t>
            </a:r>
            <a:endParaRPr lang="ru-RU" sz="2000" dirty="0" smtClean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8767270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849694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r>
              <a:rPr lang="ru-RU" sz="2400" dirty="0" smtClean="0"/>
              <a:t>*ограничивать время пребывания в местах скопления большого количества людей</a:t>
            </a:r>
          </a:p>
          <a:p>
            <a:r>
              <a:rPr lang="ru-RU" sz="2400" dirty="0"/>
              <a:t>*</a:t>
            </a:r>
            <a:r>
              <a:rPr lang="ru-RU" sz="2400" dirty="0" smtClean="0"/>
              <a:t>соблюдение </a:t>
            </a:r>
            <a:r>
              <a:rPr lang="ru-RU" sz="2400" dirty="0"/>
              <a:t>режима </a:t>
            </a:r>
            <a:r>
              <a:rPr lang="ru-RU" sz="2400" dirty="0" smtClean="0"/>
              <a:t>дня (все </a:t>
            </a:r>
            <a:r>
              <a:rPr lang="ru-RU" sz="2400" dirty="0"/>
              <a:t>процедуры и виды </a:t>
            </a:r>
            <a:r>
              <a:rPr lang="ru-RU" sz="2400" dirty="0" smtClean="0"/>
              <a:t>деятельности </a:t>
            </a:r>
            <a:r>
              <a:rPr lang="ru-RU" sz="2400" dirty="0"/>
              <a:t>должны быть </a:t>
            </a:r>
            <a:r>
              <a:rPr lang="ru-RU" sz="2400" dirty="0" smtClean="0"/>
              <a:t>заранее </a:t>
            </a:r>
            <a:r>
              <a:rPr lang="ru-RU" sz="2400" dirty="0"/>
              <a:t>известны </a:t>
            </a:r>
            <a:r>
              <a:rPr lang="ru-RU" sz="2400" dirty="0" smtClean="0"/>
              <a:t>ребенку)</a:t>
            </a:r>
          </a:p>
          <a:p>
            <a:r>
              <a:rPr lang="ru-RU" sz="2400" dirty="0"/>
              <a:t>*выработать с ребенком систему </a:t>
            </a:r>
            <a:r>
              <a:rPr lang="ru-RU" sz="2400" dirty="0" smtClean="0"/>
              <a:t>поощрений</a:t>
            </a:r>
          </a:p>
          <a:p>
            <a:r>
              <a:rPr lang="ru-RU" sz="2400" dirty="0" smtClean="0"/>
              <a:t>*снизить </a:t>
            </a:r>
            <a:r>
              <a:rPr lang="ru-RU" sz="2400" dirty="0"/>
              <a:t>эмоциональное напряжение поможет легкий массаж, приятные тактильные ощущения, психогимнастические </a:t>
            </a:r>
            <a:r>
              <a:rPr lang="ru-RU" sz="2400" dirty="0" smtClean="0"/>
              <a:t>игры</a:t>
            </a:r>
          </a:p>
          <a:p>
            <a:r>
              <a:rPr lang="ru-RU" sz="2400" dirty="0"/>
              <a:t>*обучить детей играм, которые смогли бы направить их избыточную энергию в </a:t>
            </a:r>
            <a:r>
              <a:rPr lang="ru-RU" sz="2400" dirty="0" smtClean="0"/>
              <a:t>позитивное русло</a:t>
            </a:r>
          </a:p>
          <a:p>
            <a:r>
              <a:rPr lang="ru-RU" sz="2400" dirty="0"/>
              <a:t>*доброе, спокойное и последовательное </a:t>
            </a:r>
            <a:r>
              <a:rPr lang="ru-RU" sz="2400" dirty="0" smtClean="0"/>
              <a:t>отношение к ребёнку</a:t>
            </a:r>
          </a:p>
          <a:p>
            <a:r>
              <a:rPr lang="ru-RU" sz="2400" dirty="0"/>
              <a:t>*негативные методы воспитания неэффективны у этих детей</a:t>
            </a:r>
            <a:endParaRPr lang="ru-RU" sz="2400" dirty="0" smtClean="0"/>
          </a:p>
          <a:p>
            <a:r>
              <a:rPr lang="ru-RU" sz="2400" dirty="0" smtClean="0"/>
              <a:t>*рекомендуется общение </a:t>
            </a:r>
            <a:r>
              <a:rPr lang="ru-RU" sz="2400" dirty="0"/>
              <a:t>с домашними животными</a:t>
            </a:r>
          </a:p>
        </p:txBody>
      </p:sp>
    </p:spTree>
    <p:extLst>
      <p:ext uri="{BB962C8B-B14F-4D97-AF65-F5344CB8AC3E}">
        <p14:creationId xmlns:p14="http://schemas.microsoft.com/office/powerpoint/2010/main" val="12226871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76672"/>
            <a:ext cx="806489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При подборе игр следует учитывать </a:t>
            </a:r>
            <a:r>
              <a:rPr lang="ru-RU" sz="2800" b="1" dirty="0" smtClean="0"/>
              <a:t>особенности </a:t>
            </a:r>
            <a:r>
              <a:rPr lang="ru-RU" sz="2800" b="1" dirty="0"/>
              <a:t>гиперактивных детей:</a:t>
            </a:r>
            <a:r>
              <a:rPr lang="ru-RU" sz="2800" dirty="0"/>
              <a:t> </a:t>
            </a:r>
            <a:endParaRPr lang="ru-RU" sz="2800" dirty="0" smtClean="0"/>
          </a:p>
          <a:p>
            <a:r>
              <a:rPr lang="ru-RU" sz="2800" dirty="0" smtClean="0"/>
              <a:t>-неумение </a:t>
            </a:r>
            <a:r>
              <a:rPr lang="ru-RU" sz="2800" dirty="0"/>
              <a:t>длительное </a:t>
            </a:r>
            <a:r>
              <a:rPr lang="ru-RU" sz="2800" dirty="0" smtClean="0"/>
              <a:t>время </a:t>
            </a:r>
            <a:r>
              <a:rPr lang="ru-RU" sz="2800" dirty="0"/>
              <a:t>подчиняться групповым </a:t>
            </a:r>
            <a:r>
              <a:rPr lang="ru-RU" sz="2800" dirty="0" smtClean="0"/>
              <a:t>правилам</a:t>
            </a:r>
          </a:p>
          <a:p>
            <a:r>
              <a:rPr lang="ru-RU" sz="2800" dirty="0"/>
              <a:t>-</a:t>
            </a:r>
            <a:r>
              <a:rPr lang="ru-RU" sz="2800" dirty="0" smtClean="0"/>
              <a:t>быстрая утомляемость</a:t>
            </a:r>
          </a:p>
          <a:p>
            <a:r>
              <a:rPr lang="ru-RU" sz="2800" dirty="0" smtClean="0"/>
              <a:t>-неумение </a:t>
            </a:r>
            <a:r>
              <a:rPr lang="ru-RU" sz="2800" dirty="0"/>
              <a:t>выслушивать и выполнять </a:t>
            </a:r>
            <a:r>
              <a:rPr lang="ru-RU" sz="2800" dirty="0" smtClean="0"/>
              <a:t>инструкцию</a:t>
            </a:r>
          </a:p>
          <a:p>
            <a:r>
              <a:rPr lang="ru-RU" sz="2800" dirty="0" smtClean="0"/>
              <a:t>-трудно дожидаться </a:t>
            </a:r>
            <a:r>
              <a:rPr lang="ru-RU" sz="2800" dirty="0"/>
              <a:t>своей </a:t>
            </a:r>
            <a:r>
              <a:rPr lang="ru-RU" sz="2800" dirty="0" smtClean="0"/>
              <a:t>очереди</a:t>
            </a:r>
          </a:p>
          <a:p>
            <a:r>
              <a:rPr lang="ru-RU" sz="2800" dirty="0"/>
              <a:t>-</a:t>
            </a:r>
            <a:r>
              <a:rPr lang="ru-RU" sz="2800" dirty="0" smtClean="0"/>
              <a:t>считаться </a:t>
            </a:r>
            <a:r>
              <a:rPr lang="ru-RU" sz="2800" dirty="0"/>
              <a:t>с интересами </a:t>
            </a:r>
            <a:r>
              <a:rPr lang="ru-RU" sz="2800" dirty="0" smtClean="0"/>
              <a:t>других.</a:t>
            </a:r>
          </a:p>
          <a:p>
            <a:r>
              <a:rPr lang="ru-RU" sz="2800" dirty="0" smtClean="0"/>
              <a:t> </a:t>
            </a:r>
            <a:r>
              <a:rPr lang="ru-RU" sz="2800" dirty="0"/>
              <a:t>Поэтому </a:t>
            </a:r>
            <a:r>
              <a:rPr lang="ru-RU" sz="2800" b="1" i="1" dirty="0"/>
              <a:t>начинать необходимо </a:t>
            </a:r>
            <a:r>
              <a:rPr lang="ru-RU" sz="2800" dirty="0"/>
              <a:t>с индивидуальной работы с ребенком, затем включать его в </a:t>
            </a:r>
            <a:r>
              <a:rPr lang="ru-RU" sz="2800" dirty="0" smtClean="0"/>
              <a:t>деятельность с </a:t>
            </a:r>
            <a:r>
              <a:rPr lang="ru-RU" sz="2800" dirty="0"/>
              <a:t>2—3-мя детьми, а затем и с большей подгруппой.  </a:t>
            </a:r>
          </a:p>
        </p:txBody>
      </p:sp>
    </p:spTree>
    <p:extLst>
      <p:ext uri="{BB962C8B-B14F-4D97-AF65-F5344CB8AC3E}">
        <p14:creationId xmlns:p14="http://schemas.microsoft.com/office/powerpoint/2010/main" val="35241372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835292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ПОВЕДЕНЧИСКАЯ ПСИХОТЕРАПИЯ</a:t>
            </a:r>
          </a:p>
          <a:p>
            <a:endParaRPr lang="ru-RU" sz="2400" b="1" dirty="0" smtClean="0"/>
          </a:p>
          <a:p>
            <a:pPr marL="342900" indent="-342900">
              <a:buFontTx/>
              <a:buChar char="-"/>
            </a:pPr>
            <a:r>
              <a:rPr lang="ru-RU" sz="2400" dirty="0" smtClean="0"/>
              <a:t>Это </a:t>
            </a:r>
            <a:r>
              <a:rPr lang="ru-RU" sz="2400" dirty="0"/>
              <a:t>психолого-педагогический метод </a:t>
            </a:r>
            <a:r>
              <a:rPr lang="ru-RU" sz="2400" dirty="0" smtClean="0"/>
              <a:t>коррекции СДВГ</a:t>
            </a:r>
          </a:p>
          <a:p>
            <a:pPr marL="342900" indent="-342900">
              <a:buFontTx/>
              <a:buChar char="-"/>
            </a:pPr>
            <a:endParaRPr lang="ru-RU" sz="2400" dirty="0"/>
          </a:p>
          <a:p>
            <a:r>
              <a:rPr lang="ru-RU" sz="2800" i="1" dirty="0" smtClean="0"/>
              <a:t>Ее </a:t>
            </a:r>
            <a:r>
              <a:rPr lang="ru-RU" sz="2800" i="1" dirty="0"/>
              <a:t>цель </a:t>
            </a:r>
            <a:r>
              <a:rPr lang="ru-RU" sz="2400" dirty="0"/>
              <a:t>— изменение отношения </a:t>
            </a:r>
            <a:r>
              <a:rPr lang="ru-RU" sz="2400" dirty="0" smtClean="0"/>
              <a:t>окружающих </a:t>
            </a:r>
            <a:r>
              <a:rPr lang="ru-RU" sz="2400" dirty="0"/>
              <a:t>ребенка в семье и учебном заведении. </a:t>
            </a:r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/>
              <a:t>Комплексный </a:t>
            </a:r>
            <a:r>
              <a:rPr lang="ru-RU" sz="2400" dirty="0"/>
              <a:t>подход — необходимое условие </a:t>
            </a:r>
            <a:r>
              <a:rPr lang="ru-RU" sz="2400" dirty="0" smtClean="0"/>
              <a:t>успеха</a:t>
            </a:r>
            <a:r>
              <a:rPr lang="ru-RU" sz="2400" dirty="0"/>
              <a:t>. </a:t>
            </a:r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/>
              <a:t>Тесное </a:t>
            </a:r>
            <a:r>
              <a:rPr lang="ru-RU" sz="2400" dirty="0"/>
              <a:t>сотрудничество детского сада и семьи включает следующие условия:</a:t>
            </a:r>
          </a:p>
          <a:p>
            <a:r>
              <a:rPr lang="ru-RU" sz="2400" dirty="0" smtClean="0"/>
              <a:t>—постоянный </a:t>
            </a:r>
            <a:r>
              <a:rPr lang="ru-RU" sz="2400" dirty="0"/>
              <a:t>обмен информацией;</a:t>
            </a:r>
          </a:p>
          <a:p>
            <a:r>
              <a:rPr lang="ru-RU" sz="2400" dirty="0" smtClean="0"/>
              <a:t>—выработку </a:t>
            </a:r>
            <a:r>
              <a:rPr lang="ru-RU" sz="2400" dirty="0"/>
              <a:t>единых принципов в отношении ребенка: система «вознаграждений», помощь и </a:t>
            </a:r>
            <a:r>
              <a:rPr lang="ru-RU" sz="2400" dirty="0" smtClean="0"/>
              <a:t>поддержка </a:t>
            </a:r>
            <a:r>
              <a:rPr lang="ru-RU" sz="2400" dirty="0"/>
              <a:t>взрослых, участие в совместной </a:t>
            </a:r>
            <a:r>
              <a:rPr lang="ru-RU" sz="2400" dirty="0" smtClean="0"/>
              <a:t>деятельности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300703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548680"/>
            <a:ext cx="820891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Программа «вознаграждения» </a:t>
            </a:r>
            <a:r>
              <a:rPr lang="ru-RU" sz="2800" b="1" dirty="0" smtClean="0"/>
              <a:t>должна </a:t>
            </a:r>
            <a:r>
              <a:rPr lang="ru-RU" sz="2800" b="1" dirty="0"/>
              <a:t>включать следующие моменты</a:t>
            </a:r>
            <a:r>
              <a:rPr lang="ru-RU" sz="2800" b="1" dirty="0" smtClean="0"/>
              <a:t>:</a:t>
            </a:r>
          </a:p>
          <a:p>
            <a:endParaRPr lang="ru-RU" sz="2800" b="1" dirty="0"/>
          </a:p>
          <a:p>
            <a:r>
              <a:rPr lang="ru-RU" sz="2400" dirty="0" smtClean="0"/>
              <a:t>1. Каждый </a:t>
            </a:r>
            <a:r>
              <a:rPr lang="ru-RU" sz="2400" dirty="0"/>
              <a:t>день перед ребенком ставится </a:t>
            </a:r>
            <a:r>
              <a:rPr lang="ru-RU" sz="2400" dirty="0" smtClean="0"/>
              <a:t>определенная </a:t>
            </a:r>
            <a:r>
              <a:rPr lang="ru-RU" sz="2400" dirty="0"/>
              <a:t>цель, которую он должен достичь.</a:t>
            </a:r>
          </a:p>
          <a:p>
            <a:r>
              <a:rPr lang="ru-RU" sz="2400" dirty="0" smtClean="0"/>
              <a:t>2. Усилия </a:t>
            </a:r>
            <a:r>
              <a:rPr lang="ru-RU" sz="2400" dirty="0"/>
              <a:t>ребенка при достижении этой цели всячески поощряются.</a:t>
            </a:r>
          </a:p>
          <a:p>
            <a:r>
              <a:rPr lang="ru-RU" sz="2400" dirty="0" smtClean="0"/>
              <a:t>3. В </a:t>
            </a:r>
            <a:r>
              <a:rPr lang="ru-RU" sz="2400" dirty="0"/>
              <a:t>конце дня поведение ребенка оценивается в соответствии с достигнутыми результатами.</a:t>
            </a:r>
          </a:p>
          <a:p>
            <a:r>
              <a:rPr lang="ru-RU" sz="2400" dirty="0" smtClean="0"/>
              <a:t>4. Родители </a:t>
            </a:r>
            <a:r>
              <a:rPr lang="ru-RU" sz="2400" dirty="0"/>
              <a:t>и педагоги обязательно сообщают друг другу о достижениях ребенка.</a:t>
            </a:r>
          </a:p>
          <a:p>
            <a:r>
              <a:rPr lang="ru-RU" sz="2400" dirty="0" smtClean="0"/>
              <a:t>5. При </a:t>
            </a:r>
            <a:r>
              <a:rPr lang="ru-RU" sz="2400" dirty="0"/>
              <a:t>значительном улучшении в поведении </a:t>
            </a:r>
            <a:r>
              <a:rPr lang="ru-RU" sz="2400" dirty="0" smtClean="0"/>
              <a:t>ребёнок </a:t>
            </a:r>
            <a:r>
              <a:rPr lang="ru-RU" sz="2400" dirty="0"/>
              <a:t>получает давно обещанное вознаграждение.</a:t>
            </a:r>
          </a:p>
        </p:txBody>
      </p:sp>
    </p:spTree>
    <p:extLst>
      <p:ext uri="{BB962C8B-B14F-4D97-AF65-F5344CB8AC3E}">
        <p14:creationId xmlns:p14="http://schemas.microsoft.com/office/powerpoint/2010/main" val="20243190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20688"/>
            <a:ext cx="806489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При неудовлетворительном поведении </a:t>
            </a:r>
            <a:r>
              <a:rPr lang="ru-RU" sz="2800" dirty="0" smtClean="0"/>
              <a:t>рекомендуется </a:t>
            </a:r>
            <a:r>
              <a:rPr lang="ru-RU" sz="2800" dirty="0"/>
              <a:t>легкое </a:t>
            </a:r>
            <a:r>
              <a:rPr lang="ru-RU" sz="2800" i="1" dirty="0"/>
              <a:t>наказание</a:t>
            </a:r>
            <a:r>
              <a:rPr lang="ru-RU" sz="2800" dirty="0"/>
              <a:t>. </a:t>
            </a:r>
            <a:endParaRPr lang="ru-RU" sz="2800" dirty="0" smtClean="0"/>
          </a:p>
          <a:p>
            <a:endParaRPr lang="ru-RU" sz="2800" dirty="0" smtClean="0"/>
          </a:p>
          <a:p>
            <a:r>
              <a:rPr lang="ru-RU" sz="2800" dirty="0" smtClean="0"/>
              <a:t>Но </a:t>
            </a:r>
            <a:r>
              <a:rPr lang="ru-RU" sz="2800" dirty="0"/>
              <a:t>оно не должно быть немедленным и неизбежным (словесное </a:t>
            </a:r>
            <a:r>
              <a:rPr lang="ru-RU" sz="2800" dirty="0" smtClean="0"/>
              <a:t>неодобрение</a:t>
            </a:r>
            <a:r>
              <a:rPr lang="ru-RU" sz="2800" dirty="0"/>
              <a:t>, временная изоляция от общения, лишение </a:t>
            </a:r>
            <a:r>
              <a:rPr lang="ru-RU" sz="2800" dirty="0" smtClean="0"/>
              <a:t>«привилегий»).</a:t>
            </a:r>
          </a:p>
          <a:p>
            <a:endParaRPr lang="ru-RU" sz="2800" dirty="0" smtClean="0"/>
          </a:p>
          <a:p>
            <a:r>
              <a:rPr lang="ru-RU" sz="2800" dirty="0"/>
              <a:t>От физического </a:t>
            </a:r>
            <a:r>
              <a:rPr lang="ru-RU" sz="2800" dirty="0" smtClean="0"/>
              <a:t>наказания </a:t>
            </a:r>
            <a:r>
              <a:rPr lang="ru-RU" sz="2800" dirty="0"/>
              <a:t>следует отказаться.</a:t>
            </a:r>
          </a:p>
        </p:txBody>
      </p:sp>
    </p:spTree>
    <p:extLst>
      <p:ext uri="{BB962C8B-B14F-4D97-AF65-F5344CB8AC3E}">
        <p14:creationId xmlns:p14="http://schemas.microsoft.com/office/powerpoint/2010/main" val="20916122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74344"/>
            <a:ext cx="828092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РЕКОМЕНДУЕМЫЕ ПСИХОТЕРАПЕВТИЧЕСКИЕ МЕТОДИКИ</a:t>
            </a:r>
            <a:endParaRPr lang="ru-RU" sz="2400" dirty="0"/>
          </a:p>
          <a:p>
            <a:pPr marL="514350" indent="-514350">
              <a:buAutoNum type="arabicPeriod"/>
            </a:pPr>
            <a:r>
              <a:rPr lang="ru-RU" sz="2800" i="1" dirty="0" smtClean="0"/>
              <a:t>Визуализация</a:t>
            </a:r>
            <a:r>
              <a:rPr lang="ru-RU" sz="2800" i="1" dirty="0"/>
              <a:t>:</a:t>
            </a:r>
            <a:r>
              <a:rPr lang="ru-RU" sz="2400" dirty="0"/>
              <a:t> мысленное слияние с </a:t>
            </a:r>
            <a:r>
              <a:rPr lang="ru-RU" sz="2400" dirty="0" smtClean="0"/>
              <a:t>воображаемым </a:t>
            </a:r>
            <a:r>
              <a:rPr lang="ru-RU" sz="2400" dirty="0"/>
              <a:t>предметом, картиной или процессом. </a:t>
            </a:r>
            <a:r>
              <a:rPr lang="ru-RU" sz="2400" dirty="0" smtClean="0"/>
              <a:t>Это создает </a:t>
            </a:r>
            <a:r>
              <a:rPr lang="ru-RU" sz="2400" dirty="0"/>
              <a:t>эффект для восстановления умственного и физического равновесия</a:t>
            </a:r>
            <a:r>
              <a:rPr lang="ru-RU" sz="2400" dirty="0" smtClean="0"/>
              <a:t>.</a:t>
            </a:r>
          </a:p>
          <a:p>
            <a:pPr marL="457200" indent="-457200">
              <a:buAutoNum type="arabicPeriod"/>
            </a:pPr>
            <a:endParaRPr lang="ru-RU" sz="2400" dirty="0"/>
          </a:p>
          <a:p>
            <a:r>
              <a:rPr lang="ru-RU" sz="2400" dirty="0" smtClean="0"/>
              <a:t>2.  </a:t>
            </a:r>
            <a:r>
              <a:rPr lang="ru-RU" sz="2800" i="1" dirty="0" smtClean="0"/>
              <a:t>Медитация</a:t>
            </a:r>
            <a:r>
              <a:rPr lang="ru-RU" sz="2800" i="1" dirty="0"/>
              <a:t>:</a:t>
            </a:r>
            <a:r>
              <a:rPr lang="ru-RU" sz="2800" dirty="0"/>
              <a:t> </a:t>
            </a:r>
            <a:r>
              <a:rPr lang="ru-RU" sz="2400" dirty="0"/>
              <a:t>погружение в состояние </a:t>
            </a:r>
            <a:r>
              <a:rPr lang="ru-RU" sz="2400" dirty="0" smtClean="0"/>
              <a:t>спокойной </a:t>
            </a:r>
            <a:r>
              <a:rPr lang="ru-RU" sz="2400" dirty="0"/>
              <a:t>сосредоточенности</a:t>
            </a:r>
            <a:r>
              <a:rPr lang="ru-RU" sz="2400" dirty="0" smtClean="0"/>
              <a:t>.</a:t>
            </a:r>
          </a:p>
          <a:p>
            <a:endParaRPr lang="ru-RU" sz="2400" dirty="0"/>
          </a:p>
          <a:p>
            <a:r>
              <a:rPr lang="ru-RU" sz="2400" dirty="0" smtClean="0"/>
              <a:t>3.  </a:t>
            </a:r>
            <a:r>
              <a:rPr lang="ru-RU" sz="2800" i="1" dirty="0" smtClean="0"/>
              <a:t>Аутогенная </a:t>
            </a:r>
            <a:r>
              <a:rPr lang="ru-RU" sz="2800" i="1" dirty="0"/>
              <a:t>тренировка:</a:t>
            </a:r>
            <a:r>
              <a:rPr lang="ru-RU" sz="2400" i="1" dirty="0"/>
              <a:t> </a:t>
            </a:r>
            <a:r>
              <a:rPr lang="ru-RU" sz="2400" dirty="0"/>
              <a:t>сознательное </a:t>
            </a:r>
            <a:r>
              <a:rPr lang="ru-RU" sz="2400" dirty="0" smtClean="0"/>
              <a:t>управление </a:t>
            </a:r>
            <a:r>
              <a:rPr lang="ru-RU" sz="2400" dirty="0"/>
              <a:t>некоторыми функциями организма. </a:t>
            </a:r>
            <a:r>
              <a:rPr lang="ru-RU" sz="2400" dirty="0" smtClean="0"/>
              <a:t>Достижение </a:t>
            </a:r>
            <a:r>
              <a:rPr lang="ru-RU" sz="2400" dirty="0"/>
              <a:t>— мышечное расслабление. </a:t>
            </a:r>
            <a:r>
              <a:rPr lang="ru-RU" sz="2400" dirty="0" smtClean="0"/>
              <a:t>Саморасслабление </a:t>
            </a:r>
            <a:r>
              <a:rPr lang="ru-RU" sz="2400" dirty="0"/>
              <a:t>для гиперактивного ребенка — это </a:t>
            </a:r>
            <a:r>
              <a:rPr lang="ru-RU" sz="2400" dirty="0" smtClean="0"/>
              <a:t>позитивный </a:t>
            </a:r>
            <a:r>
              <a:rPr lang="ru-RU" sz="2400" dirty="0"/>
              <a:t>опыт самоконтроля и своеобразная игра.</a:t>
            </a:r>
          </a:p>
        </p:txBody>
      </p:sp>
    </p:spTree>
    <p:extLst>
      <p:ext uri="{BB962C8B-B14F-4D97-AF65-F5344CB8AC3E}">
        <p14:creationId xmlns:p14="http://schemas.microsoft.com/office/powerpoint/2010/main" val="2602858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7"/>
            <a:ext cx="8496944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КАК НАДО ВЕСТИ СЕБЯ РОДИТЕЛЯМ С ГИПЕРАКТИВНЫМ </a:t>
            </a:r>
            <a:r>
              <a:rPr lang="ru-RU" sz="2400" b="1" dirty="0" smtClean="0"/>
              <a:t>РЕБЕНКОМ:</a:t>
            </a:r>
          </a:p>
          <a:p>
            <a:endParaRPr lang="ru-RU" sz="2000" b="1" dirty="0" smtClean="0"/>
          </a:p>
          <a:p>
            <a:r>
              <a:rPr lang="ru-RU" sz="2000" b="1" dirty="0"/>
              <a:t>= </a:t>
            </a:r>
            <a:r>
              <a:rPr lang="ru-RU" sz="2000" dirty="0"/>
              <a:t>Проконсультироваться с врачом, </a:t>
            </a:r>
            <a:r>
              <a:rPr lang="ru-RU" sz="2000" dirty="0" smtClean="0"/>
              <a:t>правильно выполнять его </a:t>
            </a:r>
            <a:r>
              <a:rPr lang="ru-RU" sz="2000" dirty="0"/>
              <a:t>предписания и дозировать </a:t>
            </a:r>
            <a:r>
              <a:rPr lang="ru-RU" sz="2000" dirty="0" smtClean="0"/>
              <a:t>лекарства.</a:t>
            </a:r>
          </a:p>
          <a:p>
            <a:r>
              <a:rPr lang="ru-RU" sz="2000" dirty="0"/>
              <a:t>= </a:t>
            </a:r>
            <a:r>
              <a:rPr lang="ru-RU" sz="2000" dirty="0" smtClean="0"/>
              <a:t>Убрать </a:t>
            </a:r>
            <a:r>
              <a:rPr lang="ru-RU" sz="2000" dirty="0"/>
              <a:t>из поля зрения все лекарственные </a:t>
            </a:r>
            <a:r>
              <a:rPr lang="ru-RU" sz="2000" dirty="0" smtClean="0"/>
              <a:t>средства </a:t>
            </a:r>
            <a:r>
              <a:rPr lang="ru-RU" sz="2000" dirty="0"/>
              <a:t>и предметы, которые могут причинить </a:t>
            </a:r>
            <a:r>
              <a:rPr lang="ru-RU" sz="2000" dirty="0" smtClean="0"/>
              <a:t>ребенку </a:t>
            </a:r>
            <a:r>
              <a:rPr lang="ru-RU" sz="2000" dirty="0"/>
              <a:t>вред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= Главное </a:t>
            </a:r>
            <a:r>
              <a:rPr lang="ru-RU" sz="2000" dirty="0"/>
              <a:t>лекарство ребенка — это ваше </a:t>
            </a:r>
            <a:r>
              <a:rPr lang="ru-RU" sz="2000" dirty="0" smtClean="0"/>
              <a:t>полноценное </a:t>
            </a:r>
            <a:r>
              <a:rPr lang="ru-RU" sz="2000" dirty="0"/>
              <a:t>общение с ним. Важнее всего — это мера воспитательных воздействий, система и методика их осуществления</a:t>
            </a:r>
            <a:r>
              <a:rPr lang="ru-RU" sz="2000" dirty="0" smtClean="0"/>
              <a:t>.</a:t>
            </a:r>
          </a:p>
          <a:p>
            <a:r>
              <a:rPr lang="ru-RU" sz="2000" dirty="0"/>
              <a:t>= </a:t>
            </a:r>
            <a:r>
              <a:rPr lang="ru-RU" sz="2000" dirty="0" smtClean="0"/>
              <a:t>Любое </a:t>
            </a:r>
            <a:r>
              <a:rPr lang="ru-RU" sz="2000" dirty="0"/>
              <a:t>разногласие усиливает у малыша </a:t>
            </a:r>
            <a:r>
              <a:rPr lang="ru-RU" sz="2000" dirty="0" smtClean="0"/>
              <a:t>негативные </a:t>
            </a:r>
            <a:r>
              <a:rPr lang="ru-RU" sz="2000" dirty="0"/>
              <a:t>проявления</a:t>
            </a:r>
            <a:r>
              <a:rPr lang="ru-RU" sz="2000" dirty="0" smtClean="0"/>
              <a:t>.</a:t>
            </a:r>
          </a:p>
          <a:p>
            <a:r>
              <a:rPr lang="ru-RU" sz="2000" dirty="0"/>
              <a:t>= </a:t>
            </a:r>
            <a:r>
              <a:rPr lang="ru-RU" sz="2000" dirty="0" smtClean="0"/>
              <a:t>Продумать </a:t>
            </a:r>
            <a:r>
              <a:rPr lang="ru-RU" sz="2000" dirty="0"/>
              <a:t>режим дня ребенка до мелочей. Желательно, чтобы он совпадал с режимом дня </a:t>
            </a:r>
            <a:r>
              <a:rPr lang="ru-RU" sz="2000" dirty="0" smtClean="0"/>
              <a:t>в детском </a:t>
            </a:r>
            <a:r>
              <a:rPr lang="ru-RU" sz="2000" dirty="0"/>
              <a:t>саду. Прежде всего, самим родителям </a:t>
            </a:r>
            <a:r>
              <a:rPr lang="ru-RU" sz="2000" dirty="0" smtClean="0"/>
              <a:t>четко </a:t>
            </a:r>
            <a:r>
              <a:rPr lang="ru-RU" sz="2000" dirty="0"/>
              <a:t>придерживаться этого </a:t>
            </a:r>
            <a:r>
              <a:rPr lang="ru-RU" sz="2000" dirty="0" smtClean="0"/>
              <a:t>режима.</a:t>
            </a:r>
          </a:p>
          <a:p>
            <a:r>
              <a:rPr lang="ru-RU" sz="2000" dirty="0"/>
              <a:t>= </a:t>
            </a:r>
            <a:r>
              <a:rPr lang="ru-RU" sz="2000" dirty="0" smtClean="0"/>
              <a:t>Используйте </a:t>
            </a:r>
            <a:r>
              <a:rPr lang="ru-RU" sz="2000" dirty="0"/>
              <a:t>возможности игры в полной мере: </a:t>
            </a:r>
            <a:endParaRPr lang="ru-RU" sz="2000" dirty="0" smtClean="0"/>
          </a:p>
          <a:p>
            <a:r>
              <a:rPr lang="ru-RU" sz="2000" dirty="0" smtClean="0"/>
              <a:t>•дидактические </a:t>
            </a:r>
            <a:r>
              <a:rPr lang="ru-RU" sz="2000" dirty="0"/>
              <a:t>игры </a:t>
            </a:r>
            <a:endParaRPr lang="ru-RU" sz="2000" dirty="0" smtClean="0"/>
          </a:p>
          <a:p>
            <a:r>
              <a:rPr lang="ru-RU" sz="2000" dirty="0" smtClean="0"/>
              <a:t>•подвижные </a:t>
            </a:r>
            <a:r>
              <a:rPr lang="ru-RU" sz="2000" dirty="0"/>
              <a:t>и спортивные игры </a:t>
            </a:r>
            <a:endParaRPr lang="ru-RU" sz="2000" dirty="0" smtClean="0"/>
          </a:p>
          <a:p>
            <a:r>
              <a:rPr lang="ru-RU" sz="2000" dirty="0" smtClean="0"/>
              <a:t>•сюжетные </a:t>
            </a:r>
            <a:r>
              <a:rPr lang="ru-RU" sz="2000" dirty="0"/>
              <a:t>игры </a:t>
            </a:r>
            <a:endParaRPr lang="ru-RU" sz="2000" dirty="0" smtClean="0"/>
          </a:p>
          <a:p>
            <a:endParaRPr lang="ru-RU" sz="2400" dirty="0"/>
          </a:p>
          <a:p>
            <a:endParaRPr lang="ru-RU" sz="2400" dirty="0"/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7419177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496944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 smtClean="0"/>
          </a:p>
          <a:p>
            <a:r>
              <a:rPr lang="ru-RU" sz="2000" dirty="0" smtClean="0"/>
              <a:t>= Займитесь </a:t>
            </a:r>
            <a:r>
              <a:rPr lang="ru-RU" sz="2000" dirty="0"/>
              <a:t>с ребенком рисованием</a:t>
            </a:r>
            <a:r>
              <a:rPr lang="ru-RU" sz="2000" dirty="0" smtClean="0"/>
              <a:t>.</a:t>
            </a:r>
          </a:p>
          <a:p>
            <a:r>
              <a:rPr lang="ru-RU" sz="2000" dirty="0"/>
              <a:t>= </a:t>
            </a:r>
            <a:r>
              <a:rPr lang="ru-RU" sz="2000" dirty="0" smtClean="0"/>
              <a:t>Читайте </a:t>
            </a:r>
            <a:r>
              <a:rPr lang="ru-RU" sz="2000" dirty="0"/>
              <a:t>вместе с ребенком его любимые </a:t>
            </a:r>
            <a:r>
              <a:rPr lang="ru-RU" sz="2000" dirty="0" smtClean="0"/>
              <a:t>сказки.</a:t>
            </a:r>
          </a:p>
          <a:p>
            <a:r>
              <a:rPr lang="ru-RU" sz="2000" dirty="0"/>
              <a:t>= </a:t>
            </a:r>
            <a:r>
              <a:rPr lang="ru-RU" sz="2000" dirty="0" smtClean="0"/>
              <a:t>Ограничить </a:t>
            </a:r>
            <a:r>
              <a:rPr lang="ru-RU" sz="2000" dirty="0"/>
              <a:t>пребывание ребенка в </a:t>
            </a:r>
            <a:r>
              <a:rPr lang="ru-RU" sz="2000" dirty="0" smtClean="0"/>
              <a:t>больших </a:t>
            </a:r>
            <a:r>
              <a:rPr lang="ru-RU" sz="2000" dirty="0"/>
              <a:t>и шумных компаниях взрослых и детей</a:t>
            </a:r>
            <a:r>
              <a:rPr lang="ru-RU" sz="2000" dirty="0" smtClean="0"/>
              <a:t>.</a:t>
            </a:r>
          </a:p>
          <a:p>
            <a:r>
              <a:rPr lang="ru-RU" sz="2000" dirty="0"/>
              <a:t>= </a:t>
            </a:r>
            <a:r>
              <a:rPr lang="ru-RU" sz="2000" dirty="0" smtClean="0"/>
              <a:t>Старайтесь </a:t>
            </a:r>
            <a:r>
              <a:rPr lang="ru-RU" sz="2000" dirty="0"/>
              <a:t>делать так, чтобы в процессе игр ребенок взаимодействовал с какой-нибудь одной игрушкой, чтобы другие не отвлекали его </a:t>
            </a:r>
            <a:r>
              <a:rPr lang="ru-RU" sz="2000" dirty="0" smtClean="0"/>
              <a:t>внимания.</a:t>
            </a:r>
          </a:p>
          <a:p>
            <a:r>
              <a:rPr lang="ru-RU" sz="2000" dirty="0"/>
              <a:t>= </a:t>
            </a:r>
            <a:r>
              <a:rPr lang="ru-RU" sz="2000" dirty="0" smtClean="0"/>
              <a:t>Учитесь </a:t>
            </a:r>
            <a:r>
              <a:rPr lang="ru-RU" sz="2000" dirty="0"/>
              <a:t>владеть собой, исключите </a:t>
            </a:r>
            <a:r>
              <a:rPr lang="ru-RU" sz="2000" dirty="0" smtClean="0"/>
              <a:t>вербальную и телесную агрессию.   </a:t>
            </a:r>
          </a:p>
          <a:p>
            <a:r>
              <a:rPr lang="ru-RU" sz="2000" dirty="0"/>
              <a:t>= </a:t>
            </a:r>
            <a:r>
              <a:rPr lang="ru-RU" sz="2000" dirty="0" smtClean="0"/>
              <a:t>Не </a:t>
            </a:r>
            <a:r>
              <a:rPr lang="ru-RU" sz="2000" dirty="0"/>
              <a:t>замыкайтесь в себе, поговорите об </a:t>
            </a:r>
            <a:r>
              <a:rPr lang="ru-RU" sz="2000" dirty="0" smtClean="0"/>
              <a:t>особенностях </a:t>
            </a:r>
            <a:r>
              <a:rPr lang="ru-RU" sz="2000" dirty="0"/>
              <a:t>своего малыша с воспитателями </a:t>
            </a:r>
            <a:r>
              <a:rPr lang="ru-RU" sz="2000" dirty="0" smtClean="0"/>
              <a:t>группы</a:t>
            </a:r>
            <a:r>
              <a:rPr lang="ru-RU" sz="2000" dirty="0"/>
              <a:t>, другими специалистами. </a:t>
            </a:r>
            <a:endParaRPr lang="ru-RU" sz="2000" dirty="0" smtClean="0"/>
          </a:p>
          <a:p>
            <a:r>
              <a:rPr lang="ru-RU" sz="2000" dirty="0"/>
              <a:t>= </a:t>
            </a:r>
            <a:r>
              <a:rPr lang="ru-RU" sz="2000" dirty="0" smtClean="0"/>
              <a:t>Поручите </a:t>
            </a:r>
            <a:r>
              <a:rPr lang="ru-RU" sz="2000" dirty="0"/>
              <a:t>ребенку часть посильных </a:t>
            </a:r>
            <a:r>
              <a:rPr lang="ru-RU" sz="2000" dirty="0" smtClean="0"/>
              <a:t>домашних дел ежедневно.</a:t>
            </a:r>
          </a:p>
          <a:p>
            <a:r>
              <a:rPr lang="ru-RU" sz="2000" dirty="0"/>
              <a:t>= Заведите дневник контроля и отмечайте в нем вместе с ребенком его успехи в детском саду и дома</a:t>
            </a:r>
            <a:r>
              <a:rPr lang="ru-RU" sz="2000" dirty="0" smtClean="0"/>
              <a:t>.</a:t>
            </a:r>
          </a:p>
          <a:p>
            <a:r>
              <a:rPr lang="ru-RU" sz="2000" dirty="0"/>
              <a:t>= Введите </a:t>
            </a:r>
            <a:r>
              <a:rPr lang="ru-RU" sz="2000" dirty="0" smtClean="0"/>
              <a:t>систему вознаграждения.</a:t>
            </a:r>
          </a:p>
          <a:p>
            <a:r>
              <a:rPr lang="ru-RU" sz="2000" dirty="0"/>
              <a:t>= </a:t>
            </a:r>
            <a:r>
              <a:rPr lang="ru-RU" sz="2000" dirty="0" smtClean="0"/>
              <a:t>Ставьте </a:t>
            </a:r>
            <a:r>
              <a:rPr lang="ru-RU" sz="2000" dirty="0"/>
              <a:t>реальные задачи перед малышом</a:t>
            </a:r>
            <a:r>
              <a:rPr lang="ru-RU" sz="2000" dirty="0" smtClean="0"/>
              <a:t>.</a:t>
            </a:r>
          </a:p>
          <a:p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5807800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835292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 smtClean="0"/>
          </a:p>
          <a:p>
            <a:r>
              <a:rPr lang="ru-RU" sz="2000" dirty="0" smtClean="0"/>
              <a:t>= Четко </a:t>
            </a:r>
            <a:r>
              <a:rPr lang="ru-RU" sz="2000" dirty="0"/>
              <a:t>определите для ребенка рамки </a:t>
            </a:r>
            <a:r>
              <a:rPr lang="ru-RU" sz="2000" dirty="0" smtClean="0"/>
              <a:t>дозволенного.</a:t>
            </a:r>
          </a:p>
          <a:p>
            <a:r>
              <a:rPr lang="ru-RU" sz="2000" dirty="0"/>
              <a:t>= </a:t>
            </a:r>
            <a:r>
              <a:rPr lang="ru-RU" sz="2000" dirty="0" smtClean="0"/>
              <a:t>Не </a:t>
            </a:r>
            <a:r>
              <a:rPr lang="ru-RU" sz="2000" dirty="0"/>
              <a:t>навязывайте жестких </a:t>
            </a:r>
            <a:r>
              <a:rPr lang="ru-RU" sz="2000" dirty="0" smtClean="0"/>
              <a:t>правил.</a:t>
            </a:r>
          </a:p>
          <a:p>
            <a:r>
              <a:rPr lang="ru-RU" sz="2000" dirty="0"/>
              <a:t>= </a:t>
            </a:r>
            <a:r>
              <a:rPr lang="ru-RU" sz="2000" dirty="0" smtClean="0"/>
              <a:t>Используйте позитивный </a:t>
            </a:r>
            <a:r>
              <a:rPr lang="ru-RU" sz="2000" dirty="0"/>
              <a:t>способ общения, уделяйте </a:t>
            </a:r>
            <a:r>
              <a:rPr lang="ru-RU" sz="2000" dirty="0" smtClean="0"/>
              <a:t>больше времени ребёнку, учите </a:t>
            </a:r>
            <a:r>
              <a:rPr lang="ru-RU" sz="2000" dirty="0"/>
              <a:t>его правилам взаимодействия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=</a:t>
            </a:r>
            <a:r>
              <a:rPr lang="ru-RU" sz="2000" dirty="0"/>
              <a:t> </a:t>
            </a:r>
            <a:r>
              <a:rPr lang="ru-RU" sz="2000" dirty="0" smtClean="0"/>
              <a:t>Оберегайте </a:t>
            </a:r>
            <a:r>
              <a:rPr lang="ru-RU" sz="2000" dirty="0"/>
              <a:t>ребенка от </a:t>
            </a:r>
            <a:r>
              <a:rPr lang="ru-RU" sz="2000" dirty="0" smtClean="0"/>
              <a:t>переутомления.</a:t>
            </a:r>
          </a:p>
          <a:p>
            <a:r>
              <a:rPr lang="ru-RU" sz="2000" dirty="0"/>
              <a:t>= </a:t>
            </a:r>
            <a:r>
              <a:rPr lang="ru-RU" sz="2000" dirty="0" smtClean="0"/>
              <a:t>Старайтесь </a:t>
            </a:r>
            <a:r>
              <a:rPr lang="ru-RU" sz="2000" dirty="0"/>
              <a:t>дома создать спокойную </a:t>
            </a:r>
            <a:r>
              <a:rPr lang="ru-RU" sz="2000" dirty="0" smtClean="0"/>
              <a:t>атмосферу.</a:t>
            </a:r>
          </a:p>
          <a:p>
            <a:r>
              <a:rPr lang="ru-RU" sz="2000" dirty="0"/>
              <a:t>= </a:t>
            </a:r>
            <a:r>
              <a:rPr lang="ru-RU" sz="2000" dirty="0" smtClean="0"/>
              <a:t>Следите </a:t>
            </a:r>
            <a:r>
              <a:rPr lang="ru-RU" sz="2000" dirty="0"/>
              <a:t>за сном ребенка, он должен </a:t>
            </a:r>
            <a:r>
              <a:rPr lang="ru-RU" sz="2000" dirty="0" smtClean="0"/>
              <a:t>высыпаться.</a:t>
            </a:r>
          </a:p>
          <a:p>
            <a:r>
              <a:rPr lang="ru-RU" sz="2000" dirty="0"/>
              <a:t>= </a:t>
            </a:r>
            <a:r>
              <a:rPr lang="ru-RU" sz="2000" dirty="0" smtClean="0"/>
              <a:t>Развивайте </a:t>
            </a:r>
            <a:r>
              <a:rPr lang="ru-RU" sz="2000" dirty="0"/>
              <a:t>у ребенка осознанное </a:t>
            </a:r>
            <a:r>
              <a:rPr lang="ru-RU" sz="2000" dirty="0" smtClean="0"/>
              <a:t>торможение</a:t>
            </a:r>
            <a:r>
              <a:rPr lang="ru-RU" sz="2000" dirty="0"/>
              <a:t>. </a:t>
            </a:r>
            <a:endParaRPr lang="ru-RU" sz="2000" dirty="0" smtClean="0"/>
          </a:p>
          <a:p>
            <a:r>
              <a:rPr lang="ru-RU" sz="2000" dirty="0"/>
              <a:t>= </a:t>
            </a:r>
            <a:r>
              <a:rPr lang="ru-RU" sz="2000" dirty="0" smtClean="0"/>
              <a:t>Ваше </a:t>
            </a:r>
            <a:r>
              <a:rPr lang="ru-RU" sz="2000" dirty="0"/>
              <a:t>спокойствие — лучший пример для ребенка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=Используйте </a:t>
            </a:r>
            <a:r>
              <a:rPr lang="ru-RU" sz="2000" dirty="0"/>
              <a:t>физическую нагрузку для </a:t>
            </a:r>
            <a:r>
              <a:rPr lang="ru-RU" sz="2000" dirty="0" smtClean="0"/>
              <a:t>расходования </a:t>
            </a:r>
            <a:r>
              <a:rPr lang="ru-RU" sz="2000" dirty="0"/>
              <a:t>физической избыточной </a:t>
            </a:r>
            <a:r>
              <a:rPr lang="ru-RU" sz="2000" dirty="0" smtClean="0"/>
              <a:t>энергии, но </a:t>
            </a:r>
            <a:r>
              <a:rPr lang="ru-RU" sz="2000" dirty="0"/>
              <a:t>не переутомляйте ребенка</a:t>
            </a:r>
            <a:r>
              <a:rPr lang="ru-RU" sz="2000" dirty="0" smtClean="0"/>
              <a:t>.</a:t>
            </a:r>
          </a:p>
          <a:p>
            <a:r>
              <a:rPr lang="ru-RU" sz="2000" dirty="0"/>
              <a:t>= </a:t>
            </a:r>
            <a:r>
              <a:rPr lang="ru-RU" sz="2000" dirty="0" smtClean="0"/>
              <a:t>Найдите </a:t>
            </a:r>
            <a:r>
              <a:rPr lang="ru-RU" sz="2000" dirty="0"/>
              <a:t>занятие, в котором бы ребенок </a:t>
            </a:r>
            <a:r>
              <a:rPr lang="ru-RU" sz="2000" dirty="0" smtClean="0"/>
              <a:t>хорошо разбирался, в </a:t>
            </a:r>
            <a:r>
              <a:rPr lang="ru-RU" sz="2000" dirty="0"/>
              <a:t>котором у него будет </a:t>
            </a:r>
            <a:r>
              <a:rPr lang="ru-RU" sz="2000" dirty="0" smtClean="0"/>
              <a:t>повышаться </a:t>
            </a:r>
            <a:r>
              <a:rPr lang="ru-RU" sz="2000" dirty="0"/>
              <a:t>уверенность в себе. Главное, чтобы это занятие было действительно интересным для малыша.</a:t>
            </a:r>
          </a:p>
        </p:txBody>
      </p:sp>
    </p:spTree>
    <p:extLst>
      <p:ext uri="{BB962C8B-B14F-4D97-AF65-F5344CB8AC3E}">
        <p14:creationId xmlns:p14="http://schemas.microsoft.com/office/powerpoint/2010/main" val="20586652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548680"/>
            <a:ext cx="8064896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ЛИТЕРАТУРА:</a:t>
            </a:r>
          </a:p>
          <a:p>
            <a:endParaRPr lang="ru-RU" sz="2800" b="1" dirty="0" smtClean="0"/>
          </a:p>
          <a:p>
            <a:r>
              <a:rPr lang="ru-RU" sz="2400" dirty="0" smtClean="0"/>
              <a:t>*Широкова </a:t>
            </a:r>
            <a:r>
              <a:rPr lang="ru-RU" sz="2400" dirty="0"/>
              <a:t>Г. </a:t>
            </a:r>
            <a:r>
              <a:rPr lang="ru-RU" sz="2400" dirty="0" smtClean="0"/>
              <a:t>А. Справочник </a:t>
            </a:r>
            <a:r>
              <a:rPr lang="ru-RU" sz="2400" dirty="0"/>
              <a:t>дошкольного психолога/Серия  «</a:t>
            </a:r>
            <a:r>
              <a:rPr lang="ru-RU" sz="2400" dirty="0" smtClean="0"/>
              <a:t>Справочники</a:t>
            </a:r>
            <a:r>
              <a:rPr lang="ru-RU" sz="2400" dirty="0"/>
              <a:t>». — Ростов н/Д: «Феникс», 2004. </a:t>
            </a:r>
            <a:endParaRPr lang="ru-RU" sz="2400" dirty="0" smtClean="0"/>
          </a:p>
          <a:p>
            <a:endParaRPr lang="ru-RU" dirty="0"/>
          </a:p>
          <a:p>
            <a:r>
              <a:rPr lang="ru-RU" sz="2400" dirty="0" smtClean="0"/>
              <a:t>*Лютова </a:t>
            </a:r>
            <a:r>
              <a:rPr lang="ru-RU" sz="2400" dirty="0"/>
              <a:t>Е. К., Монина Г. Б. Тренинг эффективного взаимо¬действия с детьми. СПб., 2000; </a:t>
            </a:r>
            <a:endParaRPr lang="ru-RU" sz="2400" dirty="0" smtClean="0"/>
          </a:p>
          <a:p>
            <a:endParaRPr lang="ru-RU" sz="2400" dirty="0"/>
          </a:p>
          <a:p>
            <a:r>
              <a:rPr lang="ru-RU" sz="2400" dirty="0" smtClean="0"/>
              <a:t>*Павлова </a:t>
            </a:r>
            <a:r>
              <a:rPr lang="ru-RU" sz="2400" dirty="0"/>
              <a:t>М. Гиперактивный ребенок // «Дошкольное образование» № 11 (83), 2002.</a:t>
            </a:r>
          </a:p>
        </p:txBody>
      </p:sp>
    </p:spTree>
    <p:extLst>
      <p:ext uri="{BB962C8B-B14F-4D97-AF65-F5344CB8AC3E}">
        <p14:creationId xmlns:p14="http://schemas.microsoft.com/office/powerpoint/2010/main" val="120997487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207</TotalTime>
  <Words>1322</Words>
  <Application>Microsoft Office PowerPoint</Application>
  <PresentationFormat>Экран (4:3)</PresentationFormat>
  <Paragraphs>154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Воздушный поток</vt:lpstr>
      <vt:lpstr>СТРАТЕГИЯ И ФОРМЫ РАБОТЫ ПЕДАГОГА С ГИПЕРАКТИВНЫМИ ДЕТЬМИ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СТРАТЕГИЯ И ФОРМЫ РАБОТЫ ПЕДАГОГА С ГИПЕРАКТИВНЫМИ ДЕТЬМИ</dc:title>
  <dc:creator>user</dc:creator>
  <cp:lastModifiedBy>user</cp:lastModifiedBy>
  <cp:revision>20</cp:revision>
  <dcterms:created xsi:type="dcterms:W3CDTF">2016-11-01T01:41:33Z</dcterms:created>
  <dcterms:modified xsi:type="dcterms:W3CDTF">2016-11-02T02:37:50Z</dcterms:modified>
</cp:coreProperties>
</file>