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97" r:id="rId2"/>
    <p:sldId id="284" r:id="rId3"/>
    <p:sldId id="285" r:id="rId4"/>
    <p:sldId id="264" r:id="rId5"/>
    <p:sldId id="288" r:id="rId6"/>
    <p:sldId id="263" r:id="rId7"/>
    <p:sldId id="292" r:id="rId8"/>
    <p:sldId id="265" r:id="rId9"/>
    <p:sldId id="279" r:id="rId10"/>
    <p:sldId id="271" r:id="rId11"/>
    <p:sldId id="298" r:id="rId12"/>
    <p:sldId id="27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0" autoAdjust="0"/>
    <p:restoredTop sz="94294" autoAdjust="0"/>
  </p:normalViewPr>
  <p:slideViewPr>
    <p:cSldViewPr>
      <p:cViewPr>
        <p:scale>
          <a:sx n="50" d="100"/>
          <a:sy n="50" d="100"/>
        </p:scale>
        <p:origin x="-211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C0BF372-4C82-4EE2-BE80-E3F9295C6F00}" type="datetimeFigureOut">
              <a:rPr lang="ru-RU"/>
              <a:pPr>
                <a:defRPr/>
              </a:pPr>
              <a:t>21.11.2015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C4663C0-1E44-4E5E-B655-2738FB6D4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3B4B8B-BD20-4DF4-BC9D-28CCD44B18C1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4C1B5-1A48-403E-9B6B-B1D3FD1A9B11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40A88-D21A-4206-BECC-2354242F9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935BA-8F3C-4A68-B914-F4FBF793D0B0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1ACF2-DEF4-4C04-886A-CD1C4A7BE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542B1-FE68-467A-92FC-2249CC957F17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618B3-46C7-4993-A47D-9E2613FE4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884D5-D615-4580-849E-E1268295B6FB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1457B-D978-4F60-9BC3-B461776EB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373E8-0057-4D63-B4DE-FD19C71E8E09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F8941-3A24-4F60-87EC-0AFD0188DC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CEBF7-6FA1-4A7F-84EE-1DCB73E0B716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2A7A0-825F-4774-B93E-0D3DEC5678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9009E-6310-46C2-A298-9439C9F5C8BB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BB364-1CB8-45E2-A0E5-995EE45E34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6C685-326F-46EC-A3AD-9B470CC0BFBC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F4CF3-487F-4E5B-8BFB-4CE12DA0E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F021A-6E1E-4E6D-A8E4-5DCA6378B194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117CA-7858-44F8-9E90-9737C8B97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24767-75A0-431C-BA05-771662107FBD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A3B9C-5865-4653-99EF-A835A6F92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2F655-B5C2-40BF-8130-C9201FD0C23A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ECA4B-E7B0-4CAC-A079-2D1451F3F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D929E8-C707-4D04-9283-71E41EA8EA87}" type="datetimeFigureOut">
              <a:rPr lang="en-US"/>
              <a:pPr>
                <a:defRPr/>
              </a:pPr>
              <a:t>11/21/2015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11F138-5A76-434A-A3E9-2DF501D97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3429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Сочетания </a:t>
            </a:r>
            <a:r>
              <a:rPr lang="ru-RU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жи-ши,ча-ща,чк,чн,щн</a:t>
            </a:r>
            <a:endParaRPr lang="ru-RU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/>
          <p:cNvSpPr>
            <a:spLocks noChangeArrowheads="1"/>
          </p:cNvSpPr>
          <p:nvPr/>
        </p:nvSpPr>
        <p:spPr bwMode="auto">
          <a:xfrm>
            <a:off x="3048000" y="228600"/>
            <a:ext cx="32990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Содержание</a:t>
            </a:r>
            <a:endParaRPr lang="ru-RU" sz="44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075" name="Прямоугольник 4"/>
          <p:cNvSpPr>
            <a:spLocks noChangeArrowheads="1"/>
          </p:cNvSpPr>
          <p:nvPr/>
        </p:nvSpPr>
        <p:spPr bwMode="auto">
          <a:xfrm>
            <a:off x="1143000" y="1219200"/>
            <a:ext cx="8001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Из какого яйца вылупится цыпленок? 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жи-ши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marL="342900" indent="-342900">
              <a:buFont typeface="Calibri" pitchFamily="34" charset="0"/>
              <a:buAutoNum type="arabicPeriod"/>
              <a:defRPr/>
            </a:pPr>
            <a:endParaRPr lang="ru-RU" sz="3200" b="1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Собери  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яблоки. (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ча-ща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чу-щу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marL="342900" indent="-342900">
              <a:buFont typeface="Calibri" pitchFamily="34" charset="0"/>
              <a:buAutoNum type="arabicPeriod"/>
              <a:defRPr/>
            </a:pPr>
            <a:endParaRPr lang="ru-RU" sz="3200" b="1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Собери  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грибы. (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чн-чк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marL="342900" indent="-342900">
              <a:buFont typeface="Calibri" pitchFamily="34" charset="0"/>
              <a:buAutoNum type="arabicPeriod"/>
              <a:defRPr/>
            </a:pPr>
            <a:endParaRPr lang="ru-RU" sz="3200" b="1" dirty="0">
              <a:solidFill>
                <a:srgbClr val="002060"/>
              </a:solidFill>
              <a:latin typeface="Arial Narrow" pitchFamily="34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Забей  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гол! (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обобщение 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темам</a:t>
            </a:r>
            <a:r>
              <a:rPr lang="ru-RU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</a:p>
          <a:p>
            <a:pPr marL="342900" indent="-342900">
              <a:buFont typeface="Calibri" pitchFamily="34" charset="0"/>
              <a:buAutoNum type="arabicPeriod"/>
              <a:defRPr/>
            </a:pPr>
            <a:endParaRPr lang="ru-RU" sz="3200" b="1" dirty="0">
              <a:solidFill>
                <a:srgbClr val="002060"/>
              </a:solidFill>
            </a:endParaRPr>
          </a:p>
          <a:p>
            <a:pPr marL="342900" indent="-342900">
              <a:buFont typeface="Calibri" pitchFamily="34" charset="0"/>
              <a:buAutoNum type="arabicPeriod"/>
              <a:defRPr/>
            </a:pP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в начало 4">
            <a:hlinkClick r:id="rId2" action="ppaction://hlinksldjump" highlightClick="1"/>
          </p:cNvPr>
          <p:cNvSpPr/>
          <p:nvPr/>
        </p:nvSpPr>
        <p:spPr>
          <a:xfrm>
            <a:off x="457200" y="1371600"/>
            <a:ext cx="685800" cy="304800"/>
          </a:xfrm>
          <a:prstGeom prst="actionButtonBeginning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6" name="Управляющая кнопка: в начало 5">
            <a:hlinkClick r:id="rId3" action="ppaction://hlinksldjump" highlightClick="1"/>
          </p:cNvPr>
          <p:cNvSpPr/>
          <p:nvPr/>
        </p:nvSpPr>
        <p:spPr>
          <a:xfrm>
            <a:off x="457200" y="2819400"/>
            <a:ext cx="685800" cy="304800"/>
          </a:xfrm>
          <a:prstGeom prst="actionButtonBeginning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7" name="Управляющая кнопка: в начало 6">
            <a:hlinkClick r:id="rId4" action="ppaction://hlinksldjump" highlightClick="1"/>
          </p:cNvPr>
          <p:cNvSpPr/>
          <p:nvPr/>
        </p:nvSpPr>
        <p:spPr>
          <a:xfrm>
            <a:off x="457200" y="3810000"/>
            <a:ext cx="685800" cy="304800"/>
          </a:xfrm>
          <a:prstGeom prst="actionButtonBeginning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8" name="Управляющая кнопка: в начало 7">
            <a:hlinkClick r:id="rId5" action="ppaction://hlinksldjump" highlightClick="1"/>
          </p:cNvPr>
          <p:cNvSpPr/>
          <p:nvPr/>
        </p:nvSpPr>
        <p:spPr>
          <a:xfrm>
            <a:off x="457200" y="4800600"/>
            <a:ext cx="685800" cy="304800"/>
          </a:xfrm>
          <a:prstGeom prst="actionButtonBeginning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Прямоугольник 10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9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 flipH="1">
            <a:off x="7162800" y="3581400"/>
            <a:ext cx="152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Картинка 123 из 256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5498" y="3352800"/>
            <a:ext cx="203182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 descr="Картинка 123 из 256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562600" y="5334000"/>
            <a:ext cx="170297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 l="10001" b="11378"/>
          <a:stretch>
            <a:fillRect/>
          </a:stretch>
        </p:blipFill>
        <p:spPr bwMode="auto">
          <a:xfrm flipH="1">
            <a:off x="4190999" y="1219200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2895600" y="3733800"/>
            <a:ext cx="1616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2487613" y="5257800"/>
            <a:ext cx="18208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2" descr="Картинка 39 из 760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9624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4038600" y="228600"/>
            <a:ext cx="4800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 – ШИ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с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36" name="Picture 4" descr="Картинка 13 из 333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0600" y="4343400"/>
            <a:ext cx="14398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391400" y="1524000"/>
            <a:ext cx="9731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5181600" y="4114800"/>
            <a:ext cx="1139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40" name="Прямоугольник 39"/>
          <p:cNvSpPr>
            <a:spLocks noChangeArrowheads="1"/>
          </p:cNvSpPr>
          <p:nvPr/>
        </p:nvSpPr>
        <p:spPr bwMode="auto">
          <a:xfrm>
            <a:off x="762000" y="5181600"/>
            <a:ext cx="1574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стри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>
            <a:spLocks noChangeArrowheads="1"/>
          </p:cNvSpPr>
          <p:nvPr/>
        </p:nvSpPr>
        <p:spPr bwMode="auto">
          <a:xfrm>
            <a:off x="6096000" y="6019800"/>
            <a:ext cx="2133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повник</a:t>
            </a:r>
          </a:p>
        </p:txBody>
      </p:sp>
      <p:sp>
        <p:nvSpPr>
          <p:cNvPr id="42" name="Управляющая кнопка: далее 41">
            <a:hlinkClick r:id="" action="ppaction://hlinkshowjump?jump=nextslide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ForwardNex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" name="Picture 4" descr="Картинка 13 из 333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2133600"/>
            <a:ext cx="12906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7" name="Группа 126"/>
          <p:cNvGrpSpPr/>
          <p:nvPr/>
        </p:nvGrpSpPr>
        <p:grpSpPr>
          <a:xfrm>
            <a:off x="6705600" y="1295400"/>
            <a:ext cx="2057400" cy="1524000"/>
            <a:chOff x="9906000" y="-2209800"/>
            <a:chExt cx="2057400" cy="1524000"/>
          </a:xfrm>
        </p:grpSpPr>
        <p:grpSp>
          <p:nvGrpSpPr>
            <p:cNvPr id="120" name="Группа 15"/>
            <p:cNvGrpSpPr/>
            <p:nvPr/>
          </p:nvGrpSpPr>
          <p:grpSpPr>
            <a:xfrm>
              <a:off x="9906000" y="-2209800"/>
              <a:ext cx="2057400" cy="1524000"/>
              <a:chOff x="4391025" y="3438525"/>
              <a:chExt cx="4752975" cy="3419475"/>
            </a:xfrm>
          </p:grpSpPr>
          <p:sp>
            <p:nvSpPr>
              <p:cNvPr id="121" name="Овал 120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22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6" name="Прямоугольник 125"/>
            <p:cNvSpPr/>
            <p:nvPr/>
          </p:nvSpPr>
          <p:spPr>
            <a:xfrm>
              <a:off x="10515600" y="-1752600"/>
              <a:ext cx="105670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ушы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9" name="Группа 128"/>
          <p:cNvGrpSpPr/>
          <p:nvPr/>
        </p:nvGrpSpPr>
        <p:grpSpPr>
          <a:xfrm>
            <a:off x="4648200" y="2819400"/>
            <a:ext cx="2057400" cy="1524000"/>
            <a:chOff x="9753600" y="457200"/>
            <a:chExt cx="2057400" cy="1524000"/>
          </a:xfrm>
        </p:grpSpPr>
        <p:grpSp>
          <p:nvGrpSpPr>
            <p:cNvPr id="117" name="Группа 15"/>
            <p:cNvGrpSpPr/>
            <p:nvPr/>
          </p:nvGrpSpPr>
          <p:grpSpPr>
            <a:xfrm>
              <a:off x="9753600" y="457200"/>
              <a:ext cx="2057400" cy="1524000"/>
              <a:chOff x="4391025" y="3438525"/>
              <a:chExt cx="4752975" cy="3419475"/>
            </a:xfrm>
          </p:grpSpPr>
          <p:sp>
            <p:nvSpPr>
              <p:cNvPr id="118" name="Овал 117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19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8" name="Прямоугольник 127"/>
            <p:cNvSpPr/>
            <p:nvPr/>
          </p:nvSpPr>
          <p:spPr>
            <a:xfrm>
              <a:off x="10210800" y="914400"/>
              <a:ext cx="122341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ёжык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1" name="Группа 130"/>
          <p:cNvGrpSpPr/>
          <p:nvPr/>
        </p:nvGrpSpPr>
        <p:grpSpPr>
          <a:xfrm>
            <a:off x="5181600" y="4648200"/>
            <a:ext cx="2514600" cy="1752600"/>
            <a:chOff x="9144000" y="-1371600"/>
            <a:chExt cx="2819400" cy="1905000"/>
          </a:xfrm>
        </p:grpSpPr>
        <p:grpSp>
          <p:nvGrpSpPr>
            <p:cNvPr id="114" name="Группа 15"/>
            <p:cNvGrpSpPr/>
            <p:nvPr/>
          </p:nvGrpSpPr>
          <p:grpSpPr>
            <a:xfrm>
              <a:off x="9144000" y="-1371600"/>
              <a:ext cx="2819400" cy="1905000"/>
              <a:chOff x="4391025" y="3438525"/>
              <a:chExt cx="4752975" cy="3419475"/>
            </a:xfrm>
          </p:grpSpPr>
          <p:sp>
            <p:nvSpPr>
              <p:cNvPr id="115" name="Овал 114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16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0" name="Прямоугольник 129"/>
            <p:cNvSpPr/>
            <p:nvPr/>
          </p:nvSpPr>
          <p:spPr>
            <a:xfrm>
              <a:off x="9314873" y="-791817"/>
              <a:ext cx="2485388" cy="6356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шыповник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533400" y="4038600"/>
            <a:ext cx="2209800" cy="1600200"/>
            <a:chOff x="7162800" y="-2057400"/>
            <a:chExt cx="2209800" cy="1600200"/>
          </a:xfrm>
        </p:grpSpPr>
        <p:grpSp>
          <p:nvGrpSpPr>
            <p:cNvPr id="111" name="Группа 15"/>
            <p:cNvGrpSpPr/>
            <p:nvPr/>
          </p:nvGrpSpPr>
          <p:grpSpPr>
            <a:xfrm flipH="1">
              <a:off x="7162800" y="-2057400"/>
              <a:ext cx="2209800" cy="1600200"/>
              <a:chOff x="4391025" y="3438525"/>
              <a:chExt cx="4752975" cy="3419475"/>
            </a:xfrm>
          </p:grpSpPr>
          <p:sp>
            <p:nvSpPr>
              <p:cNvPr id="112" name="Овал 111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13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2" name="Прямоугольник 131"/>
            <p:cNvSpPr/>
            <p:nvPr/>
          </p:nvSpPr>
          <p:spPr>
            <a:xfrm>
              <a:off x="7485982" y="-1600200"/>
              <a:ext cx="16580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стрижы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5" name="Группа 134"/>
          <p:cNvGrpSpPr/>
          <p:nvPr/>
        </p:nvGrpSpPr>
        <p:grpSpPr>
          <a:xfrm flipH="1">
            <a:off x="2438400" y="5029200"/>
            <a:ext cx="2438400" cy="1676400"/>
            <a:chOff x="-2362200" y="6096000"/>
            <a:chExt cx="2362200" cy="1676400"/>
          </a:xfrm>
        </p:grpSpPr>
        <p:grpSp>
          <p:nvGrpSpPr>
            <p:cNvPr id="108" name="Группа 15"/>
            <p:cNvGrpSpPr/>
            <p:nvPr/>
          </p:nvGrpSpPr>
          <p:grpSpPr>
            <a:xfrm>
              <a:off x="-2362200" y="6096000"/>
              <a:ext cx="2362200" cy="1676400"/>
              <a:chOff x="4391025" y="3438525"/>
              <a:chExt cx="4752975" cy="3419475"/>
            </a:xfrm>
          </p:grpSpPr>
          <p:sp>
            <p:nvSpPr>
              <p:cNvPr id="109" name="Овал 108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10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4" name="Прямоугольник 133"/>
            <p:cNvSpPr/>
            <p:nvPr/>
          </p:nvSpPr>
          <p:spPr>
            <a:xfrm>
              <a:off x="-2209800" y="6565612"/>
              <a:ext cx="19962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снежинка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3" name="Группа 142"/>
          <p:cNvGrpSpPr/>
          <p:nvPr/>
        </p:nvGrpSpPr>
        <p:grpSpPr>
          <a:xfrm>
            <a:off x="6781800" y="3048000"/>
            <a:ext cx="2133600" cy="1600200"/>
            <a:chOff x="9677400" y="3429000"/>
            <a:chExt cx="2133600" cy="1600200"/>
          </a:xfrm>
        </p:grpSpPr>
        <p:grpSp>
          <p:nvGrpSpPr>
            <p:cNvPr id="139" name="Группа 15"/>
            <p:cNvGrpSpPr/>
            <p:nvPr/>
          </p:nvGrpSpPr>
          <p:grpSpPr>
            <a:xfrm flipH="1">
              <a:off x="9677400" y="3429000"/>
              <a:ext cx="2133600" cy="1600200"/>
              <a:chOff x="4391025" y="3438525"/>
              <a:chExt cx="4752975" cy="3419475"/>
            </a:xfrm>
          </p:grpSpPr>
          <p:sp>
            <p:nvSpPr>
              <p:cNvPr id="140" name="Овал 139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41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2" name="Прямоугольник 141"/>
            <p:cNvSpPr/>
            <p:nvPr/>
          </p:nvSpPr>
          <p:spPr>
            <a:xfrm>
              <a:off x="10058400" y="3962400"/>
              <a:ext cx="133882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жизнь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4038600" y="1066800"/>
            <a:ext cx="2362200" cy="1676400"/>
            <a:chOff x="3733800" y="-2286000"/>
            <a:chExt cx="2362200" cy="1676400"/>
          </a:xfrm>
        </p:grpSpPr>
        <p:grpSp>
          <p:nvGrpSpPr>
            <p:cNvPr id="136" name="Группа 15"/>
            <p:cNvGrpSpPr/>
            <p:nvPr/>
          </p:nvGrpSpPr>
          <p:grpSpPr>
            <a:xfrm flipH="1">
              <a:off x="3733800" y="-2286000"/>
              <a:ext cx="2362200" cy="1676400"/>
              <a:chOff x="4391025" y="3438525"/>
              <a:chExt cx="4752975" cy="3419475"/>
            </a:xfrm>
          </p:grpSpPr>
          <p:sp>
            <p:nvSpPr>
              <p:cNvPr id="137" name="Овал 136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38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0" name="Прямоугольник 149"/>
            <p:cNvSpPr/>
            <p:nvPr/>
          </p:nvSpPr>
          <p:spPr>
            <a:xfrm>
              <a:off x="4267200" y="-1828800"/>
              <a:ext cx="13676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мыши</a:t>
              </a:r>
              <a:endPara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3" name="Группа 152"/>
          <p:cNvGrpSpPr/>
          <p:nvPr/>
        </p:nvGrpSpPr>
        <p:grpSpPr>
          <a:xfrm>
            <a:off x="2895600" y="3581400"/>
            <a:ext cx="1981200" cy="1447800"/>
            <a:chOff x="381000" y="-2057400"/>
            <a:chExt cx="2057400" cy="1524000"/>
          </a:xfrm>
        </p:grpSpPr>
        <p:grpSp>
          <p:nvGrpSpPr>
            <p:cNvPr id="123" name="Группа 15"/>
            <p:cNvGrpSpPr/>
            <p:nvPr/>
          </p:nvGrpSpPr>
          <p:grpSpPr>
            <a:xfrm>
              <a:off x="381000" y="-2057400"/>
              <a:ext cx="2057400" cy="1524000"/>
              <a:chOff x="4391025" y="3438525"/>
              <a:chExt cx="4752975" cy="3419475"/>
            </a:xfrm>
          </p:grpSpPr>
          <p:sp>
            <p:nvSpPr>
              <p:cNvPr id="124" name="Овал 123"/>
              <p:cNvSpPr/>
              <p:nvPr/>
            </p:nvSpPr>
            <p:spPr>
              <a:xfrm rot="20854900">
                <a:off x="4445418" y="3680414"/>
                <a:ext cx="4195610" cy="23636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25" name="Picture 6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391025" y="3438525"/>
                <a:ext cx="4752975" cy="3419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2" name="Прямоугольник 151"/>
            <p:cNvSpPr/>
            <p:nvPr/>
          </p:nvSpPr>
          <p:spPr>
            <a:xfrm>
              <a:off x="762000" y="-1676400"/>
              <a:ext cx="1250490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шило</a:t>
              </a:r>
              <a:endPara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2.22222E-6 L 0.34167 2.22222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5E-6 3.33333E-6 L 0.59531 0.3777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" y="18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111E-6 -4.44444E-6 L -0.42639 0.3111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15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tmFilter="0, 0; .2, .5; .8, .5; 1, 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500" autoRev="1" fill="hold"/>
                                        <p:tgtEl>
                                          <p:spTgt spid="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0 L -0.43784 0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9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 tmFilter="0, 0; .2, .5; .8, .5; 1, 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500" autoRev="1" fill="hold"/>
                                        <p:tgtEl>
                                          <p:spTgt spid="1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50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50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50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</p:childTnLst>
        </p:cTn>
      </p:par>
    </p:tnLst>
    <p:bldLst>
      <p:bldP spid="39" grpId="0"/>
      <p:bldP spid="3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 bwMode="auto">
          <a:xfrm>
            <a:off x="2209800" y="1905000"/>
            <a:ext cx="5943600" cy="3214688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0" hangingPunct="0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</a:p>
          <a:p>
            <a:pPr algn="ctr" eaLnBrk="0" hangingPunct="0">
              <a:defRPr/>
            </a:pP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ЖИ </a:t>
            </a: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–</a:t>
            </a:r>
            <a:r>
              <a:rPr lang="ru-RU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ШИ</a:t>
            </a:r>
            <a:r>
              <a:rPr lang="ru-RU" sz="4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 </a:t>
            </a:r>
          </a:p>
          <a:p>
            <a:pPr algn="ctr" eaLnBrk="0" hangingPunct="0">
              <a:defRPr/>
            </a:pP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пиши с буквой        </a:t>
            </a: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И</a:t>
            </a:r>
            <a:endParaRPr lang="ru-RU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3214688" y="1785938"/>
            <a:ext cx="4286250" cy="3714750"/>
            <a:chOff x="2357422" y="1285860"/>
            <a:chExt cx="4286280" cy="3714776"/>
          </a:xfrm>
          <a:solidFill>
            <a:schemeClr val="bg1"/>
          </a:solidFill>
        </p:grpSpPr>
        <p:sp>
          <p:nvSpPr>
            <p:cNvPr id="15" name="Скругленный прямоугольник 14"/>
            <p:cNvSpPr/>
            <p:nvPr/>
          </p:nvSpPr>
          <p:spPr bwMode="auto">
            <a:xfrm>
              <a:off x="2357422" y="1285860"/>
              <a:ext cx="4286280" cy="3714776"/>
            </a:xfrm>
            <a:prstGeom prst="roundRect">
              <a:avLst/>
            </a:prstGeom>
            <a:grpFill/>
            <a:ln w="952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0" hangingPunct="0"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endParaRPr>
            </a:p>
          </p:txBody>
        </p:sp>
        <p:grpSp>
          <p:nvGrpSpPr>
            <p:cNvPr id="3" name="Группа 13"/>
            <p:cNvGrpSpPr>
              <a:grpSpLocks/>
            </p:cNvGrpSpPr>
            <p:nvPr/>
          </p:nvGrpSpPr>
          <p:grpSpPr bwMode="auto">
            <a:xfrm>
              <a:off x="2786042" y="1428725"/>
              <a:ext cx="3518937" cy="3538029"/>
              <a:chOff x="2857480" y="1428725"/>
              <a:chExt cx="3518937" cy="3538029"/>
            </a:xfrm>
            <a:grpFill/>
          </p:grpSpPr>
          <p:sp>
            <p:nvSpPr>
              <p:cNvPr id="14346" name="Прямоугольник 6"/>
              <p:cNvSpPr>
                <a:spLocks noChangeArrowheads="1"/>
              </p:cNvSpPr>
              <p:nvPr/>
            </p:nvSpPr>
            <p:spPr bwMode="auto">
              <a:xfrm>
                <a:off x="2857480" y="1428725"/>
                <a:ext cx="3518937" cy="1108004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>
                  <a:defRPr/>
                </a:pPr>
                <a:r>
                  <a:rPr lang="ru-RU" sz="66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eorgia" pitchFamily="18" charset="0"/>
                    <a:cs typeface="Arial" pitchFamily="34" charset="0"/>
                  </a:rPr>
                  <a:t>Ж      Ш</a:t>
                </a:r>
                <a:endParaRPr lang="ru-RU" sz="66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  <a:cs typeface="Arial" pitchFamily="34" charset="0"/>
                </a:endParaRPr>
              </a:p>
            </p:txBody>
          </p:sp>
          <p:sp>
            <p:nvSpPr>
              <p:cNvPr id="14347" name="Стрелка вниз 8"/>
              <p:cNvSpPr>
                <a:spLocks noChangeArrowheads="1"/>
              </p:cNvSpPr>
              <p:nvPr/>
            </p:nvSpPr>
            <p:spPr bwMode="auto">
              <a:xfrm rot="-2500123">
                <a:off x="3680589" y="2145383"/>
                <a:ext cx="160621" cy="1572103"/>
              </a:xfrm>
              <a:prstGeom prst="downArrow">
                <a:avLst>
                  <a:gd name="adj1" fmla="val 50000"/>
                  <a:gd name="adj2" fmla="val 49980"/>
                </a:avLst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eaLnBrk="0" hangingPunct="0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  <a:cs typeface="Arial" pitchFamily="34" charset="0"/>
                </a:endParaRPr>
              </a:p>
            </p:txBody>
          </p:sp>
          <p:sp>
            <p:nvSpPr>
              <p:cNvPr id="14348" name="Стрелка вниз 9"/>
              <p:cNvSpPr>
                <a:spLocks noChangeArrowheads="1"/>
              </p:cNvSpPr>
              <p:nvPr/>
            </p:nvSpPr>
            <p:spPr bwMode="auto">
              <a:xfrm rot="2759098">
                <a:off x="5206621" y="2122212"/>
                <a:ext cx="159515" cy="1633922"/>
              </a:xfrm>
              <a:prstGeom prst="downArrow">
                <a:avLst>
                  <a:gd name="adj1" fmla="val 50000"/>
                  <a:gd name="adj2" fmla="val 49982"/>
                </a:avLst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eaLnBrk="0" hangingPunct="0">
                  <a:defRPr/>
                </a:pPr>
                <a:endParaRPr lang="ru-RU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  <a:cs typeface="Arial" pitchFamily="34" charset="0"/>
                </a:endParaRPr>
              </a:p>
            </p:txBody>
          </p:sp>
          <p:sp>
            <p:nvSpPr>
              <p:cNvPr id="14349" name="Прямоугольник 12"/>
              <p:cNvSpPr>
                <a:spLocks noChangeArrowheads="1"/>
              </p:cNvSpPr>
              <p:nvPr/>
            </p:nvSpPr>
            <p:spPr bwMode="auto">
              <a:xfrm>
                <a:off x="4143372" y="3643315"/>
                <a:ext cx="857256" cy="1323439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>
                  <a:defRPr/>
                </a:pPr>
                <a:r>
                  <a:rPr lang="ru-RU" sz="80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Arial" pitchFamily="34" charset="0"/>
                  </a:rPr>
                  <a:t>?</a:t>
                </a:r>
                <a:endParaRPr lang="ru-RU" sz="72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Arial" pitchFamily="34" charset="0"/>
                </a:endParaRPr>
              </a:p>
            </p:txBody>
          </p:sp>
        </p:grpSp>
      </p:grpSp>
      <p:grpSp>
        <p:nvGrpSpPr>
          <p:cNvPr id="4" name="Группа 21"/>
          <p:cNvGrpSpPr>
            <a:grpSpLocks/>
          </p:cNvGrpSpPr>
          <p:nvPr/>
        </p:nvGrpSpPr>
        <p:grpSpPr bwMode="auto">
          <a:xfrm>
            <a:off x="1600200" y="457200"/>
            <a:ext cx="7315200" cy="984886"/>
            <a:chOff x="1833020" y="214290"/>
            <a:chExt cx="5953690" cy="984892"/>
          </a:xfrm>
        </p:grpSpPr>
        <p:sp>
          <p:nvSpPr>
            <p:cNvPr id="4102" name="Rectangle 2"/>
            <p:cNvSpPr>
              <a:spLocks noChangeArrowheads="1"/>
            </p:cNvSpPr>
            <p:nvPr/>
          </p:nvSpPr>
          <p:spPr bwMode="auto">
            <a:xfrm>
              <a:off x="1833020" y="214291"/>
              <a:ext cx="5953690" cy="984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 eaLnBrk="0" hangingPunct="0"/>
              <a:r>
                <a:rPr lang="ru-RU" sz="4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Сформулируйте  правило</a:t>
              </a:r>
              <a:endPara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  <a:p>
              <a:pPr eaLnBrk="0" hangingPunct="0"/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03" name="Прямоугольник 20"/>
            <p:cNvSpPr>
              <a:spLocks noChangeArrowheads="1"/>
            </p:cNvSpPr>
            <p:nvPr/>
          </p:nvSpPr>
          <p:spPr bwMode="auto">
            <a:xfrm>
              <a:off x="2143108" y="214290"/>
              <a:ext cx="5643602" cy="92869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eaLnBrk="0" hangingPunct="0"/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4101" name="Рисунок 2" descr="MCj042811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55014"/>
            <a:ext cx="1752600" cy="167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Управляющая кнопка: возврат 13">
            <a:hlinkClick r:id="rId3" action="ppaction://hlinksldjump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Return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 descr="NA00417_.WMF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18"/>
          <p:cNvSpPr txBox="1">
            <a:spLocks noChangeArrowheads="1"/>
          </p:cNvSpPr>
          <p:nvPr/>
        </p:nvSpPr>
        <p:spPr bwMode="auto">
          <a:xfrm>
            <a:off x="1371600" y="41148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079" name="Прямоугольник 22"/>
          <p:cNvSpPr>
            <a:spLocks noChangeArrowheads="1"/>
          </p:cNvSpPr>
          <p:nvPr/>
        </p:nvSpPr>
        <p:spPr bwMode="auto">
          <a:xfrm>
            <a:off x="0" y="0"/>
            <a:ext cx="3886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ЧА-ЩА 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с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2" descr="Картинка 30 из 2643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1371600" y="5410200"/>
            <a:ext cx="5943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5334000" y="0"/>
            <a:ext cx="3962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 – ЩУ 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с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grpSp>
        <p:nvGrpSpPr>
          <p:cNvPr id="2" name="Группа 45"/>
          <p:cNvGrpSpPr>
            <a:grpSpLocks/>
          </p:cNvGrpSpPr>
          <p:nvPr/>
        </p:nvGrpSpPr>
        <p:grpSpPr bwMode="auto">
          <a:xfrm flipH="1">
            <a:off x="3200400" y="2667000"/>
            <a:ext cx="1905000" cy="1828800"/>
            <a:chOff x="-4572000" y="838200"/>
            <a:chExt cx="1828800" cy="1828802"/>
          </a:xfrm>
        </p:grpSpPr>
        <p:pic>
          <p:nvPicPr>
            <p:cNvPr id="6184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-4572000" y="838200"/>
              <a:ext cx="1828800" cy="1828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5" name="TextBox 15"/>
            <p:cNvSpPr txBox="1">
              <a:spLocks noChangeArrowheads="1"/>
            </p:cNvSpPr>
            <p:nvPr/>
          </p:nvSpPr>
          <p:spPr bwMode="auto">
            <a:xfrm>
              <a:off x="-4000735" y="1371601"/>
              <a:ext cx="903632" cy="646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чай</a:t>
              </a:r>
            </a:p>
          </p:txBody>
        </p:sp>
      </p:grpSp>
      <p:sp>
        <p:nvSpPr>
          <p:cNvPr id="34" name="Прямоугольник 33"/>
          <p:cNvSpPr/>
          <p:nvPr/>
        </p:nvSpPr>
        <p:spPr bwMode="auto">
          <a:xfrm>
            <a:off x="10210800" y="7010400"/>
            <a:ext cx="2286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Picture 2" descr="http://www.wtv-zone.com/tweet/FUN-UNUSUAL/AppleWworm.gif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 flipH="1">
            <a:off x="5867400" y="1600200"/>
            <a:ext cx="137160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 descr="http://www.wtv-zone.com/tweet/FUN-UNUSUAL/AppleWworm.gif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2057400" y="1143000"/>
            <a:ext cx="134302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 descr="http://www.wtv-zone.com/tweet/FUN-UNUSUAL/AppleWworm.gif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 flipH="1">
            <a:off x="5029200" y="3124200"/>
            <a:ext cx="137160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" descr="http://www.wtv-zone.com/tweet/FUN-UNUSUAL/AppleWworm.gif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/>
          <a:stretch>
            <a:fillRect/>
          </a:stretch>
        </p:blipFill>
        <p:spPr bwMode="auto">
          <a:xfrm>
            <a:off x="1676400" y="2971800"/>
            <a:ext cx="144780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44"/>
          <p:cNvGrpSpPr>
            <a:grpSpLocks/>
          </p:cNvGrpSpPr>
          <p:nvPr/>
        </p:nvGrpSpPr>
        <p:grpSpPr bwMode="auto">
          <a:xfrm>
            <a:off x="114300" y="1676400"/>
            <a:ext cx="1676400" cy="1676400"/>
            <a:chOff x="-2095500" y="3810000"/>
            <a:chExt cx="1676400" cy="1676400"/>
          </a:xfrm>
        </p:grpSpPr>
        <p:pic>
          <p:nvPicPr>
            <p:cNvPr id="6182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-2095500" y="3810000"/>
              <a:ext cx="1676400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3" name="TextBox 14"/>
            <p:cNvSpPr txBox="1">
              <a:spLocks noChangeArrowheads="1"/>
            </p:cNvSpPr>
            <p:nvPr/>
          </p:nvSpPr>
          <p:spPr bwMode="auto">
            <a:xfrm>
              <a:off x="-1828800" y="4343400"/>
              <a:ext cx="1371600" cy="646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щука</a:t>
              </a:r>
            </a:p>
          </p:txBody>
        </p:sp>
      </p:grpSp>
      <p:grpSp>
        <p:nvGrpSpPr>
          <p:cNvPr id="4" name="Группа 55"/>
          <p:cNvGrpSpPr>
            <a:grpSpLocks/>
          </p:cNvGrpSpPr>
          <p:nvPr/>
        </p:nvGrpSpPr>
        <p:grpSpPr bwMode="auto">
          <a:xfrm>
            <a:off x="1219200" y="2667000"/>
            <a:ext cx="2286000" cy="2286000"/>
            <a:chOff x="9372600" y="2438400"/>
            <a:chExt cx="2286000" cy="2286002"/>
          </a:xfrm>
        </p:grpSpPr>
        <p:pic>
          <p:nvPicPr>
            <p:cNvPr id="6180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9372600" y="2438400"/>
              <a:ext cx="2286000" cy="2286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1" name="TextBox 17"/>
            <p:cNvSpPr txBox="1">
              <a:spLocks noChangeArrowheads="1"/>
            </p:cNvSpPr>
            <p:nvPr/>
          </p:nvSpPr>
          <p:spPr bwMode="auto">
            <a:xfrm>
              <a:off x="9829800" y="3276600"/>
              <a:ext cx="154215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чюлан</a:t>
              </a:r>
            </a:p>
          </p:txBody>
        </p:sp>
      </p:grpSp>
      <p:grpSp>
        <p:nvGrpSpPr>
          <p:cNvPr id="5" name="Группа 56"/>
          <p:cNvGrpSpPr>
            <a:grpSpLocks/>
          </p:cNvGrpSpPr>
          <p:nvPr/>
        </p:nvGrpSpPr>
        <p:grpSpPr bwMode="auto">
          <a:xfrm>
            <a:off x="4495800" y="2895600"/>
            <a:ext cx="2514600" cy="2133600"/>
            <a:chOff x="9067800" y="228600"/>
            <a:chExt cx="2514600" cy="2133602"/>
          </a:xfrm>
        </p:grpSpPr>
        <p:pic>
          <p:nvPicPr>
            <p:cNvPr id="6178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9067800" y="228600"/>
              <a:ext cx="2514600" cy="2133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9" name="Прямоугольник 31"/>
            <p:cNvSpPr>
              <a:spLocks noChangeArrowheads="1"/>
            </p:cNvSpPr>
            <p:nvPr/>
          </p:nvSpPr>
          <p:spPr bwMode="auto">
            <a:xfrm>
              <a:off x="9525000" y="990600"/>
              <a:ext cx="177042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счястье</a:t>
              </a:r>
              <a:endParaRPr lang="ru-RU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53"/>
          <p:cNvGrpSpPr>
            <a:grpSpLocks/>
          </p:cNvGrpSpPr>
          <p:nvPr/>
        </p:nvGrpSpPr>
        <p:grpSpPr bwMode="auto">
          <a:xfrm>
            <a:off x="1447800" y="914400"/>
            <a:ext cx="2286000" cy="2057400"/>
            <a:chOff x="-3505200" y="679938"/>
            <a:chExt cx="2054258" cy="2215662"/>
          </a:xfrm>
        </p:grpSpPr>
        <p:pic>
          <p:nvPicPr>
            <p:cNvPr id="6176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-3505200" y="679938"/>
              <a:ext cx="2054258" cy="2215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7" name="TextBox 19"/>
            <p:cNvSpPr txBox="1">
              <a:spLocks noChangeArrowheads="1"/>
            </p:cNvSpPr>
            <p:nvPr/>
          </p:nvSpPr>
          <p:spPr bwMode="auto">
            <a:xfrm>
              <a:off x="-3162825" y="1447800"/>
              <a:ext cx="1684047" cy="629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2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пищять</a:t>
              </a:r>
            </a:p>
          </p:txBody>
        </p:sp>
      </p:grpSp>
      <p:grpSp>
        <p:nvGrpSpPr>
          <p:cNvPr id="7" name="Группа 54"/>
          <p:cNvGrpSpPr>
            <a:grpSpLocks/>
          </p:cNvGrpSpPr>
          <p:nvPr/>
        </p:nvGrpSpPr>
        <p:grpSpPr bwMode="auto">
          <a:xfrm flipH="1">
            <a:off x="5486400" y="1295400"/>
            <a:ext cx="2057400" cy="1905000"/>
            <a:chOff x="-2819400" y="2667000"/>
            <a:chExt cx="2057400" cy="1905002"/>
          </a:xfrm>
        </p:grpSpPr>
        <p:pic>
          <p:nvPicPr>
            <p:cNvPr id="6174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-2819400" y="2667000"/>
              <a:ext cx="2057400" cy="1905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5" name="Прямоугольник 35"/>
            <p:cNvSpPr>
              <a:spLocks noChangeArrowheads="1"/>
            </p:cNvSpPr>
            <p:nvPr/>
          </p:nvSpPr>
          <p:spPr bwMode="auto">
            <a:xfrm>
              <a:off x="-2438400" y="3276601"/>
              <a:ext cx="1389355" cy="646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тащю</a:t>
              </a:r>
              <a:endParaRPr lang="ru-RU" sz="3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38"/>
          <p:cNvGrpSpPr>
            <a:grpSpLocks/>
          </p:cNvGrpSpPr>
          <p:nvPr/>
        </p:nvGrpSpPr>
        <p:grpSpPr bwMode="auto">
          <a:xfrm flipH="1">
            <a:off x="3733800" y="990600"/>
            <a:ext cx="1828800" cy="1828800"/>
            <a:chOff x="-1866900" y="1143000"/>
            <a:chExt cx="1828800" cy="1905001"/>
          </a:xfrm>
        </p:grpSpPr>
        <p:pic>
          <p:nvPicPr>
            <p:cNvPr id="6172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-1866900" y="1143000"/>
              <a:ext cx="1828800" cy="1905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3" name="TextBox 13"/>
            <p:cNvSpPr txBox="1">
              <a:spLocks noChangeArrowheads="1"/>
            </p:cNvSpPr>
            <p:nvPr/>
          </p:nvSpPr>
          <p:spPr bwMode="auto">
            <a:xfrm>
              <a:off x="-1524000" y="1619250"/>
              <a:ext cx="1292341" cy="673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роща</a:t>
              </a:r>
            </a:p>
          </p:txBody>
        </p:sp>
      </p:grpSp>
      <p:grpSp>
        <p:nvGrpSpPr>
          <p:cNvPr id="9" name="Группа 41"/>
          <p:cNvGrpSpPr>
            <a:grpSpLocks/>
          </p:cNvGrpSpPr>
          <p:nvPr/>
        </p:nvGrpSpPr>
        <p:grpSpPr bwMode="auto">
          <a:xfrm flipH="1">
            <a:off x="7162800" y="2514600"/>
            <a:ext cx="1981200" cy="1828800"/>
            <a:chOff x="-2285999" y="2667000"/>
            <a:chExt cx="1828800" cy="1828801"/>
          </a:xfrm>
        </p:grpSpPr>
        <p:pic>
          <p:nvPicPr>
            <p:cNvPr id="6170" name="Picture 8" descr="Картинка 1184 из 82995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-2285999" y="2667000"/>
              <a:ext cx="1828800" cy="182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1" name="TextBox 16"/>
            <p:cNvSpPr txBox="1">
              <a:spLocks noChangeArrowheads="1"/>
            </p:cNvSpPr>
            <p:nvPr/>
          </p:nvSpPr>
          <p:spPr bwMode="auto">
            <a:xfrm>
              <a:off x="-1904999" y="3276600"/>
              <a:ext cx="114342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чудо</a:t>
              </a:r>
            </a:p>
          </p:txBody>
        </p:sp>
      </p:grpSp>
      <p:pic>
        <p:nvPicPr>
          <p:cNvPr id="6164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1219200" y="5562600"/>
            <a:ext cx="61626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Управляющая кнопка: далее 36">
            <a:hlinkClick r:id="" action="ppaction://hlinkshowjump?jump=nextslide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7086600" y="609600"/>
            <a:ext cx="1420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лан</a:t>
            </a: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228600" y="533400"/>
            <a:ext cx="17954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пи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ща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ть</a:t>
            </a:r>
          </a:p>
        </p:txBody>
      </p:sp>
      <p:sp>
        <p:nvSpPr>
          <p:cNvPr id="40" name="Прямоугольник 39"/>
          <p:cNvSpPr>
            <a:spLocks noChangeArrowheads="1"/>
          </p:cNvSpPr>
          <p:nvPr/>
        </p:nvSpPr>
        <p:spPr bwMode="auto">
          <a:xfrm>
            <a:off x="7162800" y="609600"/>
            <a:ext cx="1266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щу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>
            <a:spLocks noChangeArrowheads="1"/>
          </p:cNvSpPr>
          <p:nvPr/>
        </p:nvSpPr>
        <p:spPr bwMode="auto">
          <a:xfrm>
            <a:off x="228600" y="533400"/>
            <a:ext cx="17510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стье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625 0.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04166 0.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23334 0.3444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025 0.4666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1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1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495800" y="1905000"/>
            <a:ext cx="3962400" cy="16764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ЧА 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– ЩА 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495800" y="4267200"/>
            <a:ext cx="3962400" cy="16764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ЧУ 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– ЩУ 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81400" y="3352800"/>
            <a:ext cx="697627" cy="132343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ru-RU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?</a:t>
            </a:r>
            <a:endParaRPr lang="ru-RU" sz="8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4400" y="2057400"/>
            <a:ext cx="1524000" cy="12954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Ч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90600" y="4495800"/>
            <a:ext cx="1524000" cy="12954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Щ</a:t>
            </a:r>
          </a:p>
        </p:txBody>
      </p:sp>
      <p:sp>
        <p:nvSpPr>
          <p:cNvPr id="7" name="Стрелка вправо 6"/>
          <p:cNvSpPr/>
          <p:nvPr/>
        </p:nvSpPr>
        <p:spPr>
          <a:xfrm rot="1889707">
            <a:off x="2657475" y="3038475"/>
            <a:ext cx="990600" cy="533400"/>
          </a:xfrm>
          <a:prstGeom prst="rightArrow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9843669">
            <a:off x="2657475" y="4475163"/>
            <a:ext cx="990600" cy="533400"/>
          </a:xfrm>
          <a:prstGeom prst="rightArrow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57400" y="533400"/>
            <a:ext cx="7157844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СФОРМУЛИРУЙТЕ   ПРАВИЛО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pSp>
        <p:nvGrpSpPr>
          <p:cNvPr id="13" name="Группа 12"/>
          <p:cNvGrpSpPr>
            <a:grpSpLocks/>
          </p:cNvGrpSpPr>
          <p:nvPr/>
        </p:nvGrpSpPr>
        <p:grpSpPr bwMode="auto">
          <a:xfrm>
            <a:off x="4495800" y="1905000"/>
            <a:ext cx="3962400" cy="1676400"/>
            <a:chOff x="2667000" y="5867400"/>
            <a:chExt cx="3962400" cy="1676400"/>
          </a:xfrm>
          <a:solidFill>
            <a:schemeClr val="bg1"/>
          </a:solidFill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2667000" y="5867400"/>
              <a:ext cx="3962400" cy="1676400"/>
            </a:xfrm>
            <a:prstGeom prst="roundRect">
              <a:avLst/>
            </a:prstGeom>
            <a:grp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Равнобедренный треугольник 11"/>
            <p:cNvSpPr/>
            <p:nvPr/>
          </p:nvSpPr>
          <p:spPr>
            <a:xfrm>
              <a:off x="2819400" y="6019800"/>
              <a:ext cx="76200" cy="152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5" name="Группа 14"/>
          <p:cNvGrpSpPr>
            <a:grpSpLocks/>
          </p:cNvGrpSpPr>
          <p:nvPr/>
        </p:nvGrpSpPr>
        <p:grpSpPr bwMode="auto">
          <a:xfrm>
            <a:off x="4495800" y="4267200"/>
            <a:ext cx="3962400" cy="1676400"/>
            <a:chOff x="3429000" y="4876800"/>
            <a:chExt cx="3962400" cy="1676400"/>
          </a:xfrm>
          <a:solidFill>
            <a:schemeClr val="bg1"/>
          </a:solidFill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429000" y="4876800"/>
              <a:ext cx="3962400" cy="1676400"/>
            </a:xfrm>
            <a:prstGeom prst="roundRect">
              <a:avLst/>
            </a:prstGeom>
            <a:grpFill/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>
              <a:off x="3505200" y="5029200"/>
              <a:ext cx="228600" cy="228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6156" name="Рисунок 2" descr="MCj042811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5240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Управляющая кнопка: возврат 16">
            <a:hlinkClick r:id="rId3" action="ppaction://hlinksldjump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Return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36"/>
          <p:cNvGrpSpPr/>
          <p:nvPr/>
        </p:nvGrpSpPr>
        <p:grpSpPr>
          <a:xfrm>
            <a:off x="2186" y="1"/>
            <a:ext cx="9141814" cy="6857999"/>
            <a:chOff x="0" y="0"/>
            <a:chExt cx="9141814" cy="6857999"/>
          </a:xfrm>
        </p:grpSpPr>
        <p:pic>
          <p:nvPicPr>
            <p:cNvPr id="50" name="Picture 4" descr="Картинка 436 из 1762"/>
            <p:cNvPicPr>
              <a:picLocks noChangeAspect="1" noChangeArrowheads="1"/>
            </p:cNvPicPr>
            <p:nvPr/>
          </p:nvPicPr>
          <p:blipFill>
            <a:blip r:embed="rId2" cstate="print">
              <a:lum contrast="30000"/>
            </a:blip>
            <a:srcRect/>
            <a:stretch>
              <a:fillRect/>
            </a:stretch>
          </p:blipFill>
          <p:spPr bwMode="auto">
            <a:xfrm>
              <a:off x="0" y="0"/>
              <a:ext cx="9141814" cy="6857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4" descr="Картинка 2 из 37633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30000"/>
            </a:blip>
            <a:srcRect/>
            <a:stretch>
              <a:fillRect/>
            </a:stretch>
          </p:blipFill>
          <p:spPr bwMode="auto">
            <a:xfrm rot="916437">
              <a:off x="395238" y="675630"/>
              <a:ext cx="3276600" cy="3440000"/>
            </a:xfrm>
            <a:prstGeom prst="rect">
              <a:avLst/>
            </a:prstGeom>
            <a:noFill/>
          </p:spPr>
        </p:pic>
      </p:grpSp>
      <p:sp>
        <p:nvSpPr>
          <p:cNvPr id="6" name="Прямоугольник 5"/>
          <p:cNvSpPr/>
          <p:nvPr/>
        </p:nvSpPr>
        <p:spPr>
          <a:xfrm>
            <a:off x="5791200" y="6096000"/>
            <a:ext cx="1317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чк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5105400"/>
            <a:ext cx="1600200" cy="1752600"/>
            <a:chOff x="6705600" y="457200"/>
            <a:chExt cx="1905000" cy="1981200"/>
          </a:xfrm>
        </p:grpSpPr>
        <p:pic>
          <p:nvPicPr>
            <p:cNvPr id="3" name="Picture 4" descr="C:\Documents and Settings\Admin\Мои документы\Мои рисунки\Рисунок1.png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6705600" y="457200"/>
              <a:ext cx="1905000" cy="1981200"/>
            </a:xfrm>
            <a:prstGeom prst="rect">
              <a:avLst/>
            </a:prstGeom>
            <a:noFill/>
          </p:spPr>
        </p:pic>
        <p:sp>
          <p:nvSpPr>
            <p:cNvPr id="7" name="Прямоугольник 6"/>
            <p:cNvSpPr/>
            <p:nvPr/>
          </p:nvSpPr>
          <p:spPr>
            <a:xfrm>
              <a:off x="6890982" y="543339"/>
              <a:ext cx="1534685" cy="5914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точка</a:t>
              </a:r>
              <a:endPara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3962400"/>
            <a:ext cx="2124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Группа 26"/>
          <p:cNvGrpSpPr/>
          <p:nvPr/>
        </p:nvGrpSpPr>
        <p:grpSpPr>
          <a:xfrm>
            <a:off x="7315200" y="4928575"/>
            <a:ext cx="1646605" cy="1929425"/>
            <a:chOff x="7010400" y="4928575"/>
            <a:chExt cx="1879420" cy="1929425"/>
          </a:xfrm>
        </p:grpSpPr>
        <p:pic>
          <p:nvPicPr>
            <p:cNvPr id="19" name="Picture 3" descr="9869b631387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010400" y="4928575"/>
              <a:ext cx="1845394" cy="1929425"/>
            </a:xfrm>
            <a:prstGeom prst="rect">
              <a:avLst/>
            </a:prstGeom>
            <a:noFill/>
          </p:spPr>
        </p:pic>
        <p:sp>
          <p:nvSpPr>
            <p:cNvPr id="26" name="Прямоугольник 25"/>
            <p:cNvSpPr/>
            <p:nvPr/>
          </p:nvSpPr>
          <p:spPr>
            <a:xfrm>
              <a:off x="7010400" y="4953000"/>
              <a:ext cx="18794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ln w="10541" cmpd="sng">
                    <a:solidFill>
                      <a:schemeClr val="tx1"/>
                    </a:solidFill>
                    <a:prstDash val="solid"/>
                  </a:ln>
                  <a:solidFill>
                    <a:srgbClr val="00B05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ночной</a:t>
              </a:r>
              <a:endPara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410200" y="2286000"/>
            <a:ext cx="1676400" cy="1752600"/>
            <a:chOff x="6477000" y="3793306"/>
            <a:chExt cx="1905000" cy="2225012"/>
          </a:xfrm>
        </p:grpSpPr>
        <p:pic>
          <p:nvPicPr>
            <p:cNvPr id="4" name="Picture 4" descr="C:\Documents and Settings\Admin\Мои документы\Мои рисунки\Рисунок1.png"/>
            <p:cNvPicPr>
              <a:picLocks noChangeAspect="1" noChangeArrowheads="1"/>
            </p:cNvPicPr>
            <p:nvPr/>
          </p:nvPicPr>
          <p:blipFill>
            <a:blip r:embed="rId7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6477000" y="3793306"/>
              <a:ext cx="1905000" cy="2225012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>
              <a:off x="6736774" y="3986785"/>
              <a:ext cx="1528682" cy="6642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почка</a:t>
              </a:r>
              <a:endPara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7391400" y="4191000"/>
            <a:ext cx="1601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ру</a:t>
            </a:r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чн</a:t>
            </a:r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ой</a:t>
            </a:r>
            <a:endParaRPr lang="ru-RU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8" name="Управляющая кнопка: далее 37">
            <a:hlinkClick r:id="" action="ppaction://hlinkshowjump?jump=nextslide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9" name="Picture 2" descr="http://grib.forest.ru/mushr/krasniy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0" y="4876800"/>
            <a:ext cx="1600200" cy="1752600"/>
          </a:xfrm>
          <a:prstGeom prst="rect">
            <a:avLst/>
          </a:prstGeom>
          <a:noFill/>
        </p:spPr>
      </p:pic>
      <p:pic>
        <p:nvPicPr>
          <p:cNvPr id="40" name="Picture 2" descr="http://grib.forest.ru/mushr/krasniy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2514600"/>
            <a:ext cx="1385928" cy="1706880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3352800" y="304800"/>
            <a:ext cx="5943600" cy="1077218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Никогда  в  таких  словах</a:t>
            </a:r>
          </a:p>
          <a:p>
            <a:r>
              <a:rPr lang="ru-RU" sz="32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Не  пишите  мягкий  знак!</a:t>
            </a:r>
            <a:endParaRPr lang="ru-RU" sz="32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3" name="Picture 2" descr="http://grib.forest.ru/mushr/krasniy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2667000"/>
            <a:ext cx="1600200" cy="1752600"/>
          </a:xfrm>
          <a:prstGeom prst="rect">
            <a:avLst/>
          </a:prstGeom>
          <a:noFill/>
        </p:spPr>
      </p:pic>
      <p:pic>
        <p:nvPicPr>
          <p:cNvPr id="44" name="Picture 2" descr="http://grib.forest.ru/mushr/krasniy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0200" y="4495800"/>
            <a:ext cx="1600200" cy="1752600"/>
          </a:xfrm>
          <a:prstGeom prst="rect">
            <a:avLst/>
          </a:prstGeom>
          <a:noFill/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762000"/>
            <a:ext cx="2124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" name="Группа 58"/>
          <p:cNvGrpSpPr/>
          <p:nvPr/>
        </p:nvGrpSpPr>
        <p:grpSpPr>
          <a:xfrm>
            <a:off x="2057400" y="1676400"/>
            <a:ext cx="1722805" cy="1929425"/>
            <a:chOff x="7010400" y="4928575"/>
            <a:chExt cx="1966394" cy="1929425"/>
          </a:xfrm>
        </p:grpSpPr>
        <p:pic>
          <p:nvPicPr>
            <p:cNvPr id="60" name="Picture 3" descr="9869b631387d"/>
            <p:cNvPicPr>
              <a:picLocks noChangeAspect="1" noChangeArrowheads="1"/>
            </p:cNvPicPr>
            <p:nvPr/>
          </p:nvPicPr>
          <p:blipFill>
            <a:blip r:embed="rId6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7010400" y="4928575"/>
              <a:ext cx="1845394" cy="1929425"/>
            </a:xfrm>
            <a:prstGeom prst="rect">
              <a:avLst/>
            </a:prstGeom>
            <a:noFill/>
          </p:spPr>
        </p:pic>
        <p:sp>
          <p:nvSpPr>
            <p:cNvPr id="61" name="Прямоугольник 60"/>
            <p:cNvSpPr/>
            <p:nvPr/>
          </p:nvSpPr>
          <p:spPr>
            <a:xfrm>
              <a:off x="7097374" y="5004775"/>
              <a:ext cx="18794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800" b="1" dirty="0" smtClean="0">
                  <a:ln w="10541" cmpd="sng">
                    <a:solidFill>
                      <a:schemeClr val="tx1"/>
                    </a:solidFill>
                    <a:prstDash val="solid"/>
                  </a:ln>
                  <a:solidFill>
                    <a:srgbClr val="00B05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ночной</a:t>
              </a:r>
              <a:endPara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457200" y="1524000"/>
            <a:ext cx="1600200" cy="1752600"/>
            <a:chOff x="6705600" y="457200"/>
            <a:chExt cx="1905000" cy="1981200"/>
          </a:xfrm>
        </p:grpSpPr>
        <p:pic>
          <p:nvPicPr>
            <p:cNvPr id="53" name="Picture 4" descr="C:\Documents and Settings\Admin\Мои документы\Мои рисунки\Рисунок1.png"/>
            <p:cNvPicPr>
              <a:picLocks noChangeAspect="1" noChangeArrowheads="1"/>
            </p:cNvPicPr>
            <p:nvPr/>
          </p:nvPicPr>
          <p:blipFill>
            <a:blip r:embed="rId4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6705600" y="457200"/>
              <a:ext cx="1905000" cy="1981200"/>
            </a:xfrm>
            <a:prstGeom prst="rect">
              <a:avLst/>
            </a:prstGeom>
            <a:noFill/>
          </p:spPr>
        </p:pic>
        <p:sp>
          <p:nvSpPr>
            <p:cNvPr id="54" name="Прямоугольник 53"/>
            <p:cNvSpPr/>
            <p:nvPr/>
          </p:nvSpPr>
          <p:spPr>
            <a:xfrm>
              <a:off x="7068457" y="543339"/>
              <a:ext cx="1534685" cy="5914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точка</a:t>
              </a:r>
              <a:endPara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1066800" y="2209800"/>
            <a:ext cx="1676400" cy="1752600"/>
            <a:chOff x="6477000" y="3793306"/>
            <a:chExt cx="1905000" cy="2225012"/>
          </a:xfrm>
        </p:grpSpPr>
        <p:pic>
          <p:nvPicPr>
            <p:cNvPr id="57" name="Picture 4" descr="C:\Documents and Settings\Admin\Мои документы\Мои рисунки\Рисунок1.png"/>
            <p:cNvPicPr>
              <a:picLocks noChangeAspect="1" noChangeArrowheads="1"/>
            </p:cNvPicPr>
            <p:nvPr/>
          </p:nvPicPr>
          <p:blipFill>
            <a:blip r:embed="rId7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6477000" y="3793306"/>
              <a:ext cx="1905000" cy="2225012"/>
            </a:xfrm>
            <a:prstGeom prst="rect">
              <a:avLst/>
            </a:prstGeom>
            <a:noFill/>
          </p:spPr>
        </p:pic>
        <p:sp>
          <p:nvSpPr>
            <p:cNvPr id="58" name="Прямоугольник 57"/>
            <p:cNvSpPr/>
            <p:nvPr/>
          </p:nvSpPr>
          <p:spPr>
            <a:xfrm>
              <a:off x="6736774" y="3986785"/>
              <a:ext cx="1528682" cy="6642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почка</a:t>
              </a:r>
              <a:endPara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286000"/>
            <a:ext cx="36099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Группа 27"/>
          <p:cNvGrpSpPr/>
          <p:nvPr/>
        </p:nvGrpSpPr>
        <p:grpSpPr>
          <a:xfrm>
            <a:off x="3276600" y="4696205"/>
            <a:ext cx="2286000" cy="2161795"/>
            <a:chOff x="4191000" y="1981200"/>
            <a:chExt cx="2133600" cy="2161795"/>
          </a:xfrm>
        </p:grpSpPr>
        <p:pic>
          <p:nvPicPr>
            <p:cNvPr id="29" name="Picture 5" descr="9869b631387d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191000" y="1981200"/>
              <a:ext cx="2133600" cy="2161795"/>
            </a:xfrm>
            <a:prstGeom prst="rect">
              <a:avLst/>
            </a:prstGeom>
            <a:noFill/>
          </p:spPr>
        </p:pic>
        <p:sp>
          <p:nvSpPr>
            <p:cNvPr id="30" name="Прямоугольник 29"/>
            <p:cNvSpPr/>
            <p:nvPr/>
          </p:nvSpPr>
          <p:spPr>
            <a:xfrm>
              <a:off x="4325118" y="2133600"/>
              <a:ext cx="14231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800" b="1" dirty="0" err="1" smtClean="0">
                  <a:ln w="10541" cmpd="sng">
                    <a:solidFill>
                      <a:schemeClr val="tx1"/>
                    </a:solidFill>
                    <a:prstDash val="solid"/>
                  </a:ln>
                  <a:solidFill>
                    <a:srgbClr val="23B746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почьта</a:t>
              </a:r>
              <a:endPara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23B746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sp>
        <p:nvSpPr>
          <p:cNvPr id="35" name="Прямоугольник 34"/>
          <p:cNvSpPr/>
          <p:nvPr/>
        </p:nvSpPr>
        <p:spPr>
          <a:xfrm>
            <a:off x="2590800" y="6096000"/>
            <a:ext cx="1311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</a:t>
            </a:r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чт</a:t>
            </a:r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</a:t>
            </a:r>
            <a:endParaRPr lang="ru-RU" sz="28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334000" y="4419600"/>
            <a:ext cx="1828800" cy="1969476"/>
            <a:chOff x="914400" y="1031427"/>
            <a:chExt cx="1828800" cy="2051870"/>
          </a:xfrm>
        </p:grpSpPr>
        <p:pic>
          <p:nvPicPr>
            <p:cNvPr id="2" name="Picture 4" descr="C:\Documents and Settings\Admin\Мои документы\Мои рисунки\Рисунок1.png"/>
            <p:cNvPicPr>
              <a:picLocks noChangeAspect="1" noChangeArrowheads="1"/>
            </p:cNvPicPr>
            <p:nvPr/>
          </p:nvPicPr>
          <p:blipFill>
            <a:blip r:embed="rId11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914400" y="1031427"/>
              <a:ext cx="1828800" cy="2051870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>
              <a:off x="1066800" y="1190203"/>
              <a:ext cx="1676400" cy="545109"/>
            </a:xfrm>
            <a:prstGeom prst="rect">
              <a:avLst/>
            </a:prstGeom>
            <a:effectLst>
              <a:softEdge rad="1270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err="1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бочька</a:t>
              </a:r>
              <a:endPara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2286000"/>
            <a:ext cx="2209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/>
          <p:cNvSpPr/>
          <p:nvPr/>
        </p:nvSpPr>
        <p:spPr>
          <a:xfrm>
            <a:off x="5029200" y="3886200"/>
            <a:ext cx="1818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пте</a:t>
            </a:r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нч</a:t>
            </a:r>
            <a:r>
              <a:rPr lang="ru-RU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ик</a:t>
            </a:r>
            <a:endParaRPr lang="ru-RU" sz="28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00B0F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3581400" y="2667000"/>
            <a:ext cx="2057400" cy="2066925"/>
            <a:chOff x="-2822448" y="3048000"/>
            <a:chExt cx="2139696" cy="2143125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0000"/>
            </a:blip>
            <a:srcRect/>
            <a:stretch>
              <a:fillRect/>
            </a:stretch>
          </p:blipFill>
          <p:spPr bwMode="auto">
            <a:xfrm>
              <a:off x="-2743200" y="3048000"/>
              <a:ext cx="1981200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Прямоугольник 31"/>
            <p:cNvSpPr/>
            <p:nvPr/>
          </p:nvSpPr>
          <p:spPr>
            <a:xfrm>
              <a:off x="-2822448" y="3048000"/>
              <a:ext cx="2139696" cy="542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 err="1" smtClean="0">
                  <a:ln w="10541" cmpd="sng">
                    <a:solidFill>
                      <a:schemeClr val="tx1"/>
                    </a:solidFill>
                    <a:prstDash val="solid"/>
                  </a:ln>
                  <a:solidFill>
                    <a:srgbClr val="00B05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птеньчик</a:t>
              </a:r>
              <a:endPara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9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34" grpId="0"/>
      <p:bldP spid="34" grpId="1"/>
      <p:bldP spid="35" grpId="0"/>
      <p:bldP spid="35" grpId="1"/>
      <p:bldP spid="36" grpId="0"/>
      <p:bldP spid="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 bwMode="auto">
          <a:xfrm>
            <a:off x="457200" y="2362200"/>
            <a:ext cx="8382000" cy="274320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0" hangingPunct="0">
              <a:defRPr/>
            </a:pP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ЧН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ЧК</a:t>
            </a: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НЧ</a:t>
            </a: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ЩН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 eaLnBrk="0" hangingPunct="0">
              <a:defRPr/>
            </a:pP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ПИШИ </a:t>
            </a:r>
          </a:p>
          <a:p>
            <a:pPr algn="ctr" eaLnBrk="0" hangingPunct="0">
              <a:defRPr/>
            </a:pP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БЕЗ  </a:t>
            </a:r>
            <a:r>
              <a:rPr lang="ru-RU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МЯГКОГО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ЗНАКА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57200" y="2362200"/>
            <a:ext cx="8382000" cy="251460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0" hangingPunct="0">
              <a:defRPr/>
            </a:pPr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ЧН    ЧК  </a:t>
            </a: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</a:t>
            </a:r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НЧ </a:t>
            </a: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ЩН</a:t>
            </a:r>
          </a:p>
          <a:p>
            <a:pPr algn="ctr" eaLnBrk="0" hangingPunct="0">
              <a:defRPr/>
            </a:pPr>
            <a:r>
              <a:rPr lang="ru-RU" sz="8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?</a:t>
            </a:r>
            <a:endParaRPr lang="ru-RU" sz="7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2" name="Группа 21"/>
          <p:cNvGrpSpPr>
            <a:grpSpLocks/>
          </p:cNvGrpSpPr>
          <p:nvPr/>
        </p:nvGrpSpPr>
        <p:grpSpPr bwMode="auto">
          <a:xfrm>
            <a:off x="1828800" y="381000"/>
            <a:ext cx="7010400" cy="984886"/>
            <a:chOff x="2143108" y="214290"/>
            <a:chExt cx="6248443" cy="984892"/>
          </a:xfrm>
        </p:grpSpPr>
        <p:sp>
          <p:nvSpPr>
            <p:cNvPr id="8198" name="Rectangle 2"/>
            <p:cNvSpPr>
              <a:spLocks noChangeArrowheads="1"/>
            </p:cNvSpPr>
            <p:nvPr/>
          </p:nvSpPr>
          <p:spPr bwMode="auto">
            <a:xfrm>
              <a:off x="2143108" y="214291"/>
              <a:ext cx="6248443" cy="984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 eaLnBrk="0" hangingPunct="0"/>
              <a:r>
                <a:rPr lang="ru-RU" sz="4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С</a:t>
              </a:r>
              <a:r>
                <a:rPr lang="ru-RU" sz="4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itchFamily="18" charset="0"/>
                </a:rPr>
                <a:t>формулируй   правило</a:t>
              </a:r>
              <a:endPara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endParaRPr>
            </a:p>
            <a:p>
              <a:pPr algn="ctr" eaLnBrk="0" hangingPunct="0"/>
              <a:endParaRPr lang="ru-RU" dirty="0">
                <a:solidFill>
                  <a:srgbClr val="C00000"/>
                </a:solidFill>
              </a:endParaRPr>
            </a:p>
          </p:txBody>
        </p:sp>
        <p:sp>
          <p:nvSpPr>
            <p:cNvPr id="8199" name="Прямоугольник 20"/>
            <p:cNvSpPr>
              <a:spLocks noChangeArrowheads="1"/>
            </p:cNvSpPr>
            <p:nvPr/>
          </p:nvSpPr>
          <p:spPr bwMode="auto">
            <a:xfrm>
              <a:off x="2143108" y="214290"/>
              <a:ext cx="5643602" cy="928694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 eaLnBrk="0" hangingPunct="0"/>
              <a:endParaRPr lang="ru-RU"/>
            </a:p>
          </p:txBody>
        </p:sp>
      </p:grpSp>
      <p:pic>
        <p:nvPicPr>
          <p:cNvPr id="8197" name="Рисунок 2" descr="MCj042811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381000"/>
            <a:ext cx="1676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Return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0" y="0"/>
            <a:ext cx="9144000" cy="6875463"/>
            <a:chOff x="0" y="-17188"/>
            <a:chExt cx="9144000" cy="6875188"/>
          </a:xfrm>
        </p:grpSpPr>
        <p:pic>
          <p:nvPicPr>
            <p:cNvPr id="9247" name="Picture 6" descr="Картинка 46 из 23967"/>
            <p:cNvPicPr>
              <a:picLocks noChangeAspect="1" noChangeArrowheads="1"/>
            </p:cNvPicPr>
            <p:nvPr/>
          </p:nvPicPr>
          <p:blipFill>
            <a:blip r:embed="rId2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0" y="-17188"/>
              <a:ext cx="9144000" cy="6875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48" name="Picture 2" descr="Картинка 19 из 742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0" y="0"/>
              <a:ext cx="5867400" cy="3739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8"/>
          <p:cNvGrpSpPr>
            <a:grpSpLocks/>
          </p:cNvGrpSpPr>
          <p:nvPr/>
        </p:nvGrpSpPr>
        <p:grpSpPr bwMode="auto">
          <a:xfrm>
            <a:off x="5715000" y="5257800"/>
            <a:ext cx="1447800" cy="1371600"/>
            <a:chOff x="5715000" y="5257799"/>
            <a:chExt cx="1447800" cy="1371601"/>
          </a:xfrm>
        </p:grpSpPr>
        <p:pic>
          <p:nvPicPr>
            <p:cNvPr id="9245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15000" y="5257799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6" name="Прямоугольник 7"/>
            <p:cNvSpPr>
              <a:spLocks noChangeArrowheads="1"/>
            </p:cNvSpPr>
            <p:nvPr/>
          </p:nvSpPr>
          <p:spPr bwMode="auto">
            <a:xfrm>
              <a:off x="5791200" y="5638800"/>
              <a:ext cx="1128835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ручка</a:t>
              </a:r>
            </a:p>
          </p:txBody>
        </p:sp>
      </p:grpSp>
      <p:grpSp>
        <p:nvGrpSpPr>
          <p:cNvPr id="4" name="Группа 11"/>
          <p:cNvGrpSpPr>
            <a:grpSpLocks/>
          </p:cNvGrpSpPr>
          <p:nvPr/>
        </p:nvGrpSpPr>
        <p:grpSpPr bwMode="auto">
          <a:xfrm>
            <a:off x="1905000" y="5181600"/>
            <a:ext cx="1470275" cy="1371600"/>
            <a:chOff x="7391400" y="5181600"/>
            <a:chExt cx="1470524" cy="1371600"/>
          </a:xfrm>
        </p:grpSpPr>
        <p:pic>
          <p:nvPicPr>
            <p:cNvPr id="9243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91400" y="5181600"/>
              <a:ext cx="1440738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4" name="Прямоугольник 10"/>
            <p:cNvSpPr>
              <a:spLocks noChangeArrowheads="1"/>
            </p:cNvSpPr>
            <p:nvPr/>
          </p:nvSpPr>
          <p:spPr bwMode="auto">
            <a:xfrm>
              <a:off x="7391401" y="5562600"/>
              <a:ext cx="1470523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щавель</a:t>
              </a:r>
            </a:p>
          </p:txBody>
        </p:sp>
      </p:grpSp>
      <p:grpSp>
        <p:nvGrpSpPr>
          <p:cNvPr id="5" name="Группа 19"/>
          <p:cNvGrpSpPr>
            <a:grpSpLocks/>
          </p:cNvGrpSpPr>
          <p:nvPr/>
        </p:nvGrpSpPr>
        <p:grpSpPr bwMode="auto">
          <a:xfrm>
            <a:off x="7086600" y="533400"/>
            <a:ext cx="1447800" cy="1371600"/>
            <a:chOff x="7696200" y="6172199"/>
            <a:chExt cx="1447800" cy="1371601"/>
          </a:xfrm>
        </p:grpSpPr>
        <p:pic>
          <p:nvPicPr>
            <p:cNvPr id="9241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96200" y="6172199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2" name="Прямоугольник 18"/>
            <p:cNvSpPr>
              <a:spLocks noChangeArrowheads="1"/>
            </p:cNvSpPr>
            <p:nvPr/>
          </p:nvSpPr>
          <p:spPr bwMode="auto">
            <a:xfrm>
              <a:off x="7772400" y="6565612"/>
              <a:ext cx="1205779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груши</a:t>
              </a:r>
              <a:endPara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1"/>
          <p:cNvGrpSpPr>
            <a:grpSpLocks/>
          </p:cNvGrpSpPr>
          <p:nvPr/>
        </p:nvGrpSpPr>
        <p:grpSpPr bwMode="auto">
          <a:xfrm>
            <a:off x="5257800" y="2743200"/>
            <a:ext cx="1447800" cy="1371600"/>
            <a:chOff x="8153400" y="3124200"/>
            <a:chExt cx="1447800" cy="1371601"/>
          </a:xfrm>
        </p:grpSpPr>
        <p:pic>
          <p:nvPicPr>
            <p:cNvPr id="9239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153400" y="3124200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0" name="Прямоугольник 20"/>
            <p:cNvSpPr>
              <a:spLocks noChangeArrowheads="1"/>
            </p:cNvSpPr>
            <p:nvPr/>
          </p:nvSpPr>
          <p:spPr bwMode="auto">
            <a:xfrm>
              <a:off x="8229600" y="3505200"/>
              <a:ext cx="1207382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живот</a:t>
              </a:r>
              <a:endPara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Группа 23"/>
          <p:cNvGrpSpPr>
            <a:grpSpLocks/>
          </p:cNvGrpSpPr>
          <p:nvPr/>
        </p:nvGrpSpPr>
        <p:grpSpPr bwMode="auto">
          <a:xfrm>
            <a:off x="7239000" y="3505200"/>
            <a:ext cx="1447800" cy="1371600"/>
            <a:chOff x="7239000" y="3505200"/>
            <a:chExt cx="1447800" cy="1371601"/>
          </a:xfrm>
        </p:grpSpPr>
        <p:pic>
          <p:nvPicPr>
            <p:cNvPr id="9237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39000" y="3505200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8" name="Прямоугольник 22"/>
            <p:cNvSpPr>
              <a:spLocks noChangeArrowheads="1"/>
            </p:cNvSpPr>
            <p:nvPr/>
          </p:nvSpPr>
          <p:spPr bwMode="auto">
            <a:xfrm>
              <a:off x="7391400" y="3886200"/>
              <a:ext cx="1133644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 err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38A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чясто</a:t>
              </a:r>
              <a:endPara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38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25"/>
          <p:cNvGrpSpPr>
            <a:grpSpLocks/>
          </p:cNvGrpSpPr>
          <p:nvPr/>
        </p:nvGrpSpPr>
        <p:grpSpPr bwMode="auto">
          <a:xfrm>
            <a:off x="3581400" y="4191000"/>
            <a:ext cx="1447800" cy="1371600"/>
            <a:chOff x="3581400" y="4191000"/>
            <a:chExt cx="1447800" cy="1371601"/>
          </a:xfrm>
        </p:grpSpPr>
        <p:pic>
          <p:nvPicPr>
            <p:cNvPr id="9235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81400" y="4191000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6" name="Прямоугольник 24"/>
            <p:cNvSpPr>
              <a:spLocks noChangeArrowheads="1"/>
            </p:cNvSpPr>
            <p:nvPr/>
          </p:nvSpPr>
          <p:spPr bwMode="auto">
            <a:xfrm>
              <a:off x="3733800" y="4495800"/>
              <a:ext cx="1268296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 err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шыпы</a:t>
              </a:r>
              <a:endPara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>
            <a:grpSpLocks/>
          </p:cNvGrpSpPr>
          <p:nvPr/>
        </p:nvGrpSpPr>
        <p:grpSpPr bwMode="auto">
          <a:xfrm>
            <a:off x="7315199" y="1905000"/>
            <a:ext cx="1609737" cy="1447800"/>
            <a:chOff x="9143999" y="2743200"/>
            <a:chExt cx="1619331" cy="1524000"/>
          </a:xfrm>
        </p:grpSpPr>
        <p:pic>
          <p:nvPicPr>
            <p:cNvPr id="9233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43999" y="2743200"/>
              <a:ext cx="1608665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4" name="Прямоугольник 26"/>
            <p:cNvSpPr>
              <a:spLocks noChangeArrowheads="1"/>
            </p:cNvSpPr>
            <p:nvPr/>
          </p:nvSpPr>
          <p:spPr bwMode="auto">
            <a:xfrm>
              <a:off x="9144000" y="3124200"/>
              <a:ext cx="1619330" cy="615553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 err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ночьной</a:t>
              </a:r>
              <a:endPara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</p:grpSp>
      <p:grpSp>
        <p:nvGrpSpPr>
          <p:cNvPr id="10" name="Группа 30"/>
          <p:cNvGrpSpPr>
            <a:grpSpLocks/>
          </p:cNvGrpSpPr>
          <p:nvPr/>
        </p:nvGrpSpPr>
        <p:grpSpPr bwMode="auto">
          <a:xfrm>
            <a:off x="7391400" y="5105400"/>
            <a:ext cx="1447800" cy="1371600"/>
            <a:chOff x="7467600" y="5257800"/>
            <a:chExt cx="1447800" cy="1371601"/>
          </a:xfrm>
        </p:grpSpPr>
        <p:pic>
          <p:nvPicPr>
            <p:cNvPr id="9231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67600" y="5257800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2" name="Прямоугольник 29"/>
            <p:cNvSpPr>
              <a:spLocks noChangeArrowheads="1"/>
            </p:cNvSpPr>
            <p:nvPr/>
          </p:nvSpPr>
          <p:spPr bwMode="auto">
            <a:xfrm>
              <a:off x="7696200" y="5562600"/>
              <a:ext cx="960519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ru-RU" sz="32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хочу</a:t>
              </a:r>
            </a:p>
          </p:txBody>
        </p:sp>
      </p:grpSp>
      <p:pic>
        <p:nvPicPr>
          <p:cNvPr id="9227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21240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Группа 32"/>
          <p:cNvGrpSpPr>
            <a:grpSpLocks/>
          </p:cNvGrpSpPr>
          <p:nvPr/>
        </p:nvGrpSpPr>
        <p:grpSpPr bwMode="auto">
          <a:xfrm>
            <a:off x="304800" y="4419600"/>
            <a:ext cx="1600200" cy="1371600"/>
            <a:chOff x="228633" y="4038600"/>
            <a:chExt cx="1599503" cy="1371601"/>
          </a:xfrm>
        </p:grpSpPr>
        <p:pic>
          <p:nvPicPr>
            <p:cNvPr id="9229" name="Picture 4" descr="Картинка 389 из 2019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4800" y="4038600"/>
              <a:ext cx="1447800" cy="1371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0" name="Прямоугольник 31"/>
            <p:cNvSpPr>
              <a:spLocks noChangeArrowheads="1"/>
            </p:cNvSpPr>
            <p:nvPr/>
          </p:nvSpPr>
          <p:spPr bwMode="auto">
            <a:xfrm>
              <a:off x="228633" y="4419600"/>
              <a:ext cx="1599503" cy="584775"/>
            </a:xfrm>
            <a:prstGeom prst="rect">
              <a:avLst/>
            </a:prstGeom>
            <a:ln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0"/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3200" b="1" dirty="0" err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щюрить</a:t>
              </a:r>
              <a:endPara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</p:grpSp>
      <p:sp>
        <p:nvSpPr>
          <p:cNvPr id="33" name="Управляющая кнопка: далее 32">
            <a:hlinkClick r:id="" action="ppaction://hlinkshowjump?jump=nextslide" highlightClick="1"/>
          </p:cNvPr>
          <p:cNvSpPr/>
          <p:nvPr/>
        </p:nvSpPr>
        <p:spPr>
          <a:xfrm>
            <a:off x="8458200" y="6553200"/>
            <a:ext cx="685800" cy="304800"/>
          </a:xfrm>
          <a:prstGeom prst="actionButtonForwardNex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81000" y="4800600"/>
            <a:ext cx="1439818" cy="584775"/>
          </a:xfrm>
          <a:prstGeom prst="rect">
            <a:avLst/>
          </a:prstGeom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щу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рить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10000" y="4572000"/>
            <a:ext cx="1175322" cy="584775"/>
          </a:xfrm>
          <a:prstGeom prst="rect">
            <a:avLst/>
          </a:prstGeom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ши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пы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391400" y="3886200"/>
            <a:ext cx="1125629" cy="584775"/>
          </a:xfrm>
          <a:prstGeom prst="rect">
            <a:avLst/>
          </a:prstGeom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ча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сто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391400" y="2286000"/>
            <a:ext cx="1402948" cy="584775"/>
          </a:xfrm>
          <a:prstGeom prst="rect">
            <a:avLst/>
          </a:prstGeom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но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чн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ой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0"/>
            <a:ext cx="3541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 – ЩА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с</a:t>
            </a:r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0" y="0"/>
            <a:ext cx="3550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 – ЩУ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с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3510898" cy="523220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  <a:softEdge rad="127000"/>
          </a:effectLst>
          <a:sp3d>
            <a:bevelT/>
          </a:sp3d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ЖИ–ШИ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с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3666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ЧН-ЧК 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 без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4125 -0.6333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" y="-3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26961 -0.6333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" y="-3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44584 0.01111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3625 -0.08889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C -0.00347 0.00162 -0.00781 0.00116 -0.01042 0.00463 C -0.01215 0.00695 -0.01337 0.00995 -0.01545 0.01157 C -0.02378 0.01782 -0.03437 0.01829 -0.04306 0.02315 C -0.05122 0.02778 -0.05868 0.0338 -0.06719 0.03681 C -0.08125 0.04931 -0.10122 0.04745 -0.11719 0.05301 C -0.13264 0.05232 -0.14826 0.05232 -0.16372 0.0507 C -0.17708 0.04931 -0.19358 0.04306 -0.20694 0.03912 C -0.21424 0.03704 -0.21997 0.03195 -0.2276 0.02986 C -0.23368 0.02477 -0.23976 0.02222 -0.24653 0.01852 C -0.25278 0.01019 -0.2599 0.00208 -0.26719 -0.00463 C -0.27535 -0.0206 -0.27066 -0.01528 -0.27934 -0.02292 C -0.28681 -0.03773 -0.29392 -0.05162 -0.30347 -0.06435 C -0.30642 -0.07616 -0.30937 -0.08935 -0.31719 -0.09653 C -0.32049 -0.10995 -0.31649 -0.09722 -0.32413 -0.11018 C -0.33941 -0.13611 -0.32396 -0.11458 -0.33628 -0.13102 C -0.33906 -0.13912 -0.34444 -0.1456 -0.34653 -0.15393 C -0.35069 -0.17037 -0.34792 -0.16389 -0.35347 -0.17454 C -0.35469 -0.17917 -0.35747 -0.18356 -0.35694 -0.18843 C -0.35608 -0.19699 -0.35747 -0.20694 -0.35347 -0.21366 C -0.34896 -0.22106 -0.33177 -0.225 -0.32413 -0.22755 C -0.29705 -0.22523 -0.30156 -0.22523 -0.28108 -0.21597 C -0.27865 -0.21481 -0.27656 -0.2125 -0.27413 -0.21134 C -0.27066 -0.20949 -0.26372 -0.20694 -0.26372 -0.20694 C -0.25417 -0.19815 -0.24931 -0.19954 -0.23628 -0.19768 C -0.21181 -0.19977 -0.20573 -0.20046 -0.18628 -0.21366 C -0.18194 -0.22245 -0.17639 -0.22569 -0.17066 -0.23218 C -0.15503 -0.24977 -0.17101 -0.23449 -0.15868 -0.24583 C -0.15747 -0.24884 -0.15677 -0.25231 -0.15521 -0.25509 C -0.15382 -0.25787 -0.15122 -0.25926 -0.15 -0.26204 C -0.14826 -0.2662 -0.14861 -0.27176 -0.14653 -0.27569 C -0.14531 -0.27801 -0.14427 -0.28032 -0.14306 -0.28264 C -0.13906 -0.3037 -0.14219 -0.29583 -0.13628 -0.30787 C -0.13229 -0.3287 -0.13437 -0.32037 -0.13108 -0.33333 C -0.1283 -0.35972 -0.12899 -0.38843 -0.1224 -0.41366 C -0.12066 -0.43009 -0.11944 -0.44861 -0.11545 -0.46435 C -0.11424 -0.48148 -0.11233 -0.49792 -0.11042 -0.51481 C -0.1099 -0.53333 -0.10972 -0.55162 -0.10868 -0.57014 C -0.10729 -0.59444 -0.10104 -0.61898 -0.09826 -0.64329 C -0.09653 -0.65926 -0.09514 -0.67014 -0.09132 -0.68495 C -0.0901 -0.68935 -0.09045 -0.69421 -0.08958 -0.69861 C -0.08872 -0.70324 -0.08628 -0.7125 -0.08628 -0.7125 C -0.08507 -0.72893 -0.08507 -0.73472 -0.08281 -0.7493 C -0.08073 -0.76273 -0.07587 -0.78218 -0.07587 -0.79537 " pathEditMode="relative" ptsTypes="fffffffffffffffffffffffffffffffffffffffffff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9" presetClass="exit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07407E-6 C -0.00747 -0.01389 -0.01233 -0.02685 -0.0224 -0.03681 C -0.02587 -0.05093 -0.02153 -0.03681 -0.02934 -0.0507 C -0.0342 -0.05949 -0.03802 -0.06945 -0.04306 -0.07824 C -0.04844 -0.09908 -0.04774 -0.0838 -0.05 -0.11505 C -0.04948 -0.13912 -0.06076 -0.22824 -0.02587 -0.24375 C -0.02413 -0.24607 -0.02257 -0.24861 -0.02066 -0.2507 C -0.01736 -0.25417 -0.01024 -0.25973 -0.01024 -0.25973 C -0.00764 -0.27107 -0.00156 -0.28195 0.00347 -0.2919 C 0.00677 -0.29838 0.01389 -0.31042 0.01389 -0.31042 C 0.01337 -0.31806 0.01389 -0.32593 0.01215 -0.33334 C 0.00868 -0.34838 -0.00313 -0.35533 -0.01215 -0.3632 C -0.02309 -0.37315 -0.04722 -0.38889 -0.06024 -0.39306 C -0.06701 -0.39537 -0.07413 -0.39607 -0.08108 -0.39769 C -0.08906 -0.39954 -0.10521 -0.40232 -0.10521 -0.40232 C -0.11441 -0.40162 -0.12378 -0.40255 -0.13281 -0.4 C -0.13698 -0.39885 -0.13872 -0.39051 -0.13976 -0.38635 C -0.14375 -0.3676 -0.14757 -0.35023 -0.15 -0.33102 C -0.15052 -0.28195 -0.12517 -0.15324 -0.17934 -0.11736 C -0.19149 -0.10926 -0.1934 -0.10926 -0.20365 -0.10579 C -0.21285 -0.09931 -0.2224 -0.09653 -0.23281 -0.09422 C -0.23542 -0.09445 -0.26233 -0.09537 -0.27083 -0.09885 C -0.29132 -0.10718 -0.31007 -0.12338 -0.33108 -0.13102 C -0.34861 -0.1375 -0.36806 -0.13982 -0.38611 -0.1426 C -0.42691 -0.15625 -0.47031 -0.1632 -0.51198 -0.16551 C -0.52361 -0.16945 -0.53507 -0.17199 -0.54653 -0.17709 C -0.55799 -0.18218 -0.55938 -0.18889 -0.56719 -0.19769 C -0.57431 -0.20579 -0.57969 -0.2132 -0.58281 -0.22523 C -0.58333 -0.23056 -0.58368 -0.23611 -0.58438 -0.24144 C -0.58524 -0.24769 -0.58785 -0.25973 -0.58785 -0.25973 C -0.58993 -0.28172 -0.59115 -0.28658 -0.60347 -0.29885 C -0.60556 -0.30741 -0.60434 -0.30371 -0.60694 -0.31042 " pathEditMode="relative" ptsTypes="fffffffffffffffffffffffffffffffA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9" presetClass="exit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77778E-6 C -0.01041 -0.01018 -0.0151 -0.01527 -0.0276 -0.01851 C -0.0368 -0.02453 -0.04548 -0.03194 -0.05521 -0.0368 C -0.06215 -0.04027 -0.0691 -0.04143 -0.07587 -0.04606 C -0.09114 -0.05648 -0.0783 -0.05069 -0.08958 -0.05509 C -0.0967 -0.06134 -0.10399 -0.06296 -0.11198 -0.06666 C -0.12673 -0.08148 -0.11041 -0.06736 -0.1276 -0.07592 C -0.13351 -0.07893 -0.13906 -0.08587 -0.14479 -0.08958 C -0.15434 -0.09583 -0.16354 -0.10185 -0.17239 -0.11041 C -0.18507 -0.12268 -0.19774 -0.13541 -0.21024 -0.14722 C -0.21215 -0.14907 -0.21337 -0.15208 -0.21545 -0.15393 C -0.21701 -0.15532 -0.2191 -0.15509 -0.22066 -0.15624 C -0.22778 -0.16111 -0.23455 -0.16898 -0.24132 -0.17476 C -0.24653 -0.17916 -0.25104 -0.18564 -0.25694 -0.18842 C -0.26215 -0.19074 -0.26371 -0.1912 -0.26892 -0.19536 C -0.27257 -0.19814 -0.27535 -0.20277 -0.27934 -0.20462 C -0.29045 -0.20972 -0.30156 -0.21365 -0.31198 -0.2206 C -0.31493 -0.22268 -0.31788 -0.22523 -0.32066 -0.22754 C -0.32239 -0.22893 -0.32396 -0.23101 -0.32587 -0.23217 C -0.33177 -0.23611 -0.33871 -0.24027 -0.34479 -0.24374 C -0.35347 -0.24861 -0.34948 -0.24351 -0.35694 -0.24837 C -0.37083 -0.2574 -0.37517 -0.25925 -0.39132 -0.26203 C -0.4026 -0.26712 -0.41441 -0.26504 -0.42587 -0.26898 C -0.45694 -0.26203 -0.43628 -0.27129 -0.43785 -0.18171 C -0.43854 -0.14583 -0.43507 -0.08796 -0.44305 -0.04606 C -0.44548 -0.02106 -0.44913 0.00348 -0.45521 0.02732 C -0.45677 0.03403 -0.45798 0.0419 -0.46024 0.04815 C -0.46111 0.0507 -0.46285 0.05255 -0.46371 0.0551 C -0.46719 0.06575 -0.46771 0.07339 -0.47239 0.08264 C -0.47465 0.09167 -0.4776 0.09653 -0.48264 0.10348 C -0.48837 0.12663 -0.47864 0.09144 -0.48958 0.11714 C -0.49132 0.1213 -0.49184 0.12639 -0.49305 0.13102 C -0.49427 0.13565 -0.49531 0.14028 -0.49653 0.14491 C -0.49705 0.14723 -0.49826 0.15163 -0.49826 0.15163 C -0.4967 0.20533 -0.49757 0.26204 -0.48264 0.31274 C -0.47951 0.32339 -0.47882 0.33079 -0.47413 0.34028 C -0.47205 0.35116 -0.46962 0.35533 -0.46371 0.3632 C -0.46059 0.3794 -0.45173 0.38704 -0.44479 0.40001 C -0.44323 0.40255 -0.44271 0.40626 -0.44132 0.40926 C -0.43628 0.41968 -0.42899 0.43033 -0.42239 0.43889 C -0.41996 0.44885 -0.4151 0.45718 -0.41198 0.46667 C -0.40416 0.48959 -0.41389 0.472 -0.40173 0.49885 C -0.39896 0.5051 -0.39531 0.51251 -0.39305 0.51945 C -0.38906 0.53172 -0.39028 0.53635 -0.38437 0.54931 C -0.38177 0.56274 -0.3743 0.57107 -0.37066 0.5838 C -0.36632 0.59885 -0.36493 0.60764 -0.35851 0.62061 C -0.35729 0.62593 -0.35712 0.63172 -0.35521 0.63681 C -0.35278 0.64329 -0.34896 0.64862 -0.34653 0.6551 C -0.34305 0.67339 -0.33489 0.68866 -0.32934 0.70579 C -0.3243 0.72107 -0.32291 0.73519 -0.31371 0.747 C -0.30937 0.76459 -0.3158 0.74352 -0.30694 0.75857 C -0.29791 0.77408 -0.31441 0.75741 -0.3 0.77014 C -0.29722 0.78102 -0.2934 0.78426 -0.28785 0.79306 C -0.27604 0.81135 -0.28889 0.79399 -0.28264 0.80232 " pathEditMode="relative" ptsTypes="fffffffffffffffffffffffffffffffffffffffffffffffffffffA">
                                      <p:cBhvr>
                                        <p:cTn id="8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9" presetClass="exit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42083 -0.5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-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4444E-6 -3.7037E-6 C 0.0415 -0.00115 0.08056 -3.7037E-6 0.12084 -0.00903 C 0.1323 -0.01435 0.14497 -0.01828 0.15695 -0.0206 C 0.16442 -0.02731 0.17223 -0.03217 0.18108 -0.03449 C 0.19254 -0.04421 0.20747 -0.05115 0.21737 -0.06435 C 0.229 -0.07986 0.22362 -0.07453 0.23282 -0.08264 C 0.23942 -0.09583 0.24514 -0.11273 0.25521 -0.12176 C 0.25903 -0.14166 0.25365 -0.12222 0.26216 -0.13565 C 0.26372 -0.13819 0.26424 -0.1419 0.26563 -0.14467 C 0.26962 -0.15301 0.27414 -0.16088 0.27935 -0.16782 C 0.28195 -0.17778 0.28386 -0.18773 0.28629 -0.19768 C 0.28681 -0.2 0.28751 -0.20231 0.28803 -0.20463 C 0.28855 -0.20694 0.28976 -0.21134 0.28976 -0.21134 C 0.2908 -0.23356 0.29358 -0.25625 0.28803 -0.27801 C 0.28751 -0.28796 0.28612 -0.33495 0.28108 -0.34699 C 0.27431 -0.36273 0.26476 -0.37801 0.25521 -0.39074 C 0.25139 -0.40625 0.25678 -0.39074 0.24844 -0.4 C 0.24358 -0.40555 0.24376 -0.41018 0.23976 -0.41597 C 0.23646 -0.42083 0.23282 -0.42523 0.22935 -0.42986 C 0.22761 -0.43217 0.22501 -0.43333 0.22257 -0.43449 C 0.2191 -0.43634 0.21216 -0.43889 0.21216 -0.43889 C 0.204 -0.44606 0.19358 -0.44629 0.18629 -0.45278 C 0.17952 -0.45879 0.18299 -0.45648 0.17587 -0.45972 C 0.16511 -0.47453 0.14827 -0.48842 0.13976 -0.50555 C 0.13455 -0.5162 0.12535 -0.5375 0.11737 -0.54467 C 0.11476 -0.55509 0.11129 -0.55972 0.10521 -0.56782 C 0.10105 -0.58379 0.0941 -0.59791 0.08629 -0.61134 C 0.08247 -0.62639 0.07362 -0.63727 0.06737 -0.65046 C 0.06112 -0.66365 0.06754 -0.65648 0.05869 -0.66412 C 0.05105 -0.6794 0.04393 -0.7 0.03455 -0.7125 C 0.03143 -0.72176 0.02709 -0.73055 0.02414 -0.73981 C 0.02067 -0.75115 0.0224 -0.75416 0.01563 -0.76319 C 0.01251 -0.77546 0.01494 -0.76805 0.00695 -0.78379 C -0.00034 -0.79815 -0.00711 -0.82083 -0.01718 -0.82986 C -0.02534 -0.84583 -0.02065 -0.84051 -0.02916 -0.84815 C -0.03246 -0.86134 -0.03732 -0.86528 -0.04652 -0.87129 C -0.04774 -0.87361 -0.04999 -0.87801 -0.04999 -0.87801 " pathEditMode="relative" ptsTypes="ffffffffffffffffffffffffffffffffffffA">
                                      <p:cBhvr>
                                        <p:cTn id="10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9" presetClass="exit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40" grpId="0"/>
      <p:bldP spid="40" grpId="1"/>
      <p:bldP spid="41" grpId="0"/>
      <p:bldP spid="41" grpId="1"/>
      <p:bldP spid="42" grpId="0"/>
      <p:bldP spid="4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MCj042982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1930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457200" y="2057400"/>
            <a:ext cx="8077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ШИ 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 С  БУКВОЙ 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>
              <a:lnSpc>
                <a:spcPct val="150000"/>
              </a:lnSpc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 – ЩА 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 БУКВОЙ 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>
              <a:lnSpc>
                <a:spcPct val="150000"/>
              </a:lnSpc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ЧУ – ЩУ 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БУКВОЙ 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ЧН – ЧК 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ПИШИ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БЕЗ 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 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Письмо  по  памяти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667000" y="1905000"/>
            <a:ext cx="10896600" cy="4525963"/>
          </a:xfrm>
        </p:spPr>
        <p:txBody>
          <a:bodyPr/>
          <a:lstStyle/>
          <a:p>
            <a:pPr lvl="8"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 ручку  куплю</a:t>
            </a:r>
          </a:p>
          <a:p>
            <a:pPr lvl="8"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 волшебника  лично</a:t>
            </a:r>
          </a:p>
          <a:p>
            <a:pPr lvl="8"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Такую,  что  пишет</a:t>
            </a:r>
          </a:p>
          <a:p>
            <a:pPr lvl="8"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Диктант  на  «отлично».</a:t>
            </a:r>
          </a:p>
          <a:p>
            <a:endParaRPr lang="ru-RU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 задание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4400" b="1" dirty="0" smtClean="0"/>
          </a:p>
          <a:p>
            <a:pPr algn="ctr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94  упр. 179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</TotalTime>
  <Words>232</Words>
  <Application>Microsoft Office PowerPoint</Application>
  <PresentationFormat>Экран (4:3)</PresentationFormat>
  <Paragraphs>99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Сочетания жи-ши,ча-ща,чк,чн,щн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Письмо  по  памяти</vt:lpstr>
      <vt:lpstr>Домашнее 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1</cp:lastModifiedBy>
  <cp:revision>194</cp:revision>
  <dcterms:created xsi:type="dcterms:W3CDTF">2009-08-23T06:10:24Z</dcterms:created>
  <dcterms:modified xsi:type="dcterms:W3CDTF">2015-11-21T13:56:44Z</dcterms:modified>
</cp:coreProperties>
</file>