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59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6" r:id="rId16"/>
    <p:sldId id="280" r:id="rId17"/>
    <p:sldId id="282" r:id="rId18"/>
    <p:sldId id="281" r:id="rId19"/>
    <p:sldId id="277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  <a:srgbClr val="FF00FF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plotArea>
      <c:layout>
        <c:manualLayout>
          <c:layoutTarget val="inner"/>
          <c:xMode val="edge"/>
          <c:yMode val="edge"/>
          <c:x val="9.0670384951881247E-2"/>
          <c:y val="2.3282457820691872E-2"/>
          <c:w val="0.58959739407573841"/>
          <c:h val="0.4545309877276145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оқушылардың білім сапасы</c:v>
                </c:pt>
              </c:strCache>
            </c:strRef>
          </c:tx>
          <c:cat>
            <c:strRef>
              <c:f>Лист1!$A$2:$A$9</c:f>
              <c:strCache>
                <c:ptCount val="6"/>
                <c:pt idx="0">
                  <c:v>Қазақ тілі</c:v>
                </c:pt>
                <c:pt idx="1">
                  <c:v>Математика</c:v>
                </c:pt>
                <c:pt idx="2">
                  <c:v>Әдебиеттік оқу</c:v>
                </c:pt>
                <c:pt idx="3">
                  <c:v>Дүниетану</c:v>
                </c:pt>
                <c:pt idx="4">
                  <c:v>Бейнелеу</c:v>
                </c:pt>
                <c:pt idx="5">
                  <c:v>Музыка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48</c:v>
                </c:pt>
                <c:pt idx="1">
                  <c:v>51</c:v>
                </c:pt>
                <c:pt idx="2">
                  <c:v>75</c:v>
                </c:pt>
                <c:pt idx="3">
                  <c:v>86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</c:ser>
        <c:axId val="150309888"/>
        <c:axId val="150311680"/>
      </c:barChart>
      <c:catAx>
        <c:axId val="150309888"/>
        <c:scaling>
          <c:orientation val="minMax"/>
        </c:scaling>
        <c:axPos val="b"/>
        <c:tickLblPos val="nextTo"/>
        <c:crossAx val="150311680"/>
        <c:crosses val="autoZero"/>
        <c:auto val="1"/>
        <c:lblAlgn val="ctr"/>
        <c:lblOffset val="100"/>
      </c:catAx>
      <c:valAx>
        <c:axId val="150311680"/>
        <c:scaling>
          <c:orientation val="minMax"/>
        </c:scaling>
        <c:axPos val="l"/>
        <c:majorGridlines/>
        <c:numFmt formatCode="General" sourceLinked="1"/>
        <c:tickLblPos val="nextTo"/>
        <c:crossAx val="150309888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0.67325</cdr:x>
      <cdr:y>0.2144</cdr:y>
    </cdr:from>
    <cdr:to>
      <cdr:x>0.98037</cdr:x>
      <cdr:y>0.30467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56176" y="1368152"/>
          <a:ext cx="2808312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0.689</cdr:x>
      <cdr:y>0.34981</cdr:y>
    </cdr:from>
    <cdr:to>
      <cdr:x>0.79088</cdr:x>
      <cdr:y>0.4288</cdr:y>
    </cdr:to>
    <cdr:sp macro="" textlink="">
      <cdr:nvSpPr>
        <cdr:cNvPr id="4" name="TextBox 3"/>
        <cdr:cNvSpPr txBox="1"/>
      </cdr:nvSpPr>
      <cdr:spPr>
        <a:xfrm xmlns:a="http://schemas.openxmlformats.org/drawingml/2006/main" rot="10800000" flipV="1">
          <a:off x="6300192" y="2232248"/>
          <a:ext cx="93161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/>
        </a:p>
      </cdr:txBody>
    </cdr:sp>
  </cdr:relSizeAnchor>
  <cdr:relSizeAnchor xmlns:cdr="http://schemas.openxmlformats.org/drawingml/2006/chartDrawing">
    <cdr:from>
      <cdr:x>0.69687</cdr:x>
      <cdr:y>0.31596</cdr:y>
    </cdr:from>
    <cdr:to>
      <cdr:x>0.79687</cdr:x>
      <cdr:y>0.37238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372200" y="2016224"/>
          <a:ext cx="914400" cy="360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/>
        </a:p>
      </cdr:txBody>
    </cdr:sp>
  </cdr:relSizeAnchor>
  <cdr:relSizeAnchor xmlns:cdr="http://schemas.openxmlformats.org/drawingml/2006/chartDrawing">
    <cdr:from>
      <cdr:x>0.689</cdr:x>
      <cdr:y>0.40623</cdr:y>
    </cdr:from>
    <cdr:to>
      <cdr:x>0.789</cdr:x>
      <cdr:y>0.54952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300192" y="25922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0.69687</cdr:x>
      <cdr:y>0.39495</cdr:y>
    </cdr:from>
    <cdr:to>
      <cdr:x>0.79687</cdr:x>
      <cdr:y>0.53824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372200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AE065-ABDA-46C6-8455-A8FA2B9EF9BE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CDFE-671D-463F-AE12-34C3E7AD3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&#1076;&#1077;&#1187;&#1075;&#1077;&#1081;&#1083;&#1110;&#1082;%20&#1090;&#1072;&#1087;&#1089;&#1099;&#1088;&#1084;&#1072;.docx" TargetMode="External"/><Relationship Id="rId3" Type="http://schemas.openxmlformats.org/officeDocument/2006/relationships/hyperlink" Target="&#1089;&#1091;&#1088;&#1077;&#1090;&#1090;&#1110;%20&#1090;&#1072;&#1087;&#1089;&#1099;&#1088;&#1084;&#1072;&#1083;&#1072;&#1088;.docx" TargetMode="External"/><Relationship Id="rId7" Type="http://schemas.openxmlformats.org/officeDocument/2006/relationships/hyperlink" Target="6%20&#1179;&#1072;&#1083;&#1087;&#1072;&#1179;%20.docx" TargetMode="External"/><Relationship Id="rId2" Type="http://schemas.openxmlformats.org/officeDocument/2006/relationships/hyperlink" Target="&#1088;&#1077;&#1092;&#1083;&#1077;&#1082;&#1089;&#1080;&#1103;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82;&#1083;&#1072;&#1089;&#1090;&#1077;&#1088;.docx" TargetMode="External"/><Relationship Id="rId5" Type="http://schemas.openxmlformats.org/officeDocument/2006/relationships/hyperlink" Target="&#1076;&#1080;&#1076;.%20&#1086;&#1081;&#1099;&#1085;&#1076;,%20&#1090;&#1072;&#1087;&#1089;.docx" TargetMode="External"/><Relationship Id="rId4" Type="http://schemas.openxmlformats.org/officeDocument/2006/relationships/hyperlink" Target="&#1074;&#1077;&#1085;&#1085;%20&#1076;&#1080;&#1072;&#1075;&#1088;&#1072;&#1084;&#1084;&#1072;&#1089;&#1099;%20%20%20.docx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Бастауыш  сынып мұғалімінің портфолио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2976" y="2357430"/>
            <a:ext cx="752480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Баратова Жанна Имиржановна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714356"/>
            <a:ext cx="6000792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Байғазы орта мектебі 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мектепке дейінгі шағын орталығы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9190" y="4666316"/>
            <a:ext cx="4000528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tabLst>
                <a:tab pos="1009650" algn="l"/>
                <a:tab pos="2609850" algn="l"/>
              </a:tabLst>
            </a:pP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Менің  педагогикалық  ұстанымым: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tabLst>
                <a:tab pos="1009650" algn="l"/>
                <a:tab pos="2609850" algn="l"/>
              </a:tabLs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“Өзіңе сен, өзіңді алып шығар</a:t>
            </a:r>
          </a:p>
          <a:p>
            <a:pPr algn="ctr">
              <a:spcBef>
                <a:spcPct val="0"/>
              </a:spcBef>
              <a:tabLst>
                <a:tab pos="1009650" algn="l"/>
                <a:tab pos="2609850" algn="l"/>
              </a:tabLs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Ақылың мен білімің екі жақтан”</a:t>
            </a:r>
          </a:p>
          <a:p>
            <a:pPr algn="r">
              <a:spcBef>
                <a:spcPct val="0"/>
              </a:spcBef>
              <a:tabLst>
                <a:tab pos="1009650" algn="l"/>
                <a:tab pos="2609850" algn="l"/>
              </a:tabLs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Абай Құнанбаев.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Бастауыш  сынып мұғалімінің портфолио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kk-KZ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Аты-жөні: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Баратова Жанна Имиржановна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Туған жылы: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18.10.1979 ж.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Білімі:</a:t>
            </a:r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жоғары,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І. Жансүгіров атындағы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Жетісу Мемлекеттік Университеті -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2014ж.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Мамандығы: 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5B010200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Бастауыш оқыту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педагогикасы мен әдістемесі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Жалпы еңбек және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педагогикалық өтілі: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kk-KZ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Осы мекемедегі еңбек өтілі: 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kk-KZ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санаты:екінші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 меңгеруі: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 тілі мен орыс тілі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Телефон: ұ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лы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байланыс-</a:t>
            </a:r>
            <a:endParaRPr lang="kk-KZ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kk-KZ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телефоны</a:t>
            </a:r>
            <a:r>
              <a:rPr lang="kk-KZ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E-mail: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baratova-z@list.ru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ru-RU" sz="2400" b="1" dirty="0" smtClean="0"/>
          </a:p>
          <a:p>
            <a:pPr>
              <a:buNone/>
            </a:pPr>
            <a:endParaRPr lang="en-US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22" y="160711"/>
            <a:ext cx="4667283" cy="1339463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Анкеталық </a:t>
            </a:r>
            <a:b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мәліметтер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f76d642fdd862dde3e91bcfaf12c3fe8.jpg"/>
          <p:cNvPicPr>
            <a:picLocks noChangeAspect="1" noChangeArrowheads="1"/>
          </p:cNvPicPr>
          <p:nvPr/>
        </p:nvPicPr>
        <p:blipFill>
          <a:blip r:embed="rId2" cstate="print"/>
          <a:srcRect l="29167"/>
          <a:stretch>
            <a:fillRect/>
          </a:stretch>
        </p:blipFill>
        <p:spPr bwMode="auto">
          <a:xfrm>
            <a:off x="6657309" y="4429132"/>
            <a:ext cx="2486692" cy="2428868"/>
          </a:xfrm>
          <a:prstGeom prst="ellipse">
            <a:avLst/>
          </a:prstGeom>
          <a:noFill/>
        </p:spPr>
      </p:pic>
      <p:pic>
        <p:nvPicPr>
          <p:cNvPr id="8" name="Picture 1" descr="C:\Users\User\Desktop\диплом3.jpg"/>
          <p:cNvPicPr>
            <a:picLocks noChangeAspect="1" noChangeArrowheads="1"/>
          </p:cNvPicPr>
          <p:nvPr/>
        </p:nvPicPr>
        <p:blipFill>
          <a:blip r:embed="rId3"/>
          <a:srcRect l="32013" t="15152" r="32498" b="58361"/>
          <a:stretch>
            <a:fillRect/>
          </a:stretch>
        </p:blipFill>
        <p:spPr bwMode="auto">
          <a:xfrm>
            <a:off x="6450829" y="214290"/>
            <a:ext cx="2693171" cy="2786082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Бастауыш  сынып мұғалімінің портфолио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http://www.sunhome.ru/i/wallpapers/14/cveti-rozi.960x5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Users\User\Desktop\диплом1.jpg"/>
          <p:cNvPicPr>
            <a:picLocks noChangeAspect="1" noChangeArrowheads="1"/>
          </p:cNvPicPr>
          <p:nvPr/>
        </p:nvPicPr>
        <p:blipFill>
          <a:blip r:embed="rId3"/>
          <a:srcRect l="27750" t="20571" r="31458" b="60701"/>
          <a:stretch>
            <a:fillRect/>
          </a:stretch>
        </p:blipFill>
        <p:spPr bwMode="auto">
          <a:xfrm rot="20588132">
            <a:off x="936237" y="792127"/>
            <a:ext cx="4156257" cy="2638316"/>
          </a:xfrm>
          <a:prstGeom prst="roundRect">
            <a:avLst/>
          </a:prstGeom>
          <a:noFill/>
        </p:spPr>
      </p:pic>
      <p:pic>
        <p:nvPicPr>
          <p:cNvPr id="20483" name="Picture 3" descr="C:\Users\User\Desktop\диплом2.jpg"/>
          <p:cNvPicPr>
            <a:picLocks noChangeAspect="1" noChangeArrowheads="1"/>
          </p:cNvPicPr>
          <p:nvPr/>
        </p:nvPicPr>
        <p:blipFill>
          <a:blip r:embed="rId4"/>
          <a:srcRect l="25896" t="47993" r="33313" b="32610"/>
          <a:stretch>
            <a:fillRect/>
          </a:stretch>
        </p:blipFill>
        <p:spPr bwMode="auto">
          <a:xfrm rot="20688067">
            <a:off x="3856067" y="3195681"/>
            <a:ext cx="3897421" cy="2523930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диплом.jpg"/>
          <p:cNvPicPr>
            <a:picLocks noChangeAspect="1" noChangeArrowheads="1"/>
          </p:cNvPicPr>
          <p:nvPr/>
        </p:nvPicPr>
        <p:blipFill>
          <a:blip r:embed="rId2"/>
          <a:srcRect l="4905" t="505" b="31342"/>
          <a:stretch>
            <a:fillRect/>
          </a:stretch>
        </p:blipFill>
        <p:spPr bwMode="auto">
          <a:xfrm>
            <a:off x="0" y="0"/>
            <a:ext cx="92329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playcast.ru/uploads/2014/09/29/100197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C:\Users\User\Desktop\диплом5.jpg"/>
          <p:cNvPicPr>
            <a:picLocks noChangeAspect="1" noChangeArrowheads="1"/>
          </p:cNvPicPr>
          <p:nvPr/>
        </p:nvPicPr>
        <p:blipFill>
          <a:blip r:embed="rId3"/>
          <a:srcRect l="5284" t="3225" r="4361" b="2105"/>
          <a:stretch>
            <a:fillRect/>
          </a:stretch>
        </p:blipFill>
        <p:spPr bwMode="auto">
          <a:xfrm rot="4734170">
            <a:off x="2763108" y="-485615"/>
            <a:ext cx="3474909" cy="725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s1.1zoom.ru/prev2/338/337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C:\Users\User\Desktop\диплом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214546" y="-500090"/>
            <a:ext cx="4286282" cy="5715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C:\Users\User\Desktop\диплом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445511">
            <a:off x="2594987" y="664531"/>
            <a:ext cx="3841526" cy="4441062"/>
          </a:xfrm>
          <a:prstGeom prst="rect">
            <a:avLst/>
          </a:prstGeom>
          <a:noFill/>
        </p:spPr>
      </p:pic>
      <p:pic>
        <p:nvPicPr>
          <p:cNvPr id="27651" name="Picture 3" descr="http://s39.radikal.ru/i085/0809/7b/5c9a7307336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357562"/>
            <a:ext cx="8572560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214290"/>
            <a:ext cx="5715040" cy="1428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әдістемелік тақырыбым: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танымдық және шығармашылық белсенділіктерін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857364"/>
            <a:ext cx="5429288" cy="20005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 мақсатым: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Оқушының ізденушілік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зерттеушілік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қабілетін дамыту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Оқушылармен ынтымақтаса жұмыс жүргізу.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Оқушыларды саналы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тәртіп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сапалы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алуға тәрбиелеу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бағыттау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642910" y="857232"/>
            <a:ext cx="714380" cy="2143140"/>
          </a:xfrm>
          <a:prstGeom prst="curvedRightArrow">
            <a:avLst>
              <a:gd name="adj1" fmla="val 19350"/>
              <a:gd name="adj2" fmla="val 4603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86414" y="3714752"/>
            <a:ext cx="3286180" cy="314327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 тұжырымдамам: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Үнемі жаңалыққа ұмтылып, өз әдістемелік шеберлігімді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тәжірибемді жетілдіру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7215206" y="2285992"/>
            <a:ext cx="1357322" cy="1643074"/>
          </a:xfrm>
          <a:prstGeom prst="curvedLeftArrow">
            <a:avLst>
              <a:gd name="adj1" fmla="val 14468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2770" name="Picture 2" descr="http://img-fotki.yandex.ru/get/4800/200418627.3/0_106193_8b024eda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4286256"/>
            <a:ext cx="2658391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6000768"/>
            <a:ext cx="4114800" cy="857232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Блум түймедағы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4" descr="http://playcast.ru/uploads/2015/05/14/135942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643050"/>
            <a:ext cx="4143404" cy="4573522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4929190" y="1785926"/>
            <a:ext cx="107157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2643174" y="2571744"/>
            <a:ext cx="64294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2714612" y="3429000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715008" y="3071810"/>
            <a:ext cx="92869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V="1">
            <a:off x="3679025" y="1893083"/>
            <a:ext cx="500066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5107785" y="3750471"/>
            <a:ext cx="107157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15074" y="285728"/>
            <a:ext cx="2285984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 –аналармен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96" y="4143380"/>
            <a:ext cx="2285984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Сыныптан тыс жұмыстар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2285992"/>
            <a:ext cx="2285984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Әдістемелік жұмыстар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4348" y="571480"/>
            <a:ext cx="2928958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Оқушылармен жеке жұмыстар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15140" y="2714620"/>
            <a:ext cx="2285984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Қоғамдық жұмыстар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5008" y="4714884"/>
            <a:ext cx="3143272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Шығармашылық жұмыстар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9"/>
          <p:cNvSpPr>
            <a:spLocks noChangeArrowheads="1"/>
          </p:cNvSpPr>
          <p:nvPr/>
        </p:nvSpPr>
        <p:spPr bwMode="auto">
          <a:xfrm>
            <a:off x="338138" y="2159000"/>
            <a:ext cx="3081337" cy="1476375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«Бас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бармақ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маркировка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кестесі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стратегиясы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рефлексия.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docx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115888"/>
            <a:ext cx="8569325" cy="10842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dirty="0">
                <a:solidFill>
                  <a:srgbClr val="FF0000"/>
                </a:solidFill>
              </a:rPr>
              <a:t> </a:t>
            </a: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 жұмысымда қолданатын стратегиялар мен технологиялар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8" name="AutoShape 9"/>
          <p:cNvSpPr>
            <a:spLocks noChangeArrowheads="1"/>
          </p:cNvSpPr>
          <p:nvPr/>
        </p:nvSpPr>
        <p:spPr bwMode="auto">
          <a:xfrm>
            <a:off x="6069013" y="2159000"/>
            <a:ext cx="2878137" cy="151765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Суретті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кроссвордтар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сызбалар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т.б.</a:t>
            </a:r>
          </a:p>
          <a:p>
            <a:pPr algn="ctr"/>
            <a:r>
              <a:rPr lang="ru-RU" sz="1600" dirty="0" err="1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суретті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тапсырмалар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.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docx</a:t>
            </a:r>
            <a:endParaRPr lang="ru-RU" sz="14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149" name="AutoShape 9"/>
          <p:cNvSpPr>
            <a:spLocks noChangeArrowheads="1"/>
          </p:cNvSpPr>
          <p:nvPr/>
        </p:nvSpPr>
        <p:spPr bwMode="auto">
          <a:xfrm>
            <a:off x="338138" y="3905250"/>
            <a:ext cx="4197350" cy="11430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Венн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диаграммасы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стратегиясы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венн диаграммасы   .</a:t>
            </a:r>
            <a:r>
              <a:rPr lang="en-US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docx</a:t>
            </a:r>
            <a:endParaRPr lang="ru-RU" sz="20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50" name="AutoShape 9"/>
          <p:cNvSpPr>
            <a:spLocks noChangeArrowheads="1"/>
          </p:cNvSpPr>
          <p:nvPr/>
        </p:nvSpPr>
        <p:spPr bwMode="auto">
          <a:xfrm>
            <a:off x="4845050" y="3851275"/>
            <a:ext cx="4102100" cy="11430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Дидактикалық ойындар</a:t>
            </a:r>
          </a:p>
          <a:p>
            <a:pPr algn="ctr"/>
            <a:r>
              <a:rPr lang="kk-KZ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дид. ойынд, тапс.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5" action="ppaction://hlinkfile"/>
              </a:rPr>
              <a:t>docx</a:t>
            </a:r>
            <a:endParaRPr lang="ru-RU" sz="2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1" name="AutoShape 9"/>
          <p:cNvSpPr>
            <a:spLocks noChangeArrowheads="1"/>
          </p:cNvSpPr>
          <p:nvPr/>
        </p:nvSpPr>
        <p:spPr bwMode="auto">
          <a:xfrm>
            <a:off x="338138" y="5229225"/>
            <a:ext cx="3081337" cy="1414463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Топтастыру немесе </a:t>
            </a:r>
          </a:p>
          <a:p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кластер стратегиясы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кластер.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6" action="ppaction://hlinkfile"/>
              </a:rPr>
              <a:t>docx</a:t>
            </a:r>
            <a:endParaRPr lang="ru-RU" sz="2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52" name="AutoShape 9"/>
          <p:cNvSpPr>
            <a:spLocks noChangeArrowheads="1"/>
          </p:cNvSpPr>
          <p:nvPr/>
        </p:nvSpPr>
        <p:spPr bwMode="auto">
          <a:xfrm>
            <a:off x="3621088" y="5110163"/>
            <a:ext cx="2447925" cy="1533525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İNSERT немесе түртіп</a:t>
            </a:r>
          </a:p>
          <a:p>
            <a:pPr algn="ctr"/>
            <a:r>
              <a:rPr 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алу стратегиясы 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6227763" y="5229225"/>
            <a:ext cx="2719387" cy="1414463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«6 қалпақ» әдісі </a:t>
            </a:r>
          </a:p>
          <a:p>
            <a:pPr algn="ctr"/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6 қалпақ .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7" action="ppaction://hlinkfile"/>
              </a:rPr>
              <a:t>docx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595688" y="1466850"/>
            <a:ext cx="2320925" cy="13858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Деңгейлік </a:t>
            </a:r>
          </a:p>
          <a:p>
            <a:pPr algn="ctr">
              <a:defRPr/>
            </a:pPr>
            <a:r>
              <a:rPr lang="kk-KZ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endParaRPr 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деңгейлік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тапсырма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.</a:t>
            </a:r>
            <a:r>
              <a:rPr lang="en-US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8" action="ppaction://hlinkfile"/>
              </a:rPr>
              <a:t>docx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1849438" y="2417763"/>
            <a:ext cx="5041900" cy="1858962"/>
          </a:xfrm>
          <a:prstGeom prst="star8">
            <a:avLst>
              <a:gd name="adj" fmla="val 3825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40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Кәсіби </a:t>
            </a:r>
          </a:p>
          <a:p>
            <a:pPr algn="ctr"/>
            <a:r>
              <a:rPr lang="kk-KZ" sz="40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өсу картам</a:t>
            </a:r>
            <a:endParaRPr lang="ru-RU" sz="4000" b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93688" y="4149725"/>
            <a:ext cx="3414712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Оқушыларды </a:t>
            </a:r>
          </a:p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шығармашылыққа үйрету</a:t>
            </a:r>
            <a:endParaRPr lang="kk-KZ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5148263" y="4149725"/>
            <a:ext cx="3671887" cy="9366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Аудандық семинарларға, </a:t>
            </a:r>
          </a:p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сайыстарға  қатысу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148263" y="1357298"/>
            <a:ext cx="3671887" cy="120810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Интернет жүйесі </a:t>
            </a:r>
          </a:p>
          <a:p>
            <a:pPr algn="ctr"/>
            <a:r>
              <a:rPr lang="kk-KZ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арқылы сабақтар жіберу, </a:t>
            </a:r>
          </a:p>
          <a:p>
            <a:pPr algn="ctr"/>
            <a:r>
              <a:rPr lang="kk-KZ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әріптестеріммен </a:t>
            </a:r>
            <a:r>
              <a:rPr lang="kk-KZ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тәжірибе алмасу</a:t>
            </a:r>
            <a:endParaRPr lang="ru-RU" sz="1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23850" y="1593850"/>
            <a:ext cx="3384550" cy="9715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астауыш </a:t>
            </a:r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</a:p>
          <a:p>
            <a:pPr algn="ctr"/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мұғалімдерінің </a:t>
            </a:r>
          </a:p>
          <a:p>
            <a:pPr algn="ctr"/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ӘБ жетекшісі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965450" y="5445125"/>
            <a:ext cx="2808288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Шығармашылық есеп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571604" y="260350"/>
            <a:ext cx="5357850" cy="9350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Жеке сайт «Инфоурок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“Филолог” сайтындағы мақалаларым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7\Pictures\90833510_0_7ba1f_b515843_XL.png"/>
          <p:cNvPicPr>
            <a:picLocks noChangeAspect="1" noChangeArrowheads="1"/>
          </p:cNvPicPr>
          <p:nvPr/>
        </p:nvPicPr>
        <p:blipFill>
          <a:blip r:embed="rId2"/>
          <a:srcRect l="3906" t="56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90735" y="5679299"/>
            <a:ext cx="423865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Нормативтік-құқықтық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1046508">
            <a:off x="1706901" y="1002179"/>
            <a:ext cx="53488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“Білім туралы”заңы;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Даму бағдарламасы  2011- 2020 жылдарға арналған  мемлекеттік бағдарламасы;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“Тілдер туралы” заңы;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Балалар құқығы туралы конвенция;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ҚР мемлекеттік жалпыға міндетті білім беру стандарты;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Елбасының Қазақстан халқына жолдауы;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ҚР Еңбек туралы заңы;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kk-KZ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Қазақстан 2050 бағдарламасы.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Picture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9212" y="0"/>
            <a:ext cx="91932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57" name="Объект 105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3194120834"/>
              </p:ext>
            </p:extLst>
          </p:nvPr>
        </p:nvGraphicFramePr>
        <p:xfrm>
          <a:off x="642910" y="1357298"/>
          <a:ext cx="7643836" cy="457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" y="21429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Мектептің оқу-тәрбие үрдісін мониторинг арқылы </a:t>
            </a:r>
          </a:p>
          <a:p>
            <a:pPr algn="ctr"/>
            <a:r>
              <a:rPr lang="kk-KZ" sz="2800" b="1" i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                 сапалы бағалау жолдары</a:t>
            </a:r>
            <a:endParaRPr lang="ru-RU" sz="2800" b="1" i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49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қтан тыс жұмыстар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C:\Users\User\Desktop\20160921_111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285860"/>
            <a:ext cx="3286148" cy="2396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2" descr="C:\Users\User\Desktop\20160921_111436.jpg"/>
          <p:cNvPicPr>
            <a:picLocks noChangeAspect="1" noChangeArrowheads="1"/>
          </p:cNvPicPr>
          <p:nvPr/>
        </p:nvPicPr>
        <p:blipFill>
          <a:blip r:embed="rId3" cstate="print"/>
          <a:srcRect t="10417" r="16853"/>
          <a:stretch>
            <a:fillRect/>
          </a:stretch>
        </p:blipFill>
        <p:spPr bwMode="auto">
          <a:xfrm>
            <a:off x="214282" y="4160861"/>
            <a:ext cx="3249431" cy="24114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3" descr="C:\Users\User\Desktop\20170209_104027.jpg"/>
          <p:cNvPicPr>
            <a:picLocks noChangeAspect="1" noChangeArrowheads="1"/>
          </p:cNvPicPr>
          <p:nvPr/>
        </p:nvPicPr>
        <p:blipFill>
          <a:blip r:embed="rId4" cstate="print"/>
          <a:srcRect t="18309" r="23956"/>
          <a:stretch>
            <a:fillRect/>
          </a:stretch>
        </p:blipFill>
        <p:spPr bwMode="auto">
          <a:xfrm>
            <a:off x="5941783" y="1357298"/>
            <a:ext cx="2856031" cy="2357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2" descr="C:\Users\User\Desktop\20160921_111552.jpg"/>
          <p:cNvPicPr>
            <a:picLocks noChangeAspect="1" noChangeArrowheads="1"/>
          </p:cNvPicPr>
          <p:nvPr/>
        </p:nvPicPr>
        <p:blipFill>
          <a:blip r:embed="rId5" cstate="print"/>
          <a:srcRect r="18776"/>
          <a:stretch>
            <a:fillRect/>
          </a:stretch>
        </p:blipFill>
        <p:spPr bwMode="auto">
          <a:xfrm>
            <a:off x="3857620" y="4071942"/>
            <a:ext cx="3045476" cy="25717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8.uploads.ru/F14j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338138"/>
            <a:ext cx="8388350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D:\анимации новые 2013\тнкеттттне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549275"/>
            <a:ext cx="4271962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Заголовок 1"/>
          <p:cNvSpPr>
            <a:spLocks noGrp="1"/>
          </p:cNvSpPr>
          <p:nvPr>
            <p:ph type="ctrTitle"/>
          </p:nvPr>
        </p:nvSpPr>
        <p:spPr>
          <a:xfrm>
            <a:off x="704850" y="2420938"/>
            <a:ext cx="7772400" cy="3887787"/>
          </a:xfrm>
        </p:spPr>
        <p:txBody>
          <a:bodyPr/>
          <a:lstStyle/>
          <a:p>
            <a:pPr eaLnBrk="1" hangingPunct="1"/>
            <a:r>
              <a:rPr lang="kk-KZ" sz="5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54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9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339</Words>
  <Application>Microsoft Office PowerPoint</Application>
  <PresentationFormat>Экран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Анкеталық  мәліметтер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Блум түймедағы</vt:lpstr>
      <vt:lpstr>Слайд 15</vt:lpstr>
      <vt:lpstr>Слайд 16</vt:lpstr>
      <vt:lpstr>Слайд 17</vt:lpstr>
      <vt:lpstr>Слайд 18</vt:lpstr>
      <vt:lpstr>Сабақтан тыс жұмыстар</vt:lpstr>
      <vt:lpstr>Назарларыңызға рахмет!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2017-03-12T07:09:46Z</dcterms:created>
  <dcterms:modified xsi:type="dcterms:W3CDTF">2017-03-13T13:33:46Z</dcterms:modified>
</cp:coreProperties>
</file>