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6" r:id="rId3"/>
    <p:sldId id="258" r:id="rId4"/>
    <p:sldId id="259" r:id="rId5"/>
    <p:sldId id="260" r:id="rId6"/>
    <p:sldId id="262" r:id="rId7"/>
    <p:sldId id="263" r:id="rId8"/>
    <p:sldId id="261"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96" y="-3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05.11.2016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05.11.2016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48464" cy="3785652"/>
          </a:xfrm>
          <a:prstGeom prst="rect">
            <a:avLst/>
          </a:prstGeom>
        </p:spPr>
        <p:txBody>
          <a:bodyPr wrap="square">
            <a:spAutoFit/>
          </a:bodyPr>
          <a:lstStyle/>
          <a:p>
            <a:pPr algn="ctr"/>
            <a:r>
              <a:rPr lang="ru-RU" sz="6000" b="1" i="1" dirty="0" smtClean="0"/>
              <a:t>Физическая культура как система регулярных занятий физическими упражнениями.</a:t>
            </a:r>
            <a:endParaRPr lang="ru-RU" sz="6000" b="1" i="1" dirty="0"/>
          </a:p>
        </p:txBody>
      </p:sp>
      <p:pic>
        <p:nvPicPr>
          <p:cNvPr id="3"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flipH="1">
            <a:off x="251520" y="3717032"/>
            <a:ext cx="1656184" cy="295232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504" y="260648"/>
            <a:ext cx="9036496" cy="1470025"/>
          </a:xfrm>
        </p:spPr>
        <p:txBody>
          <a:bodyPr/>
          <a:lstStyle/>
          <a:p>
            <a:r>
              <a:rPr lang="en-US" b="1" dirty="0" smtClean="0">
                <a:solidFill>
                  <a:srgbClr val="FF0000"/>
                </a:solidFill>
              </a:rPr>
              <a:t>1. </a:t>
            </a:r>
            <a:r>
              <a:rPr lang="ru-RU" b="1" dirty="0" smtClean="0">
                <a:solidFill>
                  <a:srgbClr val="FF0000"/>
                </a:solidFill>
              </a:rPr>
              <a:t>ФИЗИЧЕСКИЕ УПРАЖНЕНИЯ И ИХ МЕХАНИЗМЫ.</a:t>
            </a:r>
            <a:endParaRPr lang="ru-RU" b="1" dirty="0">
              <a:solidFill>
                <a:srgbClr val="FF0000"/>
              </a:solidFill>
            </a:endParaRPr>
          </a:p>
        </p:txBody>
      </p:sp>
      <p:sp>
        <p:nvSpPr>
          <p:cNvPr id="3" name="Подзаголовок 2"/>
          <p:cNvSpPr>
            <a:spLocks noGrp="1"/>
          </p:cNvSpPr>
          <p:nvPr>
            <p:ph type="subTitle" idx="1"/>
          </p:nvPr>
        </p:nvSpPr>
        <p:spPr>
          <a:xfrm>
            <a:off x="0" y="1916832"/>
            <a:ext cx="8784976" cy="1752600"/>
          </a:xfrm>
        </p:spPr>
        <p:txBody>
          <a:bodyPr>
            <a:noAutofit/>
          </a:bodyPr>
          <a:lstStyle/>
          <a:p>
            <a:r>
              <a:rPr lang="ru-RU" sz="2400" dirty="0" smtClean="0">
                <a:solidFill>
                  <a:schemeClr val="tx1"/>
                </a:solidFill>
                <a:latin typeface="Times New Roman" pitchFamily="18" charset="0"/>
                <a:cs typeface="Times New Roman" pitchFamily="18" charset="0"/>
              </a:rPr>
              <a:t>это естественные и специально подобранные движения, применяемые в лечебной физкультуре и физическом воспитании, направленные на укрепление здоровья, восстановление нарушенных функций или физическое совершенствование человека. В лечебной физкультуре они используются дозировано в соответствии с особенностями заболевания, исходным состоянием организма, лечебными задачами на каждом этапе лечения.</a:t>
            </a:r>
            <a:endParaRPr lang="ru-RU" sz="2400" dirty="0">
              <a:solidFill>
                <a:schemeClr val="tx1"/>
              </a:solidFill>
              <a:latin typeface="Times New Roman" pitchFamily="18" charset="0"/>
              <a:cs typeface="Times New Roman" pitchFamily="18" charset="0"/>
            </a:endParaRPr>
          </a:p>
        </p:txBody>
      </p:sp>
      <p:sp>
        <p:nvSpPr>
          <p:cNvPr id="4" name="Прямоугольник 3"/>
          <p:cNvSpPr/>
          <p:nvPr/>
        </p:nvSpPr>
        <p:spPr>
          <a:xfrm>
            <a:off x="3995936" y="5157192"/>
            <a:ext cx="5148064" cy="1384995"/>
          </a:xfrm>
          <a:prstGeom prst="rect">
            <a:avLst/>
          </a:prstGeom>
        </p:spPr>
        <p:txBody>
          <a:bodyPr wrap="square">
            <a:spAutoFit/>
          </a:bodyPr>
          <a:lstStyle/>
          <a:p>
            <a:pPr algn="ctr"/>
            <a:r>
              <a:rPr lang="ru-RU" sz="2800" dirty="0" smtClean="0"/>
              <a:t>Любое упражнение для мышц сопровождается изменениями в состоянии внутренних органов.</a:t>
            </a:r>
          </a:p>
        </p:txBody>
      </p:sp>
      <p:pic>
        <p:nvPicPr>
          <p:cNvPr id="5"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a:off x="0" y="836712"/>
            <a:ext cx="683568" cy="10081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2656"/>
            <a:ext cx="9144000" cy="922114"/>
          </a:xfrm>
        </p:spPr>
        <p:txBody>
          <a:bodyPr>
            <a:normAutofit fontScale="90000"/>
          </a:bodyPr>
          <a:lstStyle/>
          <a:p>
            <a:r>
              <a:rPr lang="ru-RU" dirty="0" smtClean="0"/>
              <a:t>Рассмотрим четыре механизма физических упражнений:</a:t>
            </a:r>
            <a:br>
              <a:rPr lang="ru-RU" dirty="0" smtClean="0"/>
            </a:br>
            <a:endParaRPr lang="ru-RU" dirty="0"/>
          </a:p>
        </p:txBody>
      </p:sp>
      <p:sp>
        <p:nvSpPr>
          <p:cNvPr id="3" name="Содержимое 2"/>
          <p:cNvSpPr>
            <a:spLocks noGrp="1"/>
          </p:cNvSpPr>
          <p:nvPr>
            <p:ph sz="half" idx="1"/>
          </p:nvPr>
        </p:nvSpPr>
        <p:spPr>
          <a:xfrm>
            <a:off x="0" y="1268760"/>
            <a:ext cx="4038600" cy="4525963"/>
          </a:xfrm>
        </p:spPr>
        <p:txBody>
          <a:bodyPr>
            <a:normAutofit fontScale="47500" lnSpcReduction="20000"/>
          </a:bodyPr>
          <a:lstStyle/>
          <a:p>
            <a:pPr algn="ctr"/>
            <a:r>
              <a:rPr lang="ru-RU" sz="5900" b="1" i="1" dirty="0" smtClean="0"/>
              <a:t>Тонизирующее действие</a:t>
            </a:r>
            <a:endParaRPr lang="en-US" sz="5900" b="1" i="1" dirty="0" smtClean="0"/>
          </a:p>
          <a:p>
            <a:pPr algn="ctr">
              <a:buNone/>
            </a:pPr>
            <a:r>
              <a:rPr lang="ru-RU" sz="5100" dirty="0" smtClean="0"/>
              <a:t>выражается в</a:t>
            </a:r>
            <a:r>
              <a:rPr lang="en-US" sz="5100" dirty="0" smtClean="0"/>
              <a:t> </a:t>
            </a:r>
            <a:r>
              <a:rPr lang="ru-RU" sz="5100" dirty="0" smtClean="0"/>
              <a:t>восстановлении нарушенных моторно-висцеральных рефлексов, что достигается выбором физических упражнений, целенаправленно повышающих тонус тех органов, где он более снижен.</a:t>
            </a:r>
            <a:endParaRPr lang="ru-RU" sz="5100" dirty="0"/>
          </a:p>
        </p:txBody>
      </p:sp>
      <p:sp>
        <p:nvSpPr>
          <p:cNvPr id="4" name="Содержимое 3"/>
          <p:cNvSpPr>
            <a:spLocks noGrp="1"/>
          </p:cNvSpPr>
          <p:nvPr>
            <p:ph sz="half" idx="2"/>
          </p:nvPr>
        </p:nvSpPr>
        <p:spPr>
          <a:xfrm>
            <a:off x="5105400" y="1412776"/>
            <a:ext cx="4038600" cy="4525963"/>
          </a:xfrm>
        </p:spPr>
        <p:txBody>
          <a:bodyPr>
            <a:noAutofit/>
          </a:bodyPr>
          <a:lstStyle/>
          <a:p>
            <a:pPr algn="ctr"/>
            <a:r>
              <a:rPr lang="ru-RU" sz="3200" b="1" i="1" dirty="0" smtClean="0"/>
              <a:t>Трофическое действие</a:t>
            </a:r>
            <a:endParaRPr lang="en-US" sz="3200" b="1" i="1" dirty="0" smtClean="0"/>
          </a:p>
          <a:p>
            <a:r>
              <a:rPr lang="ru-RU" sz="1600" dirty="0" smtClean="0"/>
              <a:t>проявляется при повреждении тканей или их гипотрофии. Трофика-это совокупность процессов клеточного питания, обеспечивающих постоянство структуры и функции ткани, органа. Под влиянием физических упражнений ускоряется рассасывание погибших элементов за счет улучшения местного кровообращения. Для замещения дефекта повышается доставка строительных белков, которые образуют новые структуры взамен погибших. При атрофиях уменьшается объем ткани, что сопровождается дегенеративными изменениями в них. Поэтому для восстановления с помощью физических упражнений необходимо длительное время.</a:t>
            </a:r>
            <a:endParaRPr lang="ru-RU" sz="1600" dirty="0"/>
          </a:p>
        </p:txBody>
      </p:sp>
      <p:pic>
        <p:nvPicPr>
          <p:cNvPr id="2050"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16200000">
            <a:off x="2987824" y="4437112"/>
            <a:ext cx="1656184" cy="2232248"/>
          </a:xfrm>
          <a:prstGeom prst="rect">
            <a:avLst/>
          </a:prstGeom>
          <a:noFill/>
        </p:spPr>
      </p:pic>
      <p:pic>
        <p:nvPicPr>
          <p:cNvPr id="8"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a:off x="4656956" y="967780"/>
            <a:ext cx="1388377" cy="170230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box(in)">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nodeType="clickEffect">
                                  <p:stCondLst>
                                    <p:cond delay="0"/>
                                  </p:stCondLst>
                                  <p:iterate type="lt">
                                    <p:tmPct val="10000"/>
                                  </p:iterate>
                                  <p:childTnLst>
                                    <p:set>
                                      <p:cBhvr>
                                        <p:cTn id="25" dur="1" fill="hold">
                                          <p:stCondLst>
                                            <p:cond delay="0"/>
                                          </p:stCondLst>
                                        </p:cTn>
                                        <p:tgtEl>
                                          <p:spTgt spid="4">
                                            <p:txEl>
                                              <p:pRg st="0" end="0"/>
                                            </p:txEl>
                                          </p:spTgt>
                                        </p:tgtEl>
                                        <p:attrNameLst>
                                          <p:attrName>style.visibility</p:attrName>
                                        </p:attrNameLst>
                                      </p:cBhvr>
                                      <p:to>
                                        <p:strVal val="visible"/>
                                      </p:to>
                                    </p:set>
                                    <p:anim calcmode="lin" valueType="num">
                                      <p:cBhvr>
                                        <p:cTn id="26"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28"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0" y="116632"/>
            <a:ext cx="4392488" cy="4525963"/>
          </a:xfrm>
        </p:spPr>
        <p:txBody>
          <a:bodyPr>
            <a:normAutofit fontScale="77500" lnSpcReduction="20000"/>
          </a:bodyPr>
          <a:lstStyle/>
          <a:p>
            <a:pPr algn="ctr"/>
            <a:r>
              <a:rPr lang="ru-RU" b="1" i="1" dirty="0" smtClean="0"/>
              <a:t>Формирование компенсации</a:t>
            </a:r>
            <a:endParaRPr lang="en-US" dirty="0" smtClean="0"/>
          </a:p>
          <a:p>
            <a:pPr algn="ctr"/>
            <a:endParaRPr lang="en-US" dirty="0" smtClean="0"/>
          </a:p>
          <a:p>
            <a:pPr>
              <a:buNone/>
            </a:pPr>
            <a:r>
              <a:rPr lang="ru-RU" dirty="0" smtClean="0"/>
              <a:t>происходит при нарушении какой-либо функции организма. В этих случаях специально подобранные физические упражнения помогают использовать непораженные системы. Например, при утрате функции сгибания руки в локтевом суставе используют движения мышц плечевого пояса.</a:t>
            </a:r>
          </a:p>
          <a:p>
            <a:endParaRPr lang="ru-RU" dirty="0"/>
          </a:p>
        </p:txBody>
      </p:sp>
      <p:sp>
        <p:nvSpPr>
          <p:cNvPr id="4" name="Содержимое 3"/>
          <p:cNvSpPr>
            <a:spLocks noGrp="1"/>
          </p:cNvSpPr>
          <p:nvPr>
            <p:ph sz="half" idx="2"/>
          </p:nvPr>
        </p:nvSpPr>
        <p:spPr>
          <a:xfrm>
            <a:off x="5105400" y="2332037"/>
            <a:ext cx="4038600" cy="4525963"/>
          </a:xfrm>
        </p:spPr>
        <p:txBody>
          <a:bodyPr>
            <a:normAutofit fontScale="77500" lnSpcReduction="20000"/>
          </a:bodyPr>
          <a:lstStyle/>
          <a:p>
            <a:r>
              <a:rPr lang="ru-RU" b="1" i="1" dirty="0" smtClean="0"/>
              <a:t>Нормализацию функций</a:t>
            </a:r>
            <a:endParaRPr lang="en-US" b="1" i="1" dirty="0" smtClean="0"/>
          </a:p>
          <a:p>
            <a:pPr>
              <a:buNone/>
            </a:pPr>
            <a:endParaRPr lang="en-US" b="1" i="1" dirty="0" smtClean="0"/>
          </a:p>
          <a:p>
            <a:pPr>
              <a:buNone/>
            </a:pPr>
            <a:r>
              <a:rPr lang="ru-RU" dirty="0" smtClean="0"/>
              <a:t> физические упражнения обеспечивают, способствуя торможению патологических условно-рефлекторных связей и восстановлению нормальной регуляции деятельности всего организма. Например, упражнения на внимание усиливают процессы торможения, а быстрый темп усиливает возбудительные процессы.</a:t>
            </a:r>
          </a:p>
          <a:p>
            <a:endParaRPr lang="ru-RU" dirty="0"/>
          </a:p>
        </p:txBody>
      </p:sp>
      <p:pic>
        <p:nvPicPr>
          <p:cNvPr id="5"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a:off x="1547664" y="3573016"/>
            <a:ext cx="1656184" cy="2664296"/>
          </a:xfrm>
          <a:prstGeom prst="rect">
            <a:avLst/>
          </a:prstGeom>
          <a:noFill/>
        </p:spPr>
      </p:pic>
      <p:pic>
        <p:nvPicPr>
          <p:cNvPr id="6"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10800000">
            <a:off x="6300192" y="116632"/>
            <a:ext cx="1656184" cy="223224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ox(i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box(in)">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nodeType="clickEffect">
                                  <p:stCondLst>
                                    <p:cond delay="0"/>
                                  </p:stCondLst>
                                  <p:iterate type="lt">
                                    <p:tmPct val="10000"/>
                                  </p:iterate>
                                  <p:childTnLst>
                                    <p:set>
                                      <p:cBhvr>
                                        <p:cTn id="25" dur="1" fill="hold">
                                          <p:stCondLst>
                                            <p:cond delay="0"/>
                                          </p:stCondLst>
                                        </p:cTn>
                                        <p:tgtEl>
                                          <p:spTgt spid="4">
                                            <p:txEl>
                                              <p:pRg st="0" end="0"/>
                                            </p:txEl>
                                          </p:spTgt>
                                        </p:tgtEl>
                                        <p:attrNameLst>
                                          <p:attrName>style.visibility</p:attrName>
                                        </p:attrNameLst>
                                      </p:cBhvr>
                                      <p:to>
                                        <p:strVal val="visible"/>
                                      </p:to>
                                    </p:set>
                                    <p:anim calcmode="lin" valueType="num">
                                      <p:cBhvr>
                                        <p:cTn id="26"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28"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476672"/>
            <a:ext cx="8964488" cy="1470025"/>
          </a:xfrm>
        </p:spPr>
        <p:txBody>
          <a:bodyPr>
            <a:noAutofit/>
          </a:bodyPr>
          <a:lstStyle/>
          <a:p>
            <a:r>
              <a:rPr lang="ru-RU" sz="6000" dirty="0" smtClean="0">
                <a:solidFill>
                  <a:srgbClr val="FF0000"/>
                </a:solidFill>
              </a:rPr>
              <a:t>2.ВЛИЯНИЕ ФИЗИЧЕСКИХ УПРАЖНЕНИЙ НА ОРГАНИЗМ ЧЕЛОВЕКА.</a:t>
            </a:r>
            <a:endParaRPr lang="ru-RU" sz="6000" dirty="0">
              <a:solidFill>
                <a:srgbClr val="FF0000"/>
              </a:solidFill>
            </a:endParaRPr>
          </a:p>
        </p:txBody>
      </p:sp>
      <p:sp>
        <p:nvSpPr>
          <p:cNvPr id="3" name="Подзаголовок 2"/>
          <p:cNvSpPr>
            <a:spLocks noGrp="1"/>
          </p:cNvSpPr>
          <p:nvPr>
            <p:ph type="subTitle" idx="1"/>
          </p:nvPr>
        </p:nvSpPr>
        <p:spPr>
          <a:xfrm>
            <a:off x="0" y="2636912"/>
            <a:ext cx="6400800" cy="1296144"/>
          </a:xfrm>
        </p:spPr>
        <p:txBody>
          <a:bodyPr/>
          <a:lstStyle/>
          <a:p>
            <a:r>
              <a:rPr lang="ru-RU" b="1" i="1" dirty="0" smtClean="0"/>
              <a:t>Повышается активность обменных процессов</a:t>
            </a:r>
            <a:endParaRPr lang="ru-RU" dirty="0"/>
          </a:p>
        </p:txBody>
      </p:sp>
      <p:pic>
        <p:nvPicPr>
          <p:cNvPr id="4"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a:off x="0" y="620688"/>
            <a:ext cx="899592" cy="1296144"/>
          </a:xfrm>
          <a:prstGeom prst="rect">
            <a:avLst/>
          </a:prstGeom>
          <a:noFill/>
        </p:spPr>
      </p:pic>
      <p:sp>
        <p:nvSpPr>
          <p:cNvPr id="5" name="Прямоугольник 4"/>
          <p:cNvSpPr/>
          <p:nvPr/>
        </p:nvSpPr>
        <p:spPr>
          <a:xfrm>
            <a:off x="4788024" y="3717032"/>
            <a:ext cx="4051494" cy="369332"/>
          </a:xfrm>
          <a:prstGeom prst="rect">
            <a:avLst/>
          </a:prstGeom>
        </p:spPr>
        <p:txBody>
          <a:bodyPr wrap="none">
            <a:spAutoFit/>
          </a:bodyPr>
          <a:lstStyle/>
          <a:p>
            <a:r>
              <a:rPr lang="ru-RU" b="1" i="1" dirty="0" smtClean="0"/>
              <a:t>Совершенствуется нервная система</a:t>
            </a:r>
            <a:endParaRPr lang="ru-RU" dirty="0"/>
          </a:p>
        </p:txBody>
      </p:sp>
      <p:sp>
        <p:nvSpPr>
          <p:cNvPr id="6" name="Прямоугольник 5"/>
          <p:cNvSpPr/>
          <p:nvPr/>
        </p:nvSpPr>
        <p:spPr>
          <a:xfrm>
            <a:off x="0" y="4365104"/>
            <a:ext cx="4131644" cy="369332"/>
          </a:xfrm>
          <a:prstGeom prst="rect">
            <a:avLst/>
          </a:prstGeom>
        </p:spPr>
        <p:txBody>
          <a:bodyPr wrap="none">
            <a:spAutoFit/>
          </a:bodyPr>
          <a:lstStyle/>
          <a:p>
            <a:r>
              <a:rPr lang="ru-RU" b="1" i="1" dirty="0" smtClean="0"/>
              <a:t>Увеличивается объем и сила мускулов</a:t>
            </a:r>
            <a:endParaRPr lang="ru-RU" dirty="0"/>
          </a:p>
        </p:txBody>
      </p:sp>
      <p:sp>
        <p:nvSpPr>
          <p:cNvPr id="7" name="Прямоугольник 6"/>
          <p:cNvSpPr/>
          <p:nvPr/>
        </p:nvSpPr>
        <p:spPr>
          <a:xfrm>
            <a:off x="5652120" y="4653136"/>
            <a:ext cx="3331938" cy="369332"/>
          </a:xfrm>
          <a:prstGeom prst="rect">
            <a:avLst/>
          </a:prstGeom>
        </p:spPr>
        <p:txBody>
          <a:bodyPr wrap="none">
            <a:spAutoFit/>
          </a:bodyPr>
          <a:lstStyle/>
          <a:p>
            <a:r>
              <a:rPr lang="ru-RU" b="1" i="1" dirty="0" smtClean="0"/>
              <a:t>Сохраняется стройная осанка</a:t>
            </a:r>
            <a:endParaRPr lang="ru-RU" dirty="0"/>
          </a:p>
        </p:txBody>
      </p:sp>
      <p:sp>
        <p:nvSpPr>
          <p:cNvPr id="8" name="Прямоугольник 7"/>
          <p:cNvSpPr/>
          <p:nvPr/>
        </p:nvSpPr>
        <p:spPr>
          <a:xfrm>
            <a:off x="395536" y="5157192"/>
            <a:ext cx="3059235" cy="369332"/>
          </a:xfrm>
          <a:prstGeom prst="rect">
            <a:avLst/>
          </a:prstGeom>
        </p:spPr>
        <p:txBody>
          <a:bodyPr wrap="none">
            <a:spAutoFit/>
          </a:bodyPr>
          <a:lstStyle/>
          <a:p>
            <a:r>
              <a:rPr lang="ru-RU" b="1" i="1" dirty="0" smtClean="0"/>
              <a:t>Улучшается работа сердца</a:t>
            </a:r>
            <a:endParaRPr lang="ru-RU" dirty="0"/>
          </a:p>
        </p:txBody>
      </p:sp>
      <p:sp>
        <p:nvSpPr>
          <p:cNvPr id="9" name="Прямоугольник 8"/>
          <p:cNvSpPr/>
          <p:nvPr/>
        </p:nvSpPr>
        <p:spPr>
          <a:xfrm>
            <a:off x="4067944" y="5373216"/>
            <a:ext cx="3176767" cy="369332"/>
          </a:xfrm>
          <a:prstGeom prst="rect">
            <a:avLst/>
          </a:prstGeom>
        </p:spPr>
        <p:txBody>
          <a:bodyPr wrap="none">
            <a:spAutoFit/>
          </a:bodyPr>
          <a:lstStyle/>
          <a:p>
            <a:r>
              <a:rPr lang="ru-RU" b="1" i="1" dirty="0" smtClean="0"/>
              <a:t>Глубже становится дыхание</a:t>
            </a:r>
            <a:endParaRPr lang="ru-RU" dirty="0"/>
          </a:p>
        </p:txBody>
      </p:sp>
      <p:sp>
        <p:nvSpPr>
          <p:cNvPr id="10" name="Прямоугольник 9"/>
          <p:cNvSpPr/>
          <p:nvPr/>
        </p:nvSpPr>
        <p:spPr>
          <a:xfrm>
            <a:off x="1403648" y="6093296"/>
            <a:ext cx="2440092" cy="369332"/>
          </a:xfrm>
          <a:prstGeom prst="rect">
            <a:avLst/>
          </a:prstGeom>
        </p:spPr>
        <p:txBody>
          <a:bodyPr wrap="none">
            <a:spAutoFit/>
          </a:bodyPr>
          <a:lstStyle/>
          <a:p>
            <a:r>
              <a:rPr lang="ru-RU" b="1" i="1" dirty="0" smtClean="0"/>
              <a:t>Кровеносная система</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ox(i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ox(i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checkerboard(across)">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0"/>
            <a:ext cx="4572000" cy="1477328"/>
          </a:xfrm>
          <a:prstGeom prst="rect">
            <a:avLst/>
          </a:prstGeom>
        </p:spPr>
        <p:txBody>
          <a:bodyPr>
            <a:spAutoFit/>
          </a:bodyPr>
          <a:lstStyle/>
          <a:p>
            <a:r>
              <a:rPr lang="ru-RU" dirty="0" smtClean="0"/>
              <a:t>физические упражнения - эффективное профилактическое средство, предохраняющее человека, как от ряда заболеваний, так и от преждевременно наступающей старости.</a:t>
            </a:r>
            <a:endParaRPr lang="ru-RU" dirty="0"/>
          </a:p>
        </p:txBody>
      </p:sp>
      <p:pic>
        <p:nvPicPr>
          <p:cNvPr id="3"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a:off x="67443" y="-67444"/>
            <a:ext cx="908720" cy="1043608"/>
          </a:xfrm>
          <a:prstGeom prst="rect">
            <a:avLst/>
          </a:prstGeom>
          <a:noFill/>
        </p:spPr>
      </p:pic>
      <p:pic>
        <p:nvPicPr>
          <p:cNvPr id="4"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a:off x="3559324" y="1129308"/>
            <a:ext cx="908720" cy="1043608"/>
          </a:xfrm>
          <a:prstGeom prst="rect">
            <a:avLst/>
          </a:prstGeom>
          <a:noFill/>
        </p:spPr>
      </p:pic>
      <p:sp>
        <p:nvSpPr>
          <p:cNvPr id="5" name="Прямоугольник 4"/>
          <p:cNvSpPr/>
          <p:nvPr/>
        </p:nvSpPr>
        <p:spPr>
          <a:xfrm>
            <a:off x="4283968" y="1556792"/>
            <a:ext cx="4860032" cy="646331"/>
          </a:xfrm>
          <a:prstGeom prst="rect">
            <a:avLst/>
          </a:prstGeom>
        </p:spPr>
        <p:txBody>
          <a:bodyPr wrap="square">
            <a:spAutoFit/>
          </a:bodyPr>
          <a:lstStyle/>
          <a:p>
            <a:r>
              <a:rPr lang="ru-RU" dirty="0" smtClean="0"/>
              <a:t>Стимулируют обмен веществ, тканевой обмен, эндокринную систему</a:t>
            </a:r>
            <a:endParaRPr lang="ru-RU" dirty="0"/>
          </a:p>
        </p:txBody>
      </p:sp>
      <p:pic>
        <p:nvPicPr>
          <p:cNvPr id="6"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a:off x="67444" y="2497460"/>
            <a:ext cx="908720" cy="1043608"/>
          </a:xfrm>
          <a:prstGeom prst="rect">
            <a:avLst/>
          </a:prstGeom>
          <a:noFill/>
        </p:spPr>
      </p:pic>
      <p:sp>
        <p:nvSpPr>
          <p:cNvPr id="7" name="Прямоугольник 6"/>
          <p:cNvSpPr/>
          <p:nvPr/>
        </p:nvSpPr>
        <p:spPr>
          <a:xfrm>
            <a:off x="1043608" y="2636912"/>
            <a:ext cx="4572000" cy="923330"/>
          </a:xfrm>
          <a:prstGeom prst="rect">
            <a:avLst/>
          </a:prstGeom>
        </p:spPr>
        <p:txBody>
          <a:bodyPr>
            <a:spAutoFit/>
          </a:bodyPr>
          <a:lstStyle/>
          <a:p>
            <a:r>
              <a:rPr lang="ru-RU" dirty="0" smtClean="0"/>
              <a:t>Повышая иммунобиологические свойства, ферментативную активность, способствуют устойчивости организма к заболеваниям</a:t>
            </a:r>
            <a:endParaRPr lang="ru-RU" dirty="0"/>
          </a:p>
        </p:txBody>
      </p:sp>
      <p:pic>
        <p:nvPicPr>
          <p:cNvPr id="8"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a:off x="3631332" y="3577580"/>
            <a:ext cx="908720" cy="1043608"/>
          </a:xfrm>
          <a:prstGeom prst="rect">
            <a:avLst/>
          </a:prstGeom>
          <a:noFill/>
        </p:spPr>
      </p:pic>
      <p:sp>
        <p:nvSpPr>
          <p:cNvPr id="9" name="Прямоугольник 8"/>
          <p:cNvSpPr/>
          <p:nvPr/>
        </p:nvSpPr>
        <p:spPr>
          <a:xfrm>
            <a:off x="4644008" y="3645024"/>
            <a:ext cx="3168352" cy="646331"/>
          </a:xfrm>
          <a:prstGeom prst="rect">
            <a:avLst/>
          </a:prstGeom>
        </p:spPr>
        <p:txBody>
          <a:bodyPr wrap="square">
            <a:spAutoFit/>
          </a:bodyPr>
          <a:lstStyle/>
          <a:p>
            <a:r>
              <a:rPr lang="ru-RU" dirty="0" smtClean="0"/>
              <a:t>Положительно влияют на </a:t>
            </a:r>
            <a:r>
              <a:rPr lang="ru-RU" dirty="0" err="1" smtClean="0"/>
              <a:t>психоэмоциональную</a:t>
            </a:r>
            <a:r>
              <a:rPr lang="ru-RU" dirty="0" smtClean="0"/>
              <a:t> сферу</a:t>
            </a:r>
            <a:endParaRPr lang="ru-RU" dirty="0"/>
          </a:p>
        </p:txBody>
      </p:sp>
      <p:pic>
        <p:nvPicPr>
          <p:cNvPr id="10"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a:off x="67444" y="4657700"/>
            <a:ext cx="908720" cy="1043608"/>
          </a:xfrm>
          <a:prstGeom prst="rect">
            <a:avLst/>
          </a:prstGeom>
          <a:noFill/>
        </p:spPr>
      </p:pic>
      <p:sp>
        <p:nvSpPr>
          <p:cNvPr id="11" name="Прямоугольник 10"/>
          <p:cNvSpPr/>
          <p:nvPr/>
        </p:nvSpPr>
        <p:spPr>
          <a:xfrm>
            <a:off x="1043608" y="4797152"/>
            <a:ext cx="2349297" cy="369332"/>
          </a:xfrm>
          <a:prstGeom prst="rect">
            <a:avLst/>
          </a:prstGeom>
        </p:spPr>
        <p:txBody>
          <a:bodyPr wrap="none">
            <a:spAutoFit/>
          </a:bodyPr>
          <a:lstStyle/>
          <a:p>
            <a:r>
              <a:rPr lang="ru-RU" dirty="0" smtClean="0"/>
              <a:t>Улучшают настроение</a:t>
            </a:r>
            <a:endParaRPr lang="ru-RU" dirty="0"/>
          </a:p>
        </p:txBody>
      </p:sp>
      <p:pic>
        <p:nvPicPr>
          <p:cNvPr id="12"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a:off x="3199284" y="5161756"/>
            <a:ext cx="908720" cy="1043608"/>
          </a:xfrm>
          <a:prstGeom prst="rect">
            <a:avLst/>
          </a:prstGeom>
          <a:noFill/>
        </p:spPr>
      </p:pic>
      <p:sp>
        <p:nvSpPr>
          <p:cNvPr id="13" name="Прямоугольник 12"/>
          <p:cNvSpPr/>
          <p:nvPr/>
        </p:nvSpPr>
        <p:spPr>
          <a:xfrm>
            <a:off x="4139952" y="4869160"/>
            <a:ext cx="4572000" cy="923330"/>
          </a:xfrm>
          <a:prstGeom prst="rect">
            <a:avLst/>
          </a:prstGeom>
        </p:spPr>
        <p:txBody>
          <a:bodyPr>
            <a:spAutoFit/>
          </a:bodyPr>
          <a:lstStyle/>
          <a:p>
            <a:r>
              <a:rPr lang="ru-RU" dirty="0" smtClean="0"/>
              <a:t>Оказывают на организм тонизирующее, трофическое, нормализующее влияние и формируют компенсаторные функции.</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ox(i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ox(in)">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9" grpId="0"/>
      <p:bldP spid="11"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flipH="1">
            <a:off x="4067944" y="5814392"/>
            <a:ext cx="908720" cy="1043608"/>
          </a:xfrm>
          <a:prstGeom prst="rect">
            <a:avLst/>
          </a:prstGeom>
          <a:noFill/>
        </p:spPr>
      </p:pic>
      <p:sp>
        <p:nvSpPr>
          <p:cNvPr id="2" name="Прямоугольник 1"/>
          <p:cNvSpPr/>
          <p:nvPr/>
        </p:nvSpPr>
        <p:spPr>
          <a:xfrm>
            <a:off x="1187624" y="836712"/>
            <a:ext cx="6840760" cy="5262979"/>
          </a:xfrm>
          <a:prstGeom prst="rect">
            <a:avLst/>
          </a:prstGeom>
        </p:spPr>
        <p:txBody>
          <a:bodyPr wrap="square">
            <a:spAutoFit/>
          </a:bodyPr>
          <a:lstStyle/>
          <a:p>
            <a:pPr algn="ctr"/>
            <a:r>
              <a:rPr lang="ru-RU" sz="2800" dirty="0" smtClean="0"/>
              <a:t>Большое значение физических упражнений заключается в том, что они повышают устойчивость организма по отношению к действию целого ряда различных неблагоприятных факторов. Например, таких, как пониженное атмосферное давление, перегревание, некоторые яды, радиация и др. Физические упражнения способствуют сохранению бодрости и жизнерадостности. Физическая нагрузка обладает сильным </a:t>
            </a:r>
            <a:r>
              <a:rPr lang="ru-RU" sz="2800" dirty="0" err="1" smtClean="0"/>
              <a:t>антистрессовым</a:t>
            </a:r>
            <a:r>
              <a:rPr lang="ru-RU" sz="2800" dirty="0" smtClean="0"/>
              <a:t> действием.</a:t>
            </a:r>
            <a:endParaRPr lang="ru-RU" sz="2800" dirty="0"/>
          </a:p>
        </p:txBody>
      </p:sp>
      <p:pic>
        <p:nvPicPr>
          <p:cNvPr id="3"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a:off x="246956" y="2209428"/>
            <a:ext cx="908720" cy="1043608"/>
          </a:xfrm>
          <a:prstGeom prst="rect">
            <a:avLst/>
          </a:prstGeom>
          <a:noFill/>
        </p:spPr>
      </p:pic>
      <p:pic>
        <p:nvPicPr>
          <p:cNvPr id="4"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10800000" flipH="1">
            <a:off x="4427984" y="0"/>
            <a:ext cx="908720" cy="1043608"/>
          </a:xfrm>
          <a:prstGeom prst="rect">
            <a:avLst/>
          </a:prstGeom>
          <a:noFill/>
        </p:spPr>
      </p:pic>
      <p:pic>
        <p:nvPicPr>
          <p:cNvPr id="5"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5400000" flipH="1" flipV="1">
            <a:off x="7660096" y="2429136"/>
            <a:ext cx="908720" cy="146828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16632"/>
            <a:ext cx="7092006" cy="1446550"/>
          </a:xfrm>
          <a:prstGeom prst="rect">
            <a:avLst/>
          </a:prstGeom>
        </p:spPr>
        <p:txBody>
          <a:bodyPr wrap="none">
            <a:spAutoFit/>
          </a:bodyPr>
          <a:lstStyle/>
          <a:p>
            <a:r>
              <a:rPr lang="ru-RU" sz="8800" dirty="0" smtClean="0">
                <a:solidFill>
                  <a:srgbClr val="FF0000"/>
                </a:solidFill>
              </a:rPr>
              <a:t>ЗАКЛЮЧЕНИЕ.</a:t>
            </a:r>
            <a:endParaRPr lang="ru-RU" sz="8800" dirty="0">
              <a:solidFill>
                <a:srgbClr val="FF0000"/>
              </a:solidFill>
            </a:endParaRPr>
          </a:p>
        </p:txBody>
      </p:sp>
      <p:pic>
        <p:nvPicPr>
          <p:cNvPr id="3" name="Picture 2" descr="http://strahovanieosago.com/sites/default/files/strahovanie-osago/3-8/df182325d5e8.jpg"/>
          <p:cNvPicPr>
            <a:picLocks noChangeAspect="1" noChangeArrowheads="1"/>
          </p:cNvPicPr>
          <p:nvPr/>
        </p:nvPicPr>
        <p:blipFill>
          <a:blip r:embed="rId2" cstate="print"/>
          <a:srcRect l="21168" t="7560" r="21377" b="7769"/>
          <a:stretch>
            <a:fillRect/>
          </a:stretch>
        </p:blipFill>
        <p:spPr bwMode="auto">
          <a:xfrm rot="10800000" flipH="1">
            <a:off x="3707904" y="1340768"/>
            <a:ext cx="2160240" cy="2664296"/>
          </a:xfrm>
          <a:prstGeom prst="rect">
            <a:avLst/>
          </a:prstGeom>
          <a:noFill/>
        </p:spPr>
      </p:pic>
      <p:sp>
        <p:nvSpPr>
          <p:cNvPr id="4" name="Прямоугольник 3"/>
          <p:cNvSpPr/>
          <p:nvPr/>
        </p:nvSpPr>
        <p:spPr>
          <a:xfrm>
            <a:off x="0" y="3933056"/>
            <a:ext cx="9144000" cy="2862322"/>
          </a:xfrm>
          <a:prstGeom prst="rect">
            <a:avLst/>
          </a:prstGeom>
        </p:spPr>
        <p:txBody>
          <a:bodyPr wrap="square">
            <a:spAutoFit/>
          </a:bodyPr>
          <a:lstStyle/>
          <a:p>
            <a:pPr algn="ctr"/>
            <a:r>
              <a:rPr lang="ru-RU" sz="6000" b="1" dirty="0" smtClean="0">
                <a:solidFill>
                  <a:srgbClr val="0070C0"/>
                </a:solidFill>
              </a:rPr>
              <a:t>Движение это основа всей жизнедеятельности человека!!!</a:t>
            </a:r>
            <a:endParaRPr lang="ru-RU" sz="60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387</Words>
  <Application>Microsoft Office PowerPoint</Application>
  <PresentationFormat>Экран (4:3)</PresentationFormat>
  <Paragraphs>32</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Слайд 1</vt:lpstr>
      <vt:lpstr>1. ФИЗИЧЕСКИЕ УПРАЖНЕНИЯ И ИХ МЕХАНИЗМЫ.</vt:lpstr>
      <vt:lpstr>Рассмотрим четыре механизма физических упражнений: </vt:lpstr>
      <vt:lpstr>Слайд 4</vt:lpstr>
      <vt:lpstr>2.ВЛИЯНИЕ ФИЗИЧЕСКИХ УПРАЖНЕНИЙ НА ОРГАНИЗМ ЧЕЛОВЕКА.</vt:lpstr>
      <vt:lpstr>Слайд 6</vt:lpstr>
      <vt:lpstr>Слайд 7</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OKSANA</cp:lastModifiedBy>
  <cp:revision>13</cp:revision>
  <dcterms:modified xsi:type="dcterms:W3CDTF">2016-11-05T06:22:12Z</dcterms:modified>
</cp:coreProperties>
</file>