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21" r:id="rId3"/>
    <p:sldId id="257" r:id="rId4"/>
    <p:sldId id="276" r:id="rId5"/>
    <p:sldId id="286" r:id="rId6"/>
    <p:sldId id="287" r:id="rId7"/>
    <p:sldId id="288" r:id="rId8"/>
    <p:sldId id="289" r:id="rId9"/>
    <p:sldId id="290" r:id="rId10"/>
    <p:sldId id="291" r:id="rId11"/>
    <p:sldId id="309" r:id="rId12"/>
    <p:sldId id="312" r:id="rId13"/>
    <p:sldId id="310" r:id="rId14"/>
    <p:sldId id="313" r:id="rId15"/>
    <p:sldId id="292" r:id="rId16"/>
    <p:sldId id="314" r:id="rId17"/>
    <p:sldId id="322" r:id="rId18"/>
    <p:sldId id="315" r:id="rId19"/>
    <p:sldId id="316" r:id="rId20"/>
    <p:sldId id="318" r:id="rId21"/>
    <p:sldId id="320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BF1CCCE-BF00-46CA-8780-490B77C63F2C}">
          <p14:sldIdLst>
            <p14:sldId id="321"/>
            <p14:sldId id="257"/>
            <p14:sldId id="276"/>
            <p14:sldId id="286"/>
            <p14:sldId id="287"/>
            <p14:sldId id="288"/>
            <p14:sldId id="289"/>
            <p14:sldId id="290"/>
            <p14:sldId id="291"/>
            <p14:sldId id="309"/>
            <p14:sldId id="312"/>
            <p14:sldId id="310"/>
            <p14:sldId id="313"/>
            <p14:sldId id="292"/>
            <p14:sldId id="314"/>
            <p14:sldId id="322"/>
            <p14:sldId id="315"/>
            <p14:sldId id="316"/>
            <p14:sldId id="318"/>
            <p14:sldId id="320"/>
          </p14:sldIdLst>
        </p14:section>
        <p14:section name="Раздел без заголовка" id="{F9E1B8D9-1CFF-4DFE-B81C-131ECC9F423C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41" autoAdjust="0"/>
    <p:restoredTop sz="94660"/>
  </p:normalViewPr>
  <p:slideViewPr>
    <p:cSldViewPr>
      <p:cViewPr varScale="1">
        <p:scale>
          <a:sx n="74" d="100"/>
          <a:sy n="74" d="100"/>
        </p:scale>
        <p:origin x="112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48580-9975-4137-ADE8-7D273A0F8F1F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F5D9D-8339-4F24-A2DF-0AB3D1CF5F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999789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48580-9975-4137-ADE8-7D273A0F8F1F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F5D9D-8339-4F24-A2DF-0AB3D1CF5F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338463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48580-9975-4137-ADE8-7D273A0F8F1F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F5D9D-8339-4F24-A2DF-0AB3D1CF5F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589838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48580-9975-4137-ADE8-7D273A0F8F1F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F5D9D-8339-4F24-A2DF-0AB3D1CF5F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596627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48580-9975-4137-ADE8-7D273A0F8F1F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F5D9D-8339-4F24-A2DF-0AB3D1CF5F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484472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48580-9975-4137-ADE8-7D273A0F8F1F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F5D9D-8339-4F24-A2DF-0AB3D1CF5F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025433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48580-9975-4137-ADE8-7D273A0F8F1F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F5D9D-8339-4F24-A2DF-0AB3D1CF5F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087286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48580-9975-4137-ADE8-7D273A0F8F1F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F5D9D-8339-4F24-A2DF-0AB3D1CF5F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205951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48580-9975-4137-ADE8-7D273A0F8F1F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F5D9D-8339-4F24-A2DF-0AB3D1CF5F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6982833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48580-9975-4137-ADE8-7D273A0F8F1F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F5D9D-8339-4F24-A2DF-0AB3D1CF5F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831347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48580-9975-4137-ADE8-7D273A0F8F1F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F5D9D-8339-4F24-A2DF-0AB3D1CF5F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864870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reeform 7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E606E9-CAE1-44D4-8C30-20E477DF082E}" type="datetimeFigureOut">
              <a:rPr lang="ru-RU"/>
              <a:pPr>
                <a:defRPr/>
              </a:pPr>
              <a:t>15.02.2017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C98C9F-332C-4A6D-B0FE-CDD3659976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669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19D35-D9E2-49AE-887C-DA55768BE526}" type="datetimeFigureOut">
              <a:rPr lang="ru-RU"/>
              <a:pPr>
                <a:defRPr/>
              </a:pPr>
              <a:t>15.02.2017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580C2D-420F-4918-8935-F04AA048FE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5629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DF1EA-F73B-45D2-A5B4-60CA303C96DF}" type="datetimeFigureOut">
              <a:rPr lang="ru-RU"/>
              <a:pPr>
                <a:defRPr/>
              </a:pPr>
              <a:t>15.02.2017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A524F-8F4F-4828-8D66-023A230308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3677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55B3B-30CF-4B42-9F9F-81A5CF96898A}" type="datetimeFigureOut">
              <a:rPr lang="ru-RU"/>
              <a:pPr>
                <a:defRPr/>
              </a:pPr>
              <a:t>15.02.2017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45152-E9EB-478A-B5DE-5CA1FFBFF2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6214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8B0D2-AFBD-4197-846C-7DBFC145FAA0}" type="datetimeFigureOut">
              <a:rPr lang="ru-RU"/>
              <a:pPr>
                <a:defRPr/>
              </a:pPr>
              <a:t>15.02.2017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6DA045-7143-41F3-913A-FD8013AE54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835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8D1DD-5A33-41A5-8DFC-EB7E4B77C96F}" type="datetimeFigureOut">
              <a:rPr lang="ru-RU"/>
              <a:pPr>
                <a:defRPr/>
              </a:pPr>
              <a:t>15.02.2017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86961-EF99-4F00-AF69-6647842111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5638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BC31F-9C09-43A2-9A63-18811DE47237}" type="datetimeFigureOut">
              <a:rPr lang="ru-RU"/>
              <a:pPr>
                <a:defRPr/>
              </a:pPr>
              <a:t>15.02.2017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EC536-D679-4ED2-8CC4-8B01CA4017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9144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ight Triangle 17"/>
          <p:cNvSpPr/>
          <p:nvPr/>
        </p:nvSpPr>
        <p:spPr>
          <a:xfrm rot="5400000">
            <a:off x="433388" y="-433388"/>
            <a:ext cx="6858000" cy="7724775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928F3-00C2-4CE6-9EB2-776216FBE927}" type="datetimeFigureOut">
              <a:rPr lang="ru-RU"/>
              <a:pPr>
                <a:defRPr/>
              </a:pPr>
              <a:t>15.02.2017</a:t>
            </a:fld>
            <a:endParaRPr lang="ru-RU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434342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954647F-EF3F-470E-9769-842F06FD4931}" type="slidenum">
              <a:rPr lang="ru-RU">
                <a:solidFill>
                  <a:srgbClr val="434342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343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1424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rtlCol="0" anchor="ctr">
            <a:normAutofit/>
          </a:bodyPr>
          <a:lstStyle>
            <a:lvl1pPr algn="r">
              <a:defRPr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0ED20-437B-488A-BE3D-FED8629492D2}" type="datetimeFigureOut">
              <a:rPr lang="ru-RU"/>
              <a:pPr>
                <a:defRPr/>
              </a:pPr>
              <a:t>15.02.2017</a:t>
            </a:fld>
            <a:endParaRPr lang="ru-RU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C34F10-73CB-4E71-ACFF-F2571CADE6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3283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A2D35-1BD5-43F7-A59E-BAC825D74AE8}" type="datetimeFigureOut">
              <a:rPr lang="ru-RU"/>
              <a:pPr>
                <a:defRPr/>
              </a:pPr>
              <a:t>15.02.2017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6C47B7-07F7-4A39-9CA6-90C2D3D4AD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343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8AF386-065D-4381-968F-3E7D035432AE}" type="datetimeFigureOut">
              <a:rPr lang="ru-RU"/>
              <a:pPr>
                <a:defRPr/>
              </a:pPr>
              <a:t>15.02.2017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BFFB9-5CC9-4FA0-9F58-4994E1F351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793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648580-9975-4137-ADE8-7D273A0F8F1F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0F5D9D-8339-4F24-A2DF-0AB3D1CF5F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895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1425"/>
            <a:ext cx="3575050" cy="1806575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1588" y="5051425"/>
            <a:ext cx="9145588" cy="180657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325" y="365125"/>
            <a:ext cx="7521575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2325" y="1100138"/>
            <a:ext cx="7521575" cy="357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613" y="5870575"/>
            <a:ext cx="2176462" cy="201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8A7F7B9-29A8-40D9-8FDB-C47EBD81BAC0}" type="datetimeFigureOut">
              <a:rPr lang="ru-RU"/>
              <a:pPr>
                <a:defRPr/>
              </a:pPr>
              <a:t>15.02.2017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900" y="6284913"/>
            <a:ext cx="4724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cap="all" spc="200" baseline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50" y="6170613"/>
            <a:ext cx="503238" cy="503237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5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0BE363A-993C-46D0-87D4-696CB61BFC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647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28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ts val="800"/>
        </a:spcBef>
        <a:spcAft>
          <a:spcPct val="0"/>
        </a:spcAft>
        <a:buFont typeface="Arial" charset="0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038" indent="-173038" algn="l" rtl="0" fontAlgn="base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1638" indent="-163513" algn="l" rtl="0" fontAlgn="base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238" indent="-163513" algn="l" rtl="0" fontAlgn="base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8838" indent="-173038" algn="l" rtl="0" fontAlgn="base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3.jpeg"/><Relationship Id="rId7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Me\Desktop\innopolis-1-638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90784"/>
            <a:ext cx="9144000" cy="2767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Me\Desktop\IMG_4925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96" y="350740"/>
            <a:ext cx="4185343" cy="27902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62664" y="594961"/>
            <a:ext cx="5086724" cy="217000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  </a:t>
            </a:r>
            <a:r>
              <a:rPr lang="ru-RU" b="1" dirty="0" err="1" smtClean="0">
                <a:solidFill>
                  <a:srgbClr val="002060"/>
                </a:solidFill>
              </a:rPr>
              <a:t>Гайнуллин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Рамиль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Рашитович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09188"/>
            <a:ext cx="6400800" cy="1440160"/>
          </a:xfrm>
        </p:spPr>
        <p:txBody>
          <a:bodyPr>
            <a:normAutofit fontScale="92500" lnSpcReduction="20000"/>
          </a:bodyPr>
          <a:lstStyle/>
          <a:p>
            <a:endParaRPr lang="tt-RU" b="1" dirty="0" smtClean="0">
              <a:solidFill>
                <a:schemeClr val="tx1"/>
              </a:solidFill>
            </a:endParaRPr>
          </a:p>
          <a:p>
            <a:r>
              <a:rPr lang="ru-RU" sz="3600" b="1" dirty="0" smtClean="0">
                <a:solidFill>
                  <a:srgbClr val="002060"/>
                </a:solidFill>
              </a:rPr>
              <a:t>Учитель татарского языка и литературы «Лицея </a:t>
            </a:r>
            <a:r>
              <a:rPr lang="ru-RU" sz="3600" b="1" dirty="0" err="1" smtClean="0">
                <a:solidFill>
                  <a:srgbClr val="002060"/>
                </a:solidFill>
              </a:rPr>
              <a:t>Иннополис</a:t>
            </a:r>
            <a:r>
              <a:rPr lang="ru-RU" sz="3600" b="1" dirty="0" smtClean="0">
                <a:solidFill>
                  <a:srgbClr val="002060"/>
                </a:solidFill>
              </a:rPr>
              <a:t>»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0505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Me\Desktop\innopolis-1-638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90784"/>
            <a:ext cx="9144000" cy="2767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1746" y="1340768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b="1" dirty="0" smtClean="0">
                <a:solidFill>
                  <a:srgbClr val="002060"/>
                </a:solidFill>
              </a:rPr>
              <a:t>Тема: «Развитие коммуникативной активности учащихся с использованием технологии проблемного обучения»</a:t>
            </a:r>
            <a:endParaRPr lang="ru-RU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36720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Me\Desktop\innopolis-1-638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90784"/>
            <a:ext cx="9144000" cy="2767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Me\Desktop\Картинки для презентации\lideranc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3" y="1412776"/>
            <a:ext cx="4834567" cy="3633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498178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Лидерами не рождаются, лидерами становятся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26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Me\Desktop\innopolis-1-638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90784"/>
            <a:ext cx="9144000" cy="2767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2279" y="147465"/>
            <a:ext cx="8003232" cy="1176102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Задачи современного учителя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84784"/>
            <a:ext cx="8507288" cy="4576480"/>
          </a:xfrm>
        </p:spPr>
        <p:txBody>
          <a:bodyPr>
            <a:normAutofit/>
          </a:bodyPr>
          <a:lstStyle/>
          <a:p>
            <a:pPr algn="just">
              <a:buFontTx/>
              <a:buChar char="-"/>
            </a:pPr>
            <a:r>
              <a:rPr lang="tt-RU" b="1" dirty="0" smtClean="0">
                <a:solidFill>
                  <a:srgbClr val="002060"/>
                </a:solidFill>
              </a:rPr>
              <a:t>Формирование у учащихся умения гибко ориентироваться и адаптироваться в постоянно меняющихся жизненных ситуациях.</a:t>
            </a:r>
          </a:p>
          <a:p>
            <a:pPr>
              <a:buFontTx/>
              <a:buChar char="-"/>
            </a:pPr>
            <a:r>
              <a:rPr lang="ru-RU" b="1" dirty="0" smtClean="0">
                <a:solidFill>
                  <a:srgbClr val="002060"/>
                </a:solidFill>
              </a:rPr>
              <a:t>Самостоятельно приобретать недостающие знания для самореализации.</a:t>
            </a:r>
            <a:endParaRPr lang="tt-RU" b="1" dirty="0" smtClean="0">
              <a:solidFill>
                <a:srgbClr val="002060"/>
              </a:solidFill>
            </a:endParaRPr>
          </a:p>
          <a:p>
            <a:pPr marL="0" indent="0" algn="r"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55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Me\Desktop\innopolis-1-638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90784"/>
            <a:ext cx="9144000" cy="2767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498178"/>
          </a:xfrm>
        </p:spPr>
        <p:txBody>
          <a:bodyPr>
            <a:normAutofit fontScale="90000"/>
          </a:bodyPr>
          <a:lstStyle/>
          <a:p>
            <a:r>
              <a:rPr lang="ru-RU" sz="6600" b="1" dirty="0" smtClean="0">
                <a:solidFill>
                  <a:srgbClr val="002060"/>
                </a:solidFill>
              </a:rPr>
              <a:t>Проблемное обучение</a:t>
            </a:r>
            <a:endParaRPr lang="ru-RU" sz="66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556792"/>
            <a:ext cx="5256584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t-RU" b="1" dirty="0" smtClean="0">
                <a:solidFill>
                  <a:srgbClr val="002060"/>
                </a:solidFill>
              </a:rPr>
              <a:t>Основная цель – это усвоение не только результатов научного познания, но и самого пути получения этих результатов.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2050" name="Picture 2" descr="C:\Users\Me\Desktop\Картинки для презентации\1364209772_problemyjp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208" y="1412776"/>
            <a:ext cx="3043248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8371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Me\Desktop\innopolis-1-638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90784"/>
            <a:ext cx="9144000" cy="2767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556792"/>
            <a:ext cx="8003232" cy="2016224"/>
          </a:xfrm>
        </p:spPr>
        <p:txBody>
          <a:bodyPr>
            <a:normAutofit fontScale="90000"/>
          </a:bodyPr>
          <a:lstStyle/>
          <a:p>
            <a:pPr algn="r"/>
            <a:r>
              <a:rPr lang="ru-RU" sz="6000" i="1" dirty="0" smtClean="0">
                <a:solidFill>
                  <a:srgbClr val="002060"/>
                </a:solidFill>
              </a:rPr>
              <a:t>Трудное надо сделать привычным, </a:t>
            </a:r>
            <a:br>
              <a:rPr lang="ru-RU" sz="6000" i="1" dirty="0" smtClean="0">
                <a:solidFill>
                  <a:srgbClr val="002060"/>
                </a:solidFill>
              </a:rPr>
            </a:br>
            <a:r>
              <a:rPr lang="ru-RU" sz="6000" i="1" dirty="0" smtClean="0">
                <a:solidFill>
                  <a:srgbClr val="002060"/>
                </a:solidFill>
              </a:rPr>
              <a:t>привычное – легким, </a:t>
            </a:r>
            <a:br>
              <a:rPr lang="ru-RU" sz="6000" i="1" dirty="0" smtClean="0">
                <a:solidFill>
                  <a:srgbClr val="002060"/>
                </a:solidFill>
              </a:rPr>
            </a:br>
            <a:r>
              <a:rPr lang="ru-RU" sz="6000" i="1" dirty="0" smtClean="0">
                <a:solidFill>
                  <a:srgbClr val="002060"/>
                </a:solidFill>
              </a:rPr>
              <a:t>а легкое – приятным.</a:t>
            </a:r>
            <a:br>
              <a:rPr lang="ru-RU" sz="6000" i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Станиславский К.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6511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Me\Desktop\innopolis-1-638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" y="4090784"/>
            <a:ext cx="9144000" cy="2767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496944" cy="149817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Труды, посвященные технологии проблемного обучения, появились в конце 60-х – начале 70-х гг. </a:t>
            </a:r>
            <a:r>
              <a:rPr lang="en-US" b="1" dirty="0" smtClean="0">
                <a:solidFill>
                  <a:srgbClr val="002060"/>
                </a:solidFill>
              </a:rPr>
              <a:t>XX</a:t>
            </a:r>
            <a:r>
              <a:rPr lang="ru-RU" b="1" dirty="0" smtClean="0">
                <a:solidFill>
                  <a:srgbClr val="002060"/>
                </a:solidFill>
              </a:rPr>
              <a:t> века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6" name="Picture 2" descr="C:\Users\Me\Desktop\Картинки для презентации\mahmuto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832" y="2780733"/>
            <a:ext cx="1256369" cy="177815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17" name="Picture 4" descr="C:\Users\Me\Desktop\Картинки для презентации\Изображение 40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775329"/>
            <a:ext cx="1296144" cy="177815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18" name="Picture 3" descr="C:\Users\Me\Desktop\Картинки для презентации\small_img_img_reg_1_3589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674" y="2780928"/>
            <a:ext cx="1261106" cy="177815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19" name="Picture 5" descr="C:\Users\Me\Desktop\Картинки для презентации\i_02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9823" y="2780733"/>
            <a:ext cx="1261105" cy="177815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7" name="TextBox 6"/>
          <p:cNvSpPr txBox="1"/>
          <p:nvPr/>
        </p:nvSpPr>
        <p:spPr>
          <a:xfrm>
            <a:off x="1281087" y="2260280"/>
            <a:ext cx="1772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t-RU" dirty="0" smtClean="0"/>
              <a:t>А.М. Матюшкин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3414881" y="2253772"/>
            <a:ext cx="1030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t-RU" dirty="0" smtClean="0"/>
              <a:t>В. Окон</a:t>
            </a:r>
            <a:r>
              <a:rPr lang="ru-RU" dirty="0" smtClean="0"/>
              <a:t>ь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4820016" y="2263412"/>
            <a:ext cx="1681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М.И. </a:t>
            </a:r>
            <a:r>
              <a:rPr lang="ru-RU" dirty="0" err="1" smtClean="0"/>
              <a:t>Махмутов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6648125" y="2260280"/>
            <a:ext cx="1608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В.Т. Кудрявцев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8505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Me\Desktop\innopolis-1-638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90784"/>
            <a:ext cx="9144000" cy="2767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E: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24744"/>
            <a:ext cx="4785237" cy="3240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136904" cy="1498178"/>
          </a:xfrm>
        </p:spPr>
        <p:txBody>
          <a:bodyPr>
            <a:noAutofit/>
          </a:bodyPr>
          <a:lstStyle/>
          <a:p>
            <a:pPr algn="r"/>
            <a:r>
              <a:rPr lang="tt-RU" sz="4800" i="1" dirty="0" smtClean="0">
                <a:solidFill>
                  <a:srgbClr val="002060"/>
                </a:solidFill>
              </a:rPr>
              <a:t>Учитель и ученики растут вместе.</a:t>
            </a:r>
            <a:br>
              <a:rPr lang="tt-RU" sz="4800" i="1" dirty="0" smtClean="0">
                <a:solidFill>
                  <a:srgbClr val="002060"/>
                </a:solidFill>
              </a:rPr>
            </a:br>
            <a:r>
              <a:rPr lang="tt-RU" sz="4800" b="1" dirty="0" smtClean="0">
                <a:solidFill>
                  <a:srgbClr val="002060"/>
                </a:solidFill>
              </a:rPr>
              <a:t>Конфу</a:t>
            </a:r>
            <a:r>
              <a:rPr lang="ru-RU" sz="4800" b="1" dirty="0" err="1" smtClean="0">
                <a:solidFill>
                  <a:srgbClr val="002060"/>
                </a:solidFill>
              </a:rPr>
              <a:t>ций</a:t>
            </a:r>
            <a:endParaRPr lang="ru-RU" sz="4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625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Me\Desktop\innopolis-1-638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02903"/>
            <a:ext cx="9144000" cy="2767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003232" cy="1498178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Коммуникативная атака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623370"/>
            <a:ext cx="8229600" cy="4680520"/>
          </a:xfrm>
        </p:spPr>
        <p:txBody>
          <a:bodyPr>
            <a:normAutofit/>
          </a:bodyPr>
          <a:lstStyle/>
          <a:p>
            <a:pPr marL="514350" indent="-514350" algn="just">
              <a:buAutoNum type="arabicPeriod"/>
            </a:pPr>
            <a:r>
              <a:rPr lang="tt-RU" b="1" dirty="0" smtClean="0">
                <a:solidFill>
                  <a:srgbClr val="002060"/>
                </a:solidFill>
              </a:rPr>
              <a:t>Захватывающий аудиторию факт, вопрос.</a:t>
            </a:r>
          </a:p>
          <a:p>
            <a:pPr marL="514350" indent="-514350" algn="just">
              <a:buAutoNum type="arabicPeriod"/>
            </a:pPr>
            <a:r>
              <a:rPr lang="tt-RU" b="1" dirty="0" smtClean="0">
                <a:solidFill>
                  <a:srgbClr val="002060"/>
                </a:solidFill>
              </a:rPr>
              <a:t>Вопрос, близко связанный с личным опытом учащихся.</a:t>
            </a:r>
          </a:p>
          <a:p>
            <a:pPr marL="514350" indent="-514350" algn="just">
              <a:buAutoNum type="arabicPeriod"/>
            </a:pPr>
            <a:r>
              <a:rPr lang="tt-RU" b="1" dirty="0" smtClean="0">
                <a:solidFill>
                  <a:srgbClr val="002060"/>
                </a:solidFill>
              </a:rPr>
              <a:t>Оригинал</a:t>
            </a:r>
            <a:r>
              <a:rPr lang="ru-RU" b="1" dirty="0" smtClean="0">
                <a:solidFill>
                  <a:srgbClr val="002060"/>
                </a:solidFill>
              </a:rPr>
              <a:t>ь</a:t>
            </a:r>
            <a:r>
              <a:rPr lang="tt-RU" b="1" dirty="0" smtClean="0">
                <a:solidFill>
                  <a:srgbClr val="002060"/>
                </a:solidFill>
              </a:rPr>
              <a:t>ное, яркое начало урока.</a:t>
            </a:r>
          </a:p>
          <a:p>
            <a:pPr marL="514350" indent="-514350" algn="just">
              <a:buAutoNum type="arabicPeriod"/>
            </a:pPr>
            <a:r>
              <a:rPr lang="tt-RU" b="1" dirty="0" smtClean="0">
                <a:solidFill>
                  <a:srgbClr val="002060"/>
                </a:solidFill>
              </a:rPr>
              <a:t>Рол</a:t>
            </a:r>
            <a:r>
              <a:rPr lang="ru-RU" b="1" dirty="0" err="1" smtClean="0">
                <a:solidFill>
                  <a:srgbClr val="002060"/>
                </a:solidFill>
              </a:rPr>
              <a:t>евая</a:t>
            </a:r>
            <a:r>
              <a:rPr lang="ru-RU" b="1" dirty="0" smtClean="0">
                <a:solidFill>
                  <a:srgbClr val="002060"/>
                </a:solidFill>
              </a:rPr>
              <a:t> игра</a:t>
            </a:r>
            <a:r>
              <a:rPr lang="tt-RU" b="1" dirty="0" smtClean="0">
                <a:solidFill>
                  <a:srgbClr val="002060"/>
                </a:solidFill>
              </a:rPr>
              <a:t>.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790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Me\Desktop\innopolis-1-638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90784"/>
            <a:ext cx="9144000" cy="2767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003232" cy="1498178"/>
          </a:xfrm>
        </p:spPr>
        <p:txBody>
          <a:bodyPr>
            <a:normAutofit/>
          </a:bodyPr>
          <a:lstStyle/>
          <a:p>
            <a:pPr lvl="0">
              <a:spcBef>
                <a:spcPct val="20000"/>
              </a:spcBef>
            </a:pPr>
            <a:r>
              <a:rPr lang="tt-RU" sz="6000" b="1" dirty="0" smtClean="0">
                <a:solidFill>
                  <a:srgbClr val="002060"/>
                </a:solidFill>
              </a:rPr>
              <a:t>Виды проектов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17" name="Объект 2"/>
          <p:cNvSpPr>
            <a:spLocks noGrp="1"/>
          </p:cNvSpPr>
          <p:nvPr>
            <p:ph idx="1"/>
          </p:nvPr>
        </p:nvSpPr>
        <p:spPr>
          <a:xfrm>
            <a:off x="457200" y="1614810"/>
            <a:ext cx="8229600" cy="4525963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tt-RU" b="1" dirty="0" smtClean="0">
                <a:solidFill>
                  <a:srgbClr val="002060"/>
                </a:solidFill>
              </a:rPr>
              <a:t>Иследовательский проект.</a:t>
            </a:r>
          </a:p>
          <a:p>
            <a:pPr marL="514350" indent="-514350">
              <a:buAutoNum type="arabicPeriod"/>
            </a:pPr>
            <a:r>
              <a:rPr lang="tt-RU" b="1" dirty="0" smtClean="0">
                <a:solidFill>
                  <a:srgbClr val="002060"/>
                </a:solidFill>
              </a:rPr>
              <a:t>Творческий проект.</a:t>
            </a:r>
          </a:p>
          <a:p>
            <a:pPr marL="514350" indent="-514350">
              <a:buAutoNum type="arabicPeriod"/>
            </a:pPr>
            <a:r>
              <a:rPr lang="tt-RU" b="1" dirty="0" smtClean="0">
                <a:solidFill>
                  <a:srgbClr val="002060"/>
                </a:solidFill>
              </a:rPr>
              <a:t>Практикоориентированный проект.</a:t>
            </a:r>
          </a:p>
          <a:p>
            <a:pPr marL="514350" indent="-514350">
              <a:buAutoNum type="arabicPeriod"/>
            </a:pPr>
            <a:r>
              <a:rPr lang="ru-RU" b="1" dirty="0" smtClean="0">
                <a:solidFill>
                  <a:srgbClr val="002060"/>
                </a:solidFill>
              </a:rPr>
              <a:t>Информационный </a:t>
            </a:r>
            <a:r>
              <a:rPr lang="tt-RU" b="1" dirty="0" smtClean="0">
                <a:solidFill>
                  <a:srgbClr val="002060"/>
                </a:solidFill>
              </a:rPr>
              <a:t>проект.</a:t>
            </a:r>
          </a:p>
          <a:p>
            <a:pPr marL="514350" indent="-514350">
              <a:buAutoNum type="arabicPeriod"/>
            </a:pPr>
            <a:r>
              <a:rPr lang="tt-RU" b="1" dirty="0" smtClean="0">
                <a:solidFill>
                  <a:srgbClr val="002060"/>
                </a:solidFill>
              </a:rPr>
              <a:t>Межпредметный проект.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92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Безымянн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469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Me\Desktop\innopolis-1-638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90784"/>
            <a:ext cx="9144000" cy="2767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Me\Desktop\Комиксы\Росомаха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526" y="1275443"/>
            <a:ext cx="25781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Me\Desktop\Комиксы\Росомаха\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7274">
            <a:off x="-576864" y="375373"/>
            <a:ext cx="27559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Me\Desktop\Комиксы\Росомаха\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58575">
            <a:off x="-292056" y="1098681"/>
            <a:ext cx="2857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Me\Desktop\Комиксы\Росомаха\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2158">
            <a:off x="474040" y="1358291"/>
            <a:ext cx="2857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C:\Users\Me\Desktop\Комиксы\Человек Паук\chp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01086">
            <a:off x="475156" y="976439"/>
            <a:ext cx="26543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Me\Desktop\Комиксы\Росомаха\6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4866">
            <a:off x="795448" y="1483123"/>
            <a:ext cx="27432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003232" cy="1498178"/>
          </a:xfrm>
        </p:spPr>
        <p:txBody>
          <a:bodyPr>
            <a:normAutofit/>
          </a:bodyPr>
          <a:lstStyle/>
          <a:p>
            <a:pPr lvl="0">
              <a:spcBef>
                <a:spcPct val="20000"/>
              </a:spcBef>
            </a:pPr>
            <a:r>
              <a:rPr lang="tt-RU" sz="6000" b="1" dirty="0" smtClean="0">
                <a:solidFill>
                  <a:srgbClr val="002060"/>
                </a:solidFill>
              </a:rPr>
              <a:t>Комиксы</a:t>
            </a:r>
            <a:endParaRPr lang="ru-RU" sz="6000" b="1" dirty="0">
              <a:solidFill>
                <a:srgbClr val="002060"/>
              </a:solidFill>
            </a:endParaRPr>
          </a:p>
        </p:txBody>
      </p:sp>
      <p:pic>
        <p:nvPicPr>
          <p:cNvPr id="5123" name="Picture 3" descr="C:\Users\Me\Desktop\Комиксы\Росомаха\2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20454">
            <a:off x="1160883" y="1528110"/>
            <a:ext cx="25781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1" name="Picture 11" descr="C:\Users\Me\Desktop\ДЛЯ МЕТОД СЕМИНАРА\8DXDJK2X2SA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5626" y="1397679"/>
            <a:ext cx="5037025" cy="33567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25841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Me\Desktop\innopolis-1-638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90784"/>
            <a:ext cx="9144000" cy="2767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Me\Desktop\Комиксы\Росомаха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526" y="1275443"/>
            <a:ext cx="25781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Me\Desktop\Комиксы\Росомаха\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7274">
            <a:off x="-576864" y="375373"/>
            <a:ext cx="27559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Me\Desktop\Комиксы\Росомаха\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58575">
            <a:off x="-292056" y="1098681"/>
            <a:ext cx="2857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Me\Desktop\Комиксы\Росомаха\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2158">
            <a:off x="474040" y="1358291"/>
            <a:ext cx="2857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Me\Desktop\Комиксы\Росомаха\6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4866">
            <a:off x="795448" y="1483123"/>
            <a:ext cx="27432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003232" cy="1498178"/>
          </a:xfrm>
        </p:spPr>
        <p:txBody>
          <a:bodyPr>
            <a:normAutofit/>
          </a:bodyPr>
          <a:lstStyle/>
          <a:p>
            <a:pPr lvl="0">
              <a:spcBef>
                <a:spcPct val="20000"/>
              </a:spcBef>
            </a:pPr>
            <a:endParaRPr lang="ru-RU" sz="5400" b="1" dirty="0">
              <a:solidFill>
                <a:srgbClr val="002060"/>
              </a:solidFill>
            </a:endParaRPr>
          </a:p>
        </p:txBody>
      </p:sp>
      <p:pic>
        <p:nvPicPr>
          <p:cNvPr id="5130" name="Picture 10" descr="C:\Users\Me\Desktop\Комиксы\Человек Паук\chp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01086">
            <a:off x="1913158" y="1147715"/>
            <a:ext cx="26543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025" y="0"/>
            <a:ext cx="46824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876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Me\Desktop\innopolis-1-638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90784"/>
            <a:ext cx="9144000" cy="2767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747647"/>
          </a:xfrm>
        </p:spPr>
        <p:txBody>
          <a:bodyPr>
            <a:normAutofit fontScale="90000"/>
          </a:bodyPr>
          <a:lstStyle/>
          <a:p>
            <a:r>
              <a:rPr lang="ru-RU" sz="4800" b="1" dirty="0" smtClean="0">
                <a:solidFill>
                  <a:srgbClr val="002060"/>
                </a:solidFill>
              </a:rPr>
              <a:t>Научно-популярные журналы</a:t>
            </a:r>
            <a:endParaRPr lang="ru-RU" sz="4800" b="1" dirty="0">
              <a:solidFill>
                <a:srgbClr val="002060"/>
              </a:solidFill>
            </a:endParaRPr>
          </a:p>
        </p:txBody>
      </p:sp>
      <p:pic>
        <p:nvPicPr>
          <p:cNvPr id="7172" name="Picture 4" descr="C:\Users\Me\Desktop\Картинки для презентации\IMG_20160316_0207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3454">
            <a:off x="73759" y="1527493"/>
            <a:ext cx="3036070" cy="227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Me\Desktop\Картинки для презентации\IMG_20160316_02085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48131">
            <a:off x="177764" y="1688802"/>
            <a:ext cx="3036070" cy="227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Me\Desktop\Картинки для презентации\IMG_20160316_02093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581" y="1942212"/>
            <a:ext cx="3036070" cy="227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Me\Desktop\Картинки для презентации\IMG_20160316_02071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927211">
            <a:off x="166709" y="1198033"/>
            <a:ext cx="2277053" cy="3036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Me\Desktop\Картинки для презентации\IMG_20160316_02064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48050">
            <a:off x="679565" y="1946613"/>
            <a:ext cx="3024336" cy="2268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C:\Users\Me\Desktop\ДЛЯ МЕТОД СЕМИНАРА\lfniURpyQVA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5028" y="1556792"/>
            <a:ext cx="5052604" cy="33670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538258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Me\Desktop\innopolis-1-638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90784"/>
            <a:ext cx="9144000" cy="2767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003232" cy="564135"/>
          </a:xfrm>
        </p:spPr>
        <p:txBody>
          <a:bodyPr>
            <a:normAutofit fontScale="90000"/>
          </a:bodyPr>
          <a:lstStyle/>
          <a:p>
            <a:r>
              <a:rPr lang="tt-RU" sz="4800" b="1" dirty="0" smtClean="0">
                <a:solidFill>
                  <a:srgbClr val="002060"/>
                </a:solidFill>
              </a:rPr>
              <a:t>Настольные игры</a:t>
            </a:r>
            <a:endParaRPr lang="ru-RU" sz="4800" b="1" dirty="0">
              <a:solidFill>
                <a:srgbClr val="002060"/>
              </a:solidFill>
            </a:endParaRPr>
          </a:p>
        </p:txBody>
      </p:sp>
      <p:pic>
        <p:nvPicPr>
          <p:cNvPr id="8194" name="Picture 2" descr="C:\Users\Me\Desktop\ДЛЯ МЕТОД СЕМИНАРА\5zSkYtTQtu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4479281" cy="2985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Me\Desktop\ДЛЯ МЕТОД СЕМИНАРА\PEYTl1dJHT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337594"/>
            <a:ext cx="4484046" cy="2988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Me\Desktop\ДЛЯ МЕТОД СЕМИНАРА\49u3SKYiJl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977" y="3284984"/>
            <a:ext cx="4484045" cy="2988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021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b="1" dirty="0">
                <a:solidFill>
                  <a:srgbClr val="002060"/>
                </a:solidFill>
              </a:rPr>
              <a:t>Настольные игры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28" y="1600200"/>
            <a:ext cx="6788944" cy="4525963"/>
          </a:xfrm>
        </p:spPr>
      </p:pic>
    </p:spTree>
    <p:extLst>
      <p:ext uri="{BB962C8B-B14F-4D97-AF65-F5344CB8AC3E}">
        <p14:creationId xmlns:p14="http://schemas.microsoft.com/office/powerpoint/2010/main" val="89026216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Me\Desktop\innopolis-1-638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90784"/>
            <a:ext cx="9144000" cy="2767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9808"/>
            <a:ext cx="8003232" cy="1354162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rgbClr val="002060"/>
                </a:solidFill>
              </a:rPr>
              <a:t>http://maturtel4me.ru/</a:t>
            </a:r>
            <a:endParaRPr lang="ru-RU" sz="5400" b="1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0768"/>
            <a:ext cx="9144000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598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200" y="1628316"/>
            <a:ext cx="4673600" cy="2356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03200" y="119702"/>
            <a:ext cx="1451038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tt-RU" sz="4800" b="1" dirty="0" smtClean="0">
                <a:latin typeface="Times New Roman" pitchFamily="18" charset="0"/>
                <a:cs typeface="Times New Roman" pitchFamily="18" charset="0"/>
              </a:rPr>
              <a:t> ӨЙ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64000" y="284455"/>
            <a:ext cx="4775200" cy="138499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just"/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Сәлам! Минем исемем – Кәрим. Мин </a:t>
            </a:r>
            <a:r>
              <a:rPr lang="tt-RU" sz="1200" b="1" dirty="0" smtClean="0">
                <a:latin typeface="Times New Roman" pitchFamily="18" charset="0"/>
                <a:cs typeface="Times New Roman" pitchFamily="18" charset="0"/>
              </a:rPr>
              <a:t>Казаннан</a:t>
            </a:r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. Бу – минем өем. </a:t>
            </a:r>
            <a:r>
              <a:rPr lang="tt-RU" sz="1200" b="1" dirty="0" smtClean="0">
                <a:latin typeface="Times New Roman" pitchFamily="18" charset="0"/>
                <a:cs typeface="Times New Roman" pitchFamily="18" charset="0"/>
              </a:rPr>
              <a:t>Өемдә</a:t>
            </a:r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 күп бүлмә бар. Кунак </a:t>
            </a:r>
            <a:r>
              <a:rPr lang="tt-RU" sz="1200" b="1" dirty="0" smtClean="0">
                <a:latin typeface="Times New Roman" pitchFamily="18" charset="0"/>
                <a:cs typeface="Times New Roman" pitchFamily="18" charset="0"/>
              </a:rPr>
              <a:t>бүлмәсендә</a:t>
            </a:r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, гадәттә, әти утыра. Ул </a:t>
            </a:r>
            <a:r>
              <a:rPr lang="tt-RU" sz="1200" b="1" dirty="0" smtClean="0">
                <a:latin typeface="Times New Roman" pitchFamily="18" charset="0"/>
                <a:cs typeface="Times New Roman" pitchFamily="18" charset="0"/>
              </a:rPr>
              <a:t>анда</a:t>
            </a:r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 телевизор карый, газета укый, бу </a:t>
            </a:r>
            <a:r>
              <a:rPr lang="tt-RU" sz="1200" b="1" dirty="0" smtClean="0">
                <a:latin typeface="Times New Roman" pitchFamily="18" charset="0"/>
                <a:cs typeface="Times New Roman" pitchFamily="18" charset="0"/>
              </a:rPr>
              <a:t>бүлмәдән</a:t>
            </a:r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 ул </a:t>
            </a:r>
            <a:r>
              <a:rPr lang="tt-RU" sz="1200" b="1" dirty="0" smtClean="0">
                <a:latin typeface="Times New Roman" pitchFamily="18" charset="0"/>
                <a:cs typeface="Times New Roman" pitchFamily="18" charset="0"/>
              </a:rPr>
              <a:t>эшкә</a:t>
            </a:r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 китә. </a:t>
            </a:r>
            <a:r>
              <a:rPr lang="tt-RU" sz="1200" b="1" dirty="0" smtClean="0">
                <a:latin typeface="Times New Roman" pitchFamily="18" charset="0"/>
                <a:cs typeface="Times New Roman" pitchFamily="18" charset="0"/>
              </a:rPr>
              <a:t>Ашханәнең</a:t>
            </a:r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 хуҗасы – әни. </a:t>
            </a:r>
            <a:r>
              <a:rPr lang="tt-RU" sz="1200" b="1" dirty="0" smtClean="0">
                <a:latin typeface="Times New Roman" pitchFamily="18" charset="0"/>
                <a:cs typeface="Times New Roman" pitchFamily="18" charset="0"/>
              </a:rPr>
              <a:t>Анда</a:t>
            </a:r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 ул ашарга пешерә. Мин исә күбрәк икенче </a:t>
            </a:r>
            <a:r>
              <a:rPr lang="tt-RU" sz="1200" b="1" dirty="0" smtClean="0">
                <a:latin typeface="Times New Roman" pitchFamily="18" charset="0"/>
                <a:cs typeface="Times New Roman" pitchFamily="18" charset="0"/>
              </a:rPr>
              <a:t>катта</a:t>
            </a:r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 булам. Йокы </a:t>
            </a:r>
            <a:r>
              <a:rPr lang="tt-RU" sz="1200" b="1" dirty="0" smtClean="0">
                <a:latin typeface="Times New Roman" pitchFamily="18" charset="0"/>
                <a:cs typeface="Times New Roman" pitchFamily="18" charset="0"/>
              </a:rPr>
              <a:t>бүлмәсеннән</a:t>
            </a:r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sz="1200" b="1" dirty="0" smtClean="0">
                <a:latin typeface="Times New Roman" pitchFamily="18" charset="0"/>
                <a:cs typeface="Times New Roman" pitchFamily="18" charset="0"/>
              </a:rPr>
              <a:t>чарлакка</a:t>
            </a:r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 йөрергә яратам. Әти еш </a:t>
            </a:r>
            <a:r>
              <a:rPr lang="tt-RU" sz="1200" b="1" dirty="0" smtClean="0">
                <a:latin typeface="Times New Roman" pitchFamily="18" charset="0"/>
                <a:cs typeface="Times New Roman" pitchFamily="18" charset="0"/>
              </a:rPr>
              <a:t>гаражга</a:t>
            </a:r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 керә, анда </a:t>
            </a:r>
            <a:r>
              <a:rPr lang="tt-RU" sz="1200" b="1" dirty="0" smtClean="0">
                <a:latin typeface="Times New Roman" pitchFamily="18" charset="0"/>
                <a:cs typeface="Times New Roman" pitchFamily="18" charset="0"/>
              </a:rPr>
              <a:t>аның</a:t>
            </a:r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 машинасы тора. </a:t>
            </a:r>
            <a:r>
              <a:rPr lang="tt-RU" sz="1200" b="1" dirty="0" smtClean="0">
                <a:latin typeface="Times New Roman" pitchFamily="18" charset="0"/>
                <a:cs typeface="Times New Roman" pitchFamily="18" charset="0"/>
              </a:rPr>
              <a:t>Бакчада</a:t>
            </a:r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sz="1200" b="1" dirty="0" smtClean="0">
                <a:latin typeface="Times New Roman" pitchFamily="18" charset="0"/>
                <a:cs typeface="Times New Roman" pitchFamily="18" charset="0"/>
              </a:rPr>
              <a:t>безнең</a:t>
            </a:r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 яраткан мәчебез йөри.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1600" y="808851"/>
            <a:ext cx="375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t-RU" sz="1200" b="1" i="1" dirty="0" smtClean="0">
                <a:latin typeface="Times New Roman" pitchFamily="18" charset="0"/>
                <a:cs typeface="Times New Roman" pitchFamily="18" charset="0"/>
              </a:rPr>
              <a:t>Текстны укыгыз. Калын сүзләр мәгънәләренә игътибар итегез.</a:t>
            </a:r>
            <a:endParaRPr lang="ru-RU" sz="1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1600" y="1208901"/>
            <a:ext cx="375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t-RU" sz="1200" b="1" i="1" dirty="0" smtClean="0">
                <a:latin typeface="Times New Roman" pitchFamily="18" charset="0"/>
                <a:cs typeface="Times New Roman" pitchFamily="18" charset="0"/>
              </a:rPr>
              <a:t>Рәсемгә карап, яңа сүзләрне укыгыз.</a:t>
            </a:r>
            <a:endParaRPr lang="ru-RU" sz="12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03200" y="4156710"/>
          <a:ext cx="4572000" cy="21297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  <a:gridCol w="1524000"/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tt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Баш килеш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9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endParaRPr lang="ru-RU" sz="9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Кем? Нәрсә?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/>
                </a:tc>
              </a:tr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tt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Иялек килеше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9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-ның/-нең</a:t>
                      </a:r>
                      <a:endParaRPr lang="ru-RU" sz="9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Кемнең? Нәрсәнең?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/>
                </a:tc>
              </a:tr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tt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Юнәлеш килеше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9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-га/-гә, -ка/-кә</a:t>
                      </a:r>
                      <a:endParaRPr lang="ru-RU" sz="9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Кемгә? Нәрсәгә?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/>
                </a:tc>
              </a:tr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tt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Төшем килеше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9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-ны/-не</a:t>
                      </a:r>
                      <a:endParaRPr lang="ru-RU" sz="9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Кемне? Нәрсәне?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/>
                </a:tc>
              </a:tr>
              <a:tr h="480060">
                <a:tc>
                  <a:txBody>
                    <a:bodyPr/>
                    <a:lstStyle/>
                    <a:p>
                      <a:pPr algn="ctr"/>
                      <a:r>
                        <a:rPr lang="tt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Чыгыш килеше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9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-дан/-дән, </a:t>
                      </a:r>
                    </a:p>
                    <a:p>
                      <a:pPr algn="ctr"/>
                      <a:r>
                        <a:rPr lang="tt-RU" sz="9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-тан/-тән, </a:t>
                      </a:r>
                    </a:p>
                    <a:p>
                      <a:pPr algn="ctr"/>
                      <a:r>
                        <a:rPr lang="tt-RU" sz="9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-нан/-нән</a:t>
                      </a:r>
                      <a:endParaRPr lang="ru-RU" sz="9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Кемнән?</a:t>
                      </a:r>
                    </a:p>
                    <a:p>
                      <a:pPr algn="ctr"/>
                      <a:r>
                        <a:rPr lang="tt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Нәрсәдән?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/>
                </a:tc>
              </a:tr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tt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Урын-вакыт килеше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9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-да/-дә, -та/-тә</a:t>
                      </a:r>
                      <a:endParaRPr lang="ru-RU" sz="9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t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Кемдә? Нәрсәдә?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11200" y="3928110"/>
            <a:ext cx="26003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Grammar: </a:t>
            </a:r>
            <a:r>
              <a:rPr lang="tt-RU" sz="1400" dirty="0" smtClean="0">
                <a:latin typeface="Times New Roman" pitchFamily="18" charset="0"/>
                <a:cs typeface="Times New Roman" pitchFamily="18" charset="0"/>
              </a:rPr>
              <a:t>Килешләр - Падежи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49963" y="1689824"/>
            <a:ext cx="406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t-RU" sz="1200" b="1" i="1" dirty="0" smtClean="0">
                <a:latin typeface="Times New Roman" pitchFamily="18" charset="0"/>
                <a:cs typeface="Times New Roman" pitchFamily="18" charset="0"/>
              </a:rPr>
              <a:t>Сүзләрне иялек килешендә кулланыгыз.</a:t>
            </a:r>
            <a:endParaRPr lang="ru-RU" sz="1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05754" y="1943101"/>
            <a:ext cx="10486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Кәрим, өстәл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flipV="1">
            <a:off x="6579848" y="2057400"/>
            <a:ext cx="430553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979136" y="1943101"/>
            <a:ext cx="13115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Кәрим</a:t>
            </a:r>
            <a:r>
              <a:rPr lang="tt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нең</a:t>
            </a:r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 өстәл</a:t>
            </a:r>
            <a:r>
              <a:rPr lang="tt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endParaRPr lang="ru-RU" sz="1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76800" y="2114550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Госман, китап; Тимур, каләм; Хәбибулла, смартфон; Владислав, наушниклар; Габдулла, урындык; Данил, пакет; Булат, комп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ьютер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Никита, планшет; Аяз, кулчатыр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27600" y="2783065"/>
            <a:ext cx="416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t-RU" sz="12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077316" y="6383565"/>
            <a:ext cx="3836647" cy="45012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256362" y="6419577"/>
            <a:ext cx="3454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t-RU" sz="1100" b="1" i="1" dirty="0" smtClean="0">
                <a:latin typeface="TT TextRus" pitchFamily="50" charset="-52"/>
              </a:rPr>
              <a:t>Мәкаль: Яшьлектә укыган – ташка язган, картлыкта укыган – бозга язган.</a:t>
            </a:r>
            <a:endParaRPr lang="ru-RU" sz="1100" b="1" i="1" dirty="0">
              <a:latin typeface="TT TextRus" pitchFamily="50" charset="-5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15618" y="2840773"/>
            <a:ext cx="2994731" cy="40010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t-RU" sz="1400" b="1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tt-RU" sz="1200" b="1" dirty="0" smtClean="0">
                <a:latin typeface="Times New Roman" pitchFamily="18" charset="0"/>
                <a:cs typeface="Times New Roman" pitchFamily="18" charset="0"/>
              </a:rPr>
              <a:t>Диалогны укыгыз һәм ятлагыз</a:t>
            </a:r>
          </a:p>
          <a:p>
            <a:endParaRPr lang="tt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Сәлам, Камил!</a:t>
            </a:r>
          </a:p>
          <a:p>
            <a:pPr marL="285750" indent="-285750">
              <a:buFontTx/>
              <a:buChar char="-"/>
            </a:pPr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Сәлам, Илнур.</a:t>
            </a:r>
          </a:p>
          <a:p>
            <a:pPr marL="285750" indent="-285750">
              <a:buFontTx/>
              <a:buChar char="-"/>
            </a:pPr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Ни хәлләрең бар?</a:t>
            </a:r>
          </a:p>
          <a:p>
            <a:pPr marL="285750" indent="-285750">
              <a:buFontTx/>
              <a:buChar char="-"/>
            </a:pPr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Әйбәт, рахмәт.</a:t>
            </a:r>
          </a:p>
          <a:p>
            <a:pPr marL="285750" indent="-285750">
              <a:buFontTx/>
              <a:buChar char="-"/>
            </a:pPr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Сине коттеджда яши, дип ишеттем. </a:t>
            </a:r>
          </a:p>
          <a:p>
            <a:r>
              <a:rPr lang="tt-RU" sz="1200" dirty="0">
                <a:latin typeface="Times New Roman" pitchFamily="18" charset="0"/>
                <a:cs typeface="Times New Roman" pitchFamily="18" charset="0"/>
              </a:rPr>
              <a:t>Бу чыннан да шулаймы?</a:t>
            </a:r>
          </a:p>
          <a:p>
            <a:pPr marL="285750" indent="-285750">
              <a:buFontTx/>
              <a:buChar char="-"/>
            </a:pPr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Әйе, минем өй ике каттан тора.</a:t>
            </a:r>
          </a:p>
          <a:p>
            <a:pPr marL="285750" indent="-285750">
              <a:buFontTx/>
              <a:buChar char="-"/>
            </a:pPr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Әле гараж белән подвал да бардыр?</a:t>
            </a:r>
          </a:p>
          <a:p>
            <a:pPr marL="285750" indent="-285750">
              <a:buFontTx/>
              <a:buChar char="-"/>
            </a:pPr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Әлбәттә. Өемнең чарлагы да бар. </a:t>
            </a:r>
            <a:endParaRPr lang="tt-RU" sz="12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Җәй көннәрендә мин шунда йоклыйм.</a:t>
            </a:r>
          </a:p>
          <a:p>
            <a:pPr marL="285750" indent="-285750">
              <a:buFontTx/>
              <a:buChar char="-"/>
            </a:pPr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Әле синең үз бүлмәң дә бар, дип</a:t>
            </a:r>
          </a:p>
          <a:p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ишеттем?.</a:t>
            </a:r>
          </a:p>
          <a:p>
            <a:pPr marL="285750" indent="-285750">
              <a:buFontTx/>
              <a:buChar char="-"/>
            </a:pPr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Ник булмаска? Ике катлы коттеджда</a:t>
            </a:r>
          </a:p>
          <a:p>
            <a:pPr marL="285750" indent="-285750">
              <a:buFontTx/>
              <a:buChar char="-"/>
            </a:pPr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була инде.</a:t>
            </a:r>
          </a:p>
          <a:p>
            <a:pPr marL="285750" indent="-285750">
              <a:buFontTx/>
              <a:buChar char="-"/>
            </a:pPr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Шәп. Тагын нинди бүлмәмләр бар?</a:t>
            </a:r>
          </a:p>
          <a:p>
            <a:pPr marL="285750" indent="-285750">
              <a:buFontTx/>
              <a:buChar char="-"/>
            </a:pPr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Фатирда юыну бүлмәсе, кунак </a:t>
            </a:r>
          </a:p>
          <a:p>
            <a:pPr marL="285750" indent="-285750">
              <a:buFontTx/>
              <a:buChar char="-"/>
            </a:pPr>
            <a:r>
              <a:rPr lang="tt-RU" sz="1200" dirty="0" smtClean="0">
                <a:latin typeface="Times New Roman" pitchFamily="18" charset="0"/>
                <a:cs typeface="Times New Roman" pitchFamily="18" charset="0"/>
              </a:rPr>
              <a:t>бүлмәсе, ашханә бар.</a:t>
            </a:r>
          </a:p>
          <a:p>
            <a:pPr marL="285750" indent="-285750">
              <a:buFontTx/>
              <a:buChar char="-"/>
            </a:pPr>
            <a:endParaRPr lang="tt-RU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endParaRPr lang="tt-RU" sz="1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3181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t-RU" sz="4800" b="1" dirty="0" smtClean="0">
                <a:solidFill>
                  <a:srgbClr val="002060"/>
                </a:solidFill>
              </a:rPr>
              <a:t>Результаты деятельности</a:t>
            </a:r>
            <a:endParaRPr lang="ru-RU" sz="4800" b="1" dirty="0">
              <a:solidFill>
                <a:srgbClr val="002060"/>
              </a:solidFill>
            </a:endParaRPr>
          </a:p>
        </p:txBody>
      </p:sp>
      <p:pic>
        <p:nvPicPr>
          <p:cNvPr id="4" name="Picture 3" descr="C:\Users\Me\Desktop\innopolis-1-638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90784"/>
            <a:ext cx="9144000" cy="2767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28945" y="1458543"/>
            <a:ext cx="834305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tt-RU" sz="3200" b="1" dirty="0" smtClean="0"/>
              <a:t>Исключение формального взгляда на предметы “Татарский язык” и “Татарская литература”.</a:t>
            </a:r>
          </a:p>
          <a:p>
            <a:pPr marL="342900" indent="-342900" algn="just">
              <a:buAutoNum type="arabicPeriod"/>
            </a:pPr>
            <a:r>
              <a:rPr lang="tt-RU" sz="3200" b="1" dirty="0" smtClean="0"/>
              <a:t>Рост интереса учащихся.</a:t>
            </a:r>
          </a:p>
          <a:p>
            <a:pPr marL="342900" indent="-342900" algn="just">
              <a:buAutoNum type="arabicPeriod"/>
            </a:pPr>
            <a:r>
              <a:rPr lang="tt-RU" sz="3200" b="1" dirty="0" smtClean="0"/>
              <a:t>Усиление межпредметной связи.</a:t>
            </a:r>
          </a:p>
          <a:p>
            <a:pPr marL="342900" indent="-342900" algn="just">
              <a:buAutoNum type="arabicPeriod"/>
            </a:pPr>
            <a:r>
              <a:rPr lang="tt-RU" sz="3200" b="1" dirty="0" smtClean="0"/>
              <a:t>Развитие познавательной деятельности.</a:t>
            </a:r>
          </a:p>
          <a:p>
            <a:pPr marL="342900" indent="-342900" algn="just">
              <a:buAutoNum type="arabicPeriod"/>
            </a:pPr>
            <a:r>
              <a:rPr lang="ru-RU" sz="3200" b="1" dirty="0" smtClean="0"/>
              <a:t>Развитие творческих и исследовательских навыков.</a:t>
            </a:r>
            <a:endParaRPr lang="tt-RU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32896844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Me\Desktop\innopolis-1-638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90784"/>
            <a:ext cx="9144000" cy="2767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Me\Downloads\qr-code (1) (1)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615" y="980728"/>
            <a:ext cx="3905250" cy="3905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350138"/>
            <a:ext cx="8748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http://nsportal.ru/gaynullin-ramil-rashitovich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4429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1411</TotalTime>
  <Words>558</Words>
  <Application>Microsoft Office PowerPoint</Application>
  <PresentationFormat>Экран (4:3)</PresentationFormat>
  <Paragraphs>90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30" baseType="lpstr">
      <vt:lpstr>Arial</vt:lpstr>
      <vt:lpstr>Calibri</vt:lpstr>
      <vt:lpstr>Franklin Gothic Book</vt:lpstr>
      <vt:lpstr>Franklin Gothic Medium</vt:lpstr>
      <vt:lpstr>Times New Roman</vt:lpstr>
      <vt:lpstr>TT TextRus</vt:lpstr>
      <vt:lpstr>Tunga</vt:lpstr>
      <vt:lpstr>Wingdings</vt:lpstr>
      <vt:lpstr>Тема Office</vt:lpstr>
      <vt:lpstr>Углы</vt:lpstr>
      <vt:lpstr>  Гайнуллин Рамиль Рашитович</vt:lpstr>
      <vt:lpstr>Презентация PowerPoint</vt:lpstr>
      <vt:lpstr>Лидерами не рождаются, лидерами становятся</vt:lpstr>
      <vt:lpstr>Задачи современного учителя</vt:lpstr>
      <vt:lpstr>Проблемное обучение</vt:lpstr>
      <vt:lpstr>Трудное надо сделать привычным,  привычное – легким,  а легкое – приятным. Станиславский К.</vt:lpstr>
      <vt:lpstr>Труды, посвященные технологии проблемного обучения, появились в конце 60-х – начале 70-х гг. XX века</vt:lpstr>
      <vt:lpstr>Учитель и ученики растут вместе. Конфуций</vt:lpstr>
      <vt:lpstr>Коммуникативная атака</vt:lpstr>
      <vt:lpstr>Виды проектов</vt:lpstr>
      <vt:lpstr>Презентация PowerPoint</vt:lpstr>
      <vt:lpstr>Комиксы</vt:lpstr>
      <vt:lpstr>Презентация PowerPoint</vt:lpstr>
      <vt:lpstr>Научно-популярные журналы</vt:lpstr>
      <vt:lpstr>Настольные игры</vt:lpstr>
      <vt:lpstr>Настольные игры</vt:lpstr>
      <vt:lpstr>http://maturtel4me.ru/</vt:lpstr>
      <vt:lpstr>Презентация PowerPoint</vt:lpstr>
      <vt:lpstr>Результаты деятельности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Гайнуллин Рамил Рашитович</dc:title>
  <dc:creator>UncleDima</dc:creator>
  <cp:lastModifiedBy>Пользователь</cp:lastModifiedBy>
  <cp:revision>103</cp:revision>
  <dcterms:created xsi:type="dcterms:W3CDTF">2016-02-24T20:50:37Z</dcterms:created>
  <dcterms:modified xsi:type="dcterms:W3CDTF">2017-02-15T05:47:49Z</dcterms:modified>
</cp:coreProperties>
</file>