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7" r:id="rId9"/>
    <p:sldId id="268" r:id="rId10"/>
    <p:sldId id="263" r:id="rId11"/>
    <p:sldId id="264" r:id="rId12"/>
    <p:sldId id="269" r:id="rId13"/>
    <p:sldId id="265" r:id="rId14"/>
    <p:sldId id="266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79FF328-3572-419D-BB12-418B4F9FD561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685994-4180-457D-93A5-9FE89D9C16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79FF328-3572-419D-BB12-418B4F9FD561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685994-4180-457D-93A5-9FE89D9C16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79FF328-3572-419D-BB12-418B4F9FD561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685994-4180-457D-93A5-9FE89D9C16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79FF328-3572-419D-BB12-418B4F9FD561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685994-4180-457D-93A5-9FE89D9C16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79FF328-3572-419D-BB12-418B4F9FD561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685994-4180-457D-93A5-9FE89D9C16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79FF328-3572-419D-BB12-418B4F9FD561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685994-4180-457D-93A5-9FE89D9C16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79FF328-3572-419D-BB12-418B4F9FD561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685994-4180-457D-93A5-9FE89D9C16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79FF328-3572-419D-BB12-418B4F9FD561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685994-4180-457D-93A5-9FE89D9C16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79FF328-3572-419D-BB12-418B4F9FD561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685994-4180-457D-93A5-9FE89D9C166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79FF328-3572-419D-BB12-418B4F9FD561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685994-4180-457D-93A5-9FE89D9C16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79FF328-3572-419D-BB12-418B4F9FD561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685994-4180-457D-93A5-9FE89D9C16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079FF328-3572-419D-BB12-418B4F9FD561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A685994-4180-457D-93A5-9FE89D9C166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Тема. Понятие и факторы экономического роста.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2-tub-ru.yandex.net/i?id=df1cb221f2cd1ae1e18e49f5508d1e3b&amp;n=33&amp;h=215&amp;w=12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888" y="548680"/>
            <a:ext cx="1944216" cy="33440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8" name="Picture 4" descr="http://www.bookin.org.ru/book/250014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3284984"/>
            <a:ext cx="2849154" cy="21359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30" name="Picture 6" descr="http://ezhikezhik.ru/images/events/573kh370-56bdfb0ec3f0d_620_416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19872" y="4725144"/>
            <a:ext cx="2256634" cy="15141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32" name="Picture 8" descr="https://im3-tub-ru.yandex.net/i?id=f412b5870bddfc203ed4ccbb870c2e01-l&amp;n=1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16216" y="4005064"/>
            <a:ext cx="1986711" cy="13846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7" name="Прямая со стрелкой 6"/>
          <p:cNvCxnSpPr/>
          <p:nvPr/>
        </p:nvCxnSpPr>
        <p:spPr>
          <a:xfrm flipH="1">
            <a:off x="2483768" y="3501008"/>
            <a:ext cx="864096" cy="360040"/>
          </a:xfrm>
          <a:prstGeom prst="straightConnector1">
            <a:avLst/>
          </a:prstGeom>
          <a:ln w="57150">
            <a:solidFill>
              <a:schemeClr val="accent3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>
            <a:endCxn id="1030" idx="0"/>
          </p:cNvCxnSpPr>
          <p:nvPr/>
        </p:nvCxnSpPr>
        <p:spPr>
          <a:xfrm flipH="1">
            <a:off x="4548189" y="4005064"/>
            <a:ext cx="23811" cy="720080"/>
          </a:xfrm>
          <a:prstGeom prst="straightConnector1">
            <a:avLst/>
          </a:prstGeom>
          <a:ln w="57150">
            <a:solidFill>
              <a:schemeClr val="accent3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5652120" y="3356992"/>
            <a:ext cx="792088" cy="504056"/>
          </a:xfrm>
          <a:prstGeom prst="straightConnector1">
            <a:avLst/>
          </a:prstGeom>
          <a:ln w="57150">
            <a:solidFill>
              <a:schemeClr val="accent3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95736" y="1340768"/>
            <a:ext cx="349550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ln w="1905"/>
                <a:gradFill>
                  <a:gsLst>
                    <a:gs pos="0">
                      <a:srgbClr val="C19859">
                        <a:shade val="20000"/>
                        <a:satMod val="200000"/>
                      </a:srgbClr>
                    </a:gs>
                    <a:gs pos="78000">
                      <a:srgbClr val="C19859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C19859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номинальный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131840" y="620688"/>
            <a:ext cx="3217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ln w="1905"/>
                <a:gradFill>
                  <a:gsLst>
                    <a:gs pos="0">
                      <a:srgbClr val="C19859">
                        <a:shade val="20000"/>
                        <a:satMod val="200000"/>
                      </a:srgbClr>
                    </a:gs>
                    <a:gs pos="78000">
                      <a:srgbClr val="C19859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C19859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реальный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1988840"/>
            <a:ext cx="115288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ln w="1905"/>
                <a:gradFill>
                  <a:gsLst>
                    <a:gs pos="0">
                      <a:srgbClr val="C19859">
                        <a:shade val="20000"/>
                        <a:satMod val="200000"/>
                      </a:srgbClr>
                    </a:gs>
                    <a:gs pos="78000">
                      <a:srgbClr val="C19859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C19859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ВВП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239344" y="2348880"/>
            <a:ext cx="59046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ln w="1905"/>
                <a:gradFill>
                  <a:gsLst>
                    <a:gs pos="0">
                      <a:srgbClr val="C19859">
                        <a:shade val="20000"/>
                        <a:satMod val="200000"/>
                      </a:srgbClr>
                    </a:gs>
                    <a:gs pos="78000">
                      <a:srgbClr val="C19859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C19859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факторы производства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876256" y="476672"/>
            <a:ext cx="124264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ln w="1905"/>
                <a:gradFill>
                  <a:gsLst>
                    <a:gs pos="0">
                      <a:srgbClr val="C19859">
                        <a:shade val="20000"/>
                        <a:satMod val="200000"/>
                      </a:srgbClr>
                    </a:gs>
                    <a:gs pos="78000">
                      <a:srgbClr val="C19859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C19859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труд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11560" y="764704"/>
            <a:ext cx="161294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ln w="1905"/>
                <a:gradFill>
                  <a:gsLst>
                    <a:gs pos="0">
                      <a:srgbClr val="C19859">
                        <a:shade val="20000"/>
                        <a:satMod val="200000"/>
                      </a:srgbClr>
                    </a:gs>
                    <a:gs pos="78000">
                      <a:srgbClr val="C19859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C19859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земля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516216" y="1412776"/>
            <a:ext cx="210987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ln w="1905"/>
                <a:gradFill>
                  <a:gsLst>
                    <a:gs pos="0">
                      <a:srgbClr val="C19859">
                        <a:shade val="20000"/>
                        <a:satMod val="200000"/>
                      </a:srgbClr>
                    </a:gs>
                    <a:gs pos="78000">
                      <a:srgbClr val="C19859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C19859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капитал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4.0518E-6 L -0.00156 0.6602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3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95E-6 L -0.50087 0.7023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1" y="3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1.12858E-6 L -0.29653 0.56591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8" y="2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13784E-6 L -0.27951 0.33511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0" y="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00069 L -0.15955 0.32447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" y="1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1.2766E-6 L 0.14705 0.41906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" y="2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1.17484E-6 L 0.73247 0.21971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6" y="1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71800" y="2708920"/>
            <a:ext cx="3454793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Экономический</a:t>
            </a:r>
          </a:p>
          <a:p>
            <a:pPr algn="ctr"/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рост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588224" y="2060848"/>
            <a:ext cx="229274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>
                <a:solidFill>
                  <a:srgbClr val="E3DED1">
                    <a:lumMod val="10000"/>
                  </a:srgb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     Что это?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660232" y="3284984"/>
            <a:ext cx="228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>
                <a:solidFill>
                  <a:srgbClr val="E3DED1">
                    <a:lumMod val="10000"/>
                  </a:srgb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     Как изобразить?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148064" y="4437112"/>
            <a:ext cx="228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>
                <a:solidFill>
                  <a:srgbClr val="E3DED1">
                    <a:lumMod val="10000"/>
                  </a:srgb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     Как определить?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555776" y="4509120"/>
            <a:ext cx="228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>
                <a:solidFill>
                  <a:srgbClr val="E3DED1">
                    <a:lumMod val="10000"/>
                  </a:srgb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     Что влияет?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3645024"/>
            <a:ext cx="228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>
                <a:solidFill>
                  <a:srgbClr val="E3DED1">
                    <a:lumMod val="10000"/>
                  </a:srgb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5.     Какой бывает?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51520" y="1988840"/>
            <a:ext cx="228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>
                <a:solidFill>
                  <a:srgbClr val="E3DED1">
                    <a:lumMod val="10000"/>
                  </a:srgb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6.     Для чего?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555776" y="692696"/>
            <a:ext cx="228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>
                <a:solidFill>
                  <a:srgbClr val="E3DED1">
                    <a:lumMod val="10000"/>
                  </a:srgb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7.     Как ускорить?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436096" y="764704"/>
            <a:ext cx="108234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>
                <a:solidFill>
                  <a:srgbClr val="E3DED1">
                    <a:lumMod val="10000"/>
                  </a:srgb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8.     ?</a:t>
            </a:r>
            <a:endParaRPr lang="ru-RU" sz="2800" b="1" dirty="0">
              <a:solidFill>
                <a:srgbClr val="E3DED1">
                  <a:lumMod val="10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2" name="Прямая со стрелкой 11"/>
          <p:cNvCxnSpPr/>
          <p:nvPr/>
        </p:nvCxnSpPr>
        <p:spPr>
          <a:xfrm>
            <a:off x="5220072" y="3645024"/>
            <a:ext cx="576064" cy="720080"/>
          </a:xfrm>
          <a:prstGeom prst="straightConnector1">
            <a:avLst/>
          </a:prstGeom>
          <a:ln w="57150">
            <a:solidFill>
              <a:schemeClr val="accent3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6084168" y="3284984"/>
            <a:ext cx="576064" cy="360040"/>
          </a:xfrm>
          <a:prstGeom prst="straightConnector1">
            <a:avLst/>
          </a:prstGeom>
          <a:ln w="57150">
            <a:solidFill>
              <a:schemeClr val="accent3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H="1">
            <a:off x="3347864" y="3717032"/>
            <a:ext cx="576064" cy="792088"/>
          </a:xfrm>
          <a:prstGeom prst="straightConnector1">
            <a:avLst/>
          </a:prstGeom>
          <a:ln w="57150">
            <a:solidFill>
              <a:schemeClr val="accent3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H="1">
            <a:off x="2195736" y="3356992"/>
            <a:ext cx="648072" cy="360040"/>
          </a:xfrm>
          <a:prstGeom prst="straightConnector1">
            <a:avLst/>
          </a:prstGeom>
          <a:ln w="57150">
            <a:solidFill>
              <a:schemeClr val="accent3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flipV="1">
            <a:off x="5868144" y="2348880"/>
            <a:ext cx="720080" cy="288032"/>
          </a:xfrm>
          <a:prstGeom prst="straightConnector1">
            <a:avLst/>
          </a:prstGeom>
          <a:ln w="57150">
            <a:solidFill>
              <a:schemeClr val="accent3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 flipV="1">
            <a:off x="5220072" y="1628800"/>
            <a:ext cx="360040" cy="648072"/>
          </a:xfrm>
          <a:prstGeom prst="straightConnector1">
            <a:avLst/>
          </a:prstGeom>
          <a:ln w="57150">
            <a:solidFill>
              <a:schemeClr val="accent3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flipH="1" flipV="1">
            <a:off x="3779912" y="1628800"/>
            <a:ext cx="432048" cy="720080"/>
          </a:xfrm>
          <a:prstGeom prst="straightConnector1">
            <a:avLst/>
          </a:prstGeom>
          <a:ln w="57150">
            <a:solidFill>
              <a:schemeClr val="accent3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 flipH="1" flipV="1">
            <a:off x="1979712" y="2420888"/>
            <a:ext cx="864096" cy="288032"/>
          </a:xfrm>
          <a:prstGeom prst="straightConnector1">
            <a:avLst/>
          </a:prstGeom>
          <a:ln w="57150">
            <a:solidFill>
              <a:schemeClr val="accent3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323528" y="1628800"/>
            <a:ext cx="8352928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normalizeH="0" baseline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Экономический рост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36363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это долгосрочная тенденция увеличения реального ВВП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36363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707904" y="332656"/>
            <a:ext cx="229274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>
                <a:solidFill>
                  <a:srgbClr val="E3DED1">
                    <a:lumMod val="10000"/>
                  </a:srgb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     Что это?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99792" y="332656"/>
            <a:ext cx="40324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>
                <a:solidFill>
                  <a:srgbClr val="E3DED1">
                    <a:lumMod val="10000"/>
                  </a:srgb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     Как изобразить?</a:t>
            </a:r>
          </a:p>
        </p:txBody>
      </p:sp>
      <p:pic>
        <p:nvPicPr>
          <p:cNvPr id="30722" name="Picture 2" descr="http://www.studfiles.ru/html/2706/119/html_dpSSRj6S7D.lyCl/htmlconvd-0Rxnnk_html_m51759e15.png"/>
          <p:cNvPicPr>
            <a:picLocks noChangeAspect="1" noChangeArrowheads="1"/>
          </p:cNvPicPr>
          <p:nvPr/>
        </p:nvPicPr>
        <p:blipFill>
          <a:blip r:embed="rId2" cstate="print"/>
          <a:srcRect b="15841"/>
          <a:stretch>
            <a:fillRect/>
          </a:stretch>
        </p:blipFill>
        <p:spPr bwMode="auto">
          <a:xfrm>
            <a:off x="1043608" y="908720"/>
            <a:ext cx="5832648" cy="341914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611560" y="4581128"/>
            <a:ext cx="81369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bg2">
                    <a:lumMod val="10000"/>
                  </a:schemeClr>
                </a:solidFill>
              </a:rPr>
              <a:t>Прежде всего экономический рост — это тренд движения валового выпуска с течением времени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11760" y="404664"/>
            <a:ext cx="43924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>
                <a:solidFill>
                  <a:srgbClr val="E3DED1">
                    <a:lumMod val="10000"/>
                  </a:srgb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     Как определить</a:t>
            </a:r>
            <a:r>
              <a:rPr lang="ru-RU" sz="2800" b="1" dirty="0" smtClean="0">
                <a:solidFill>
                  <a:srgbClr val="E3DED1">
                    <a:lumMod val="10000"/>
                  </a:srgb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? </a:t>
            </a:r>
            <a:endParaRPr lang="ru-RU" sz="2800" b="1" dirty="0">
              <a:solidFill>
                <a:srgbClr val="E3DED1">
                  <a:lumMod val="10000"/>
                </a:srgbClr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323528" y="1052736"/>
            <a:ext cx="835292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«РВВП» -- это показатель уровня экономического развития страны.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395536" y="2780928"/>
            <a:ext cx="8424936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36363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Показателем уровня благосостояния, качества жизни выступает величина реального ВВП на душу населения.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Он показывает количество товаров и услуг, которое не вообще производится в экономике, а приходится в среднем на одного человека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8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8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5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1" grpId="0"/>
      <p:bldP spid="3584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8154" y="548680"/>
            <a:ext cx="8423142" cy="554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8352928" cy="6236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39752" y="332656"/>
            <a:ext cx="41044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>
                <a:solidFill>
                  <a:srgbClr val="E3DED1">
                    <a:lumMod val="10000"/>
                  </a:srgb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     Что влияет?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1052736"/>
            <a:ext cx="849694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Труд, физический капитал, человеческий капитал, природные ресурсы, технологические знания.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27784" y="332656"/>
            <a:ext cx="41764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>
                <a:solidFill>
                  <a:srgbClr val="E3DED1">
                    <a:lumMod val="10000"/>
                  </a:srgb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5.     Какой бывает?</a:t>
            </a:r>
          </a:p>
        </p:txBody>
      </p:sp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395536" y="908720"/>
            <a:ext cx="8100392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Экономический рост тоже бывает двух типов: качественный (интенсивный), количественный (экстенсивный)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55576" y="332656"/>
            <a:ext cx="314541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ru-RU" sz="2800" b="1" i="0" u="none" strike="noStrike" normalizeH="0" baseline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Интенсивный тип</a:t>
            </a:r>
            <a:endParaRPr lang="ru-RU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64088" y="332656"/>
            <a:ext cx="32599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ru-RU" sz="2800" b="1" i="0" u="none" strike="noStrike" normalizeH="0" baseline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Экстенсивный тип</a:t>
            </a:r>
            <a:endParaRPr lang="ru-RU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11760" y="908720"/>
            <a:ext cx="4608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Дополнительная рабочая  сила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83768" y="1340768"/>
            <a:ext cx="4896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Открытие новых месторождений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83768" y="1844824"/>
            <a:ext cx="47525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Использование ресурсосберегающих технологий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55776" y="2708920"/>
            <a:ext cx="4608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Научная организация   труда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483768" y="3212976"/>
            <a:ext cx="46085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Использование дополнительных земель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55776" y="4005064"/>
            <a:ext cx="48245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Увеличение кол-ва оборудования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699792" y="4437112"/>
            <a:ext cx="44644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Научно-технический прогресс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555776" y="4869160"/>
            <a:ext cx="41764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Строительство новых предприятий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699792" y="5733256"/>
            <a:ext cx="44644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Эффективные методы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гос-го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регулирования экономики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3.46821E-7 L 0.22066 -0.0018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0" y="-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1.7341E-6 L 0.19687 -0.00208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8" y="-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1.44509E-6 L -0.23611 0.00231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8" y="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3.12139E-6 L -0.24409 -0.00208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2" y="-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3.69942E-6 L 0.21267 0.00255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6" y="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1.38728E-6 L 0.19305 -0.00208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7" y="-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3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00833E-6 L 0.22847 0.00231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4" y="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3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43808" y="332656"/>
            <a:ext cx="3600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>
                <a:solidFill>
                  <a:srgbClr val="E3DED1">
                    <a:lumMod val="10000"/>
                  </a:srgb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6.     Для чего?</a:t>
            </a:r>
          </a:p>
        </p:txBody>
      </p:sp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539552" y="1628220"/>
            <a:ext cx="745232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363636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Для повышения уровня жизни.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363636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Это и есть цель экономического роста.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SimSun" pitchFamily="2" charset="-122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99792" y="332656"/>
            <a:ext cx="38164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>
                <a:solidFill>
                  <a:srgbClr val="E3DED1">
                    <a:lumMod val="10000"/>
                  </a:srgb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7.     Как ускорить?</a:t>
            </a:r>
          </a:p>
        </p:txBody>
      </p:sp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611560" y="1412195"/>
            <a:ext cx="7452320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36363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Государственная политика должна быть направлена на: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36363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инвестиции – вложения в развитие производства;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36363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инвестиции в образование;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36363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исследования и разработки;</a:t>
            </a:r>
            <a:b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36363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36363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политическая стабильность..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7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7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51920" y="548680"/>
            <a:ext cx="108234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>
                <a:solidFill>
                  <a:srgbClr val="E3DED1">
                    <a:lumMod val="10000"/>
                  </a:srgb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8.     ?</a:t>
            </a:r>
            <a:endParaRPr lang="ru-RU" sz="2800" b="1" dirty="0">
              <a:solidFill>
                <a:srgbClr val="E3DED1">
                  <a:lumMod val="10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146</TotalTime>
  <Words>218</Words>
  <Application>Microsoft Office PowerPoint</Application>
  <PresentationFormat>Экран (4:3)</PresentationFormat>
  <Paragraphs>50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Аспект</vt:lpstr>
      <vt:lpstr>Тема. Понятие и факторы экономического роста.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Марина</dc:creator>
  <cp:lastModifiedBy>Марина</cp:lastModifiedBy>
  <cp:revision>16</cp:revision>
  <dcterms:created xsi:type="dcterms:W3CDTF">2017-02-26T16:09:59Z</dcterms:created>
  <dcterms:modified xsi:type="dcterms:W3CDTF">2017-03-13T14:36:16Z</dcterms:modified>
</cp:coreProperties>
</file>