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Default Extension="ppt" ContentType="application/vnd.ms-powerpoint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bin" ContentType="application/vnd.openxmlformats-officedocument.oleOb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Default Extension="emf" ContentType="image/x-emf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92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93" r:id="rId31"/>
    <p:sldId id="284" r:id="rId32"/>
    <p:sldId id="294" r:id="rId33"/>
    <p:sldId id="285" r:id="rId34"/>
    <p:sldId id="286" r:id="rId35"/>
    <p:sldId id="287" r:id="rId36"/>
    <p:sldId id="288" r:id="rId37"/>
    <p:sldId id="289" r:id="rId38"/>
    <p:sldId id="290" r:id="rId39"/>
    <p:sldId id="291" r:id="rId4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5" d="100"/>
          <a:sy n="45" d="100"/>
        </p:scale>
        <p:origin x="-66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9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2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23.11.2016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23.11.2016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23.11.2016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23.11.2016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23.11.2016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23.11.2016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23.11.2016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23.11.2016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23.11.2016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23.11.2016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23.11.2016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23.11.2016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&#1074;&#1080;&#1076;&#1077;&#1086;&#1086;&#1087;&#1099;&#1090;&#1099;/1000%20&#1084;&#1077;&#1083;&#1086;&#1095;&#1077;&#1081;_%20&#1050;&#1080;&#1089;&#1083;&#1099;&#1077;%20&#1092;&#1088;&#1091;&#1082;&#1090;&#1099;,%20&#1089;&#1091;&#1087;-&#1087;&#1102;&#1088;&#1077;%20&#1080;&#1079;%20&#1097;&#1072;&#1074;&#1077;&#1083;&#1103;,%20&#1082;&#1080;&#1089;&#1083;&#1086;&#1090;&#1099;%20&#1074;%20&#1093;&#1086;&#1079;&#1103;&#1081;&#1089;&#1090;&#1074;&#1077;-&#1054;&#1073;&#1088;&#1077;&#1079;&#1082;&#1072;%2001-&#1054;&#1073;&#1088;&#1077;&#1079;&#1082;&#1072;%2001.mp4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hyperlink" Target="&#1074;&#1080;&#1076;&#1077;&#1086;&#1086;&#1087;&#1099;&#1090;&#1099;/&#1079;&#1074;&#1086;&#1085;&#1086;&#1082;%20&#1089;&#1082;&#1072;&#1081;&#1087;&#1072;=)%20-%20&#1087;&#1088;&#1080;&#1082;&#1086;&#1083;%20&#1076;&#1083;&#1103;%20&#1091;&#1088;&#1086;&#1082;&#1072;.mp3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gif"/><Relationship Id="rId3" Type="http://schemas.openxmlformats.org/officeDocument/2006/relationships/image" Target="../media/image12.jpeg"/><Relationship Id="rId7" Type="http://schemas.openxmlformats.org/officeDocument/2006/relationships/image" Target="../media/image16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_______Microsoft_Office_PowerPoint_97-20031.ppt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2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jpe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3" Type="http://schemas.openxmlformats.org/officeDocument/2006/relationships/image" Target="../media/image33.jpeg"/><Relationship Id="rId7" Type="http://schemas.openxmlformats.org/officeDocument/2006/relationships/image" Target="../media/image37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.jpeg"/><Relationship Id="rId11" Type="http://schemas.openxmlformats.org/officeDocument/2006/relationships/image" Target="../media/image41.png"/><Relationship Id="rId5" Type="http://schemas.openxmlformats.org/officeDocument/2006/relationships/image" Target="../media/image35.jpeg"/><Relationship Id="rId10" Type="http://schemas.openxmlformats.org/officeDocument/2006/relationships/image" Target="../media/image40.png"/><Relationship Id="rId4" Type="http://schemas.openxmlformats.org/officeDocument/2006/relationships/image" Target="../media/image34.jpeg"/><Relationship Id="rId9" Type="http://schemas.openxmlformats.org/officeDocument/2006/relationships/image" Target="../media/image39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gif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gif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gif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hyperlink" Target="&#1074;&#1080;&#1076;&#1077;&#1086;&#1086;&#1087;&#1099;&#1090;&#1099;/&#1056;&#1072;&#1089;&#1090;&#1074;&#1086;&#1088;&#1080;&#1084;&#1086;&#1089;&#1090;&#1100;%20&#1074;%20&#1074;&#1086;&#1076;&#1077;%20&#1088;&#1072;&#1079;&#1083;&#1080;&#1095;&#1085;&#1099;&#1093;%20&#1082;&#1072;&#1088;&#1073;&#1086;&#1085;&#1086;&#1074;&#1099;&#1093;%20&#1082;&#1080;&#1089;&#1083;&#1086;&#1090;.mp4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7.jpeg"/><Relationship Id="rId4" Type="http://schemas.openxmlformats.org/officeDocument/2006/relationships/image" Target="../media/image46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gif"/><Relationship Id="rId2" Type="http://schemas.openxmlformats.org/officeDocument/2006/relationships/hyperlink" Target="&#1074;&#1080;&#1076;&#1077;&#1086;&#1086;&#1087;&#1099;&#1090;&#1099;/spokojnaya-muzyka-bez-slov_(eee.fm).mp3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9.gif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gif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gif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hyperlink" Target="&#1074;&#1080;&#1076;&#1077;&#1086;&#1086;&#1087;&#1099;&#1090;&#1099;/&#1091;&#1082;&#1089;&#1091;&#1089;&#1085;&#1086;&#1101;&#1090;&#1080;&#1083;&#1086;&#1074;&#1099;&#1081;%20&#1101;&#1092;&#1080;&#1088;.wmv" TargetMode="External"/><Relationship Id="rId2" Type="http://schemas.openxmlformats.org/officeDocument/2006/relationships/hyperlink" Target="&#1074;&#1080;&#1076;&#1077;&#1086;&#1086;&#1087;&#1099;&#1090;&#1099;/&#1057;&#1074;&#1086;&#1081;&#1089;&#1090;&#1074;&#1072;%20&#1082;&#1072;&#1088;&#1073;&#1086;&#1085;&#1086;&#1074;&#1099;&#1093;%20&#1082;&#1080;&#1089;&#1083;&#1086;&#1090;.mp4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3.jpeg"/><Relationship Id="rId5" Type="http://schemas.openxmlformats.org/officeDocument/2006/relationships/image" Target="../media/image52.gif"/><Relationship Id="rId4" Type="http://schemas.openxmlformats.org/officeDocument/2006/relationships/hyperlink" Target="&#1074;&#1080;&#1076;&#1077;&#1086;&#1086;&#1087;&#1099;&#1090;&#1099;/0022.wmv" TargetMode="External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png"/><Relationship Id="rId13" Type="http://schemas.openxmlformats.org/officeDocument/2006/relationships/image" Target="../media/image59.jpeg"/><Relationship Id="rId3" Type="http://schemas.openxmlformats.org/officeDocument/2006/relationships/hyperlink" Target="&#1082;&#1077;&#1081;&#1089;&#1099;/&#1053;&#1086;&#1074;&#1099;&#1081;%20&#1087;&#1088;&#1086;&#1077;&#1082;&#1090;.avi" TargetMode="External"/><Relationship Id="rId7" Type="http://schemas.openxmlformats.org/officeDocument/2006/relationships/hyperlink" Target="&#1082;&#1077;&#1081;&#1089;&#1099;/&#1057;&#1084;&#1077;&#1096;&#1085;&#1072;&#1103;%20&#1073;&#1077;&#1083;&#1072;&#1103;%20&#1083;&#1072;&#1084;&#1072;.mp4" TargetMode="External"/><Relationship Id="rId12" Type="http://schemas.openxmlformats.org/officeDocument/2006/relationships/hyperlink" Target="&#1082;&#1077;&#1081;&#1089;&#1099;/&#1053;&#1086;&#1074;&#1099;&#1081;%20&#1087;&#1088;&#1086;&#1077;&#1082;&#1090;1.avi" TargetMode="External"/><Relationship Id="rId2" Type="http://schemas.openxmlformats.org/officeDocument/2006/relationships/hyperlink" Target="&#1074;&#1080;&#1076;&#1077;&#1086;&#1086;&#1087;&#1099;&#1090;&#1099;/&#1094;&#1074;&#1077;&#1090;&#1086;&#1090;&#1077;&#1088;&#1072;&#1087;&#1080;&#1103;.wmv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5.jpeg"/><Relationship Id="rId11" Type="http://schemas.openxmlformats.org/officeDocument/2006/relationships/image" Target="../media/image58.jpeg"/><Relationship Id="rId5" Type="http://schemas.openxmlformats.org/officeDocument/2006/relationships/hyperlink" Target="&#1082;&#1077;&#1081;&#1089;&#1099;/&#1042;&#1072;&#1088;&#1074;&#1072;&#1088;&#1072;%20&#1079;&#1085;&#1072;&#1082;&#1086;&#1084;&#1080;&#1090;&#1089;&#1103;%20&#1089;%20&#1082;&#1088;&#1072;&#1087;&#1080;&#1074;&#1086;&#1081;.%20&#1055;&#1088;&#1086;&#1073;&#1085;&#1086;&#1077;%20&#1074;&#1080;&#1076;&#1077;&#1086;.mp4" TargetMode="External"/><Relationship Id="rId10" Type="http://schemas.openxmlformats.org/officeDocument/2006/relationships/hyperlink" Target="&#1082;&#1077;&#1081;&#1089;&#1099;/&#1057;&#1087;&#1072;&#1089;&#1077;&#1085;&#1080;&#1077;%20&#1086;&#1090;%20&#1082;&#1086;&#1084;&#1072;&#1088;&#1086;&#1074;.mp4" TargetMode="External"/><Relationship Id="rId4" Type="http://schemas.openxmlformats.org/officeDocument/2006/relationships/image" Target="../media/image54.jpeg"/><Relationship Id="rId9" Type="http://schemas.openxmlformats.org/officeDocument/2006/relationships/image" Target="../media/image57.jpe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7" Type="http://schemas.openxmlformats.org/officeDocument/2006/relationships/image" Target="../media/image66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5.jpeg"/><Relationship Id="rId5" Type="http://schemas.openxmlformats.org/officeDocument/2006/relationships/image" Target="../media/image64.jpeg"/><Relationship Id="rId4" Type="http://schemas.openxmlformats.org/officeDocument/2006/relationships/image" Target="../media/image63.jpeg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gif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hyperlink" Target="&#1074;&#1080;&#1076;&#1077;&#1086;&#1086;&#1087;&#1099;&#1090;&#1099;/0022.wmv" TargetMode="External"/><Relationship Id="rId2" Type="http://schemas.openxmlformats.org/officeDocument/2006/relationships/hyperlink" Target="&#1082;&#1077;&#1081;&#1089;&#1099;/&#1053;&#1086;&#1074;&#1099;&#1081;%20&#1087;&#1088;&#1086;&#1077;&#1082;&#1090;2.avi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9.jpeg"/><Relationship Id="rId5" Type="http://schemas.openxmlformats.org/officeDocument/2006/relationships/image" Target="../media/image68.gif"/><Relationship Id="rId4" Type="http://schemas.openxmlformats.org/officeDocument/2006/relationships/hyperlink" Target="http://smiles.33b.ru/smile.104595.html" TargetMode="Externa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2.gif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gif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179512" y="4149080"/>
            <a:ext cx="8712968" cy="1489720"/>
          </a:xfrm>
        </p:spPr>
        <p:txBody>
          <a:bodyPr>
            <a:normAutofit lnSpcReduction="10000"/>
          </a:bodyPr>
          <a:lstStyle/>
          <a:p>
            <a:pPr algn="l"/>
            <a:r>
              <a:rPr lang="ru-RU" b="1" i="1" dirty="0" smtClean="0">
                <a:solidFill>
                  <a:srgbClr val="00B050"/>
                </a:solidFill>
              </a:rPr>
              <a:t>«Ум заключается не только в знании,</a:t>
            </a:r>
          </a:p>
          <a:p>
            <a:pPr algn="l"/>
            <a:r>
              <a:rPr lang="ru-RU" b="1" i="1" dirty="0" smtClean="0">
                <a:solidFill>
                  <a:srgbClr val="00B050"/>
                </a:solidFill>
              </a:rPr>
              <a:t> но и в умении прилагать знание на деле»</a:t>
            </a:r>
          </a:p>
          <a:p>
            <a:r>
              <a:rPr lang="ru-RU" sz="2400" b="1" i="1" dirty="0" smtClean="0">
                <a:solidFill>
                  <a:srgbClr val="00B050"/>
                </a:solidFill>
              </a:rPr>
              <a:t>                                                                               Аристотель</a:t>
            </a:r>
            <a:endParaRPr lang="ru-RU" sz="2400" b="1" i="1" dirty="0">
              <a:solidFill>
                <a:srgbClr val="00B050"/>
              </a:solidFill>
            </a:endParaRPr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755576" y="1412775"/>
            <a:ext cx="7702624" cy="2187675"/>
          </a:xfrm>
        </p:spPr>
        <p:txBody>
          <a:bodyPr>
            <a:normAutofit/>
          </a:bodyPr>
          <a:lstStyle/>
          <a:p>
            <a:r>
              <a:rPr lang="ru-RU" sz="6000" b="1" dirty="0" smtClean="0">
                <a:solidFill>
                  <a:schemeClr val="accent2">
                    <a:lumMod val="50000"/>
                  </a:schemeClr>
                </a:solidFill>
                <a:hlinkClick r:id="rId3" action="ppaction://hlinkfile"/>
              </a:rPr>
              <a:t>Открытый урок химии</a:t>
            </a:r>
            <a:endParaRPr lang="ru-RU" sz="60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3076" name="Picture 4" descr="Картинки по запросу картинки скайп смайлами">
            <a:hlinkClick r:id="rId4" action="ppaction://hlinkfile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271792" y="260648"/>
            <a:ext cx="1872208" cy="129614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9753334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/>
          <a:lstStyle/>
          <a:p>
            <a:r>
              <a:rPr lang="ru-RU" b="1" dirty="0" smtClean="0">
                <a:solidFill>
                  <a:srgbClr val="0000FF"/>
                </a:solidFill>
              </a:rPr>
              <a:t>Тема урока: Карбоновые кислоты</a:t>
            </a:r>
            <a:endParaRPr lang="ru-RU" b="1" dirty="0">
              <a:solidFill>
                <a:srgbClr val="0000FF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2276872"/>
            <a:ext cx="8229600" cy="3849291"/>
          </a:xfrm>
        </p:spPr>
        <p:txBody>
          <a:bodyPr>
            <a:normAutofit lnSpcReduction="10000"/>
          </a:bodyPr>
          <a:lstStyle/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b="1" dirty="0" smtClean="0"/>
          </a:p>
          <a:p>
            <a:pPr algn="ctr">
              <a:buNone/>
            </a:pPr>
            <a:r>
              <a:rPr lang="ru-RU" b="1" dirty="0" smtClean="0">
                <a:solidFill>
                  <a:srgbClr val="002060"/>
                </a:solidFill>
              </a:rPr>
              <a:t>   Проблемный вопрос: </a:t>
            </a:r>
          </a:p>
          <a:p>
            <a:pPr algn="ctr">
              <a:buNone/>
            </a:pPr>
            <a:r>
              <a:rPr lang="ru-RU" b="1" dirty="0" smtClean="0">
                <a:solidFill>
                  <a:srgbClr val="002060"/>
                </a:solidFill>
              </a:rPr>
              <a:t>    Все ли кислоты </a:t>
            </a:r>
            <a:r>
              <a:rPr lang="ru-RU" b="1" u="sng" dirty="0" smtClean="0">
                <a:solidFill>
                  <a:srgbClr val="FF0000"/>
                </a:solidFill>
              </a:rPr>
              <a:t>опасные</a:t>
            </a:r>
            <a:r>
              <a:rPr lang="ru-RU" b="1" dirty="0" smtClean="0">
                <a:solidFill>
                  <a:srgbClr val="002060"/>
                </a:solidFill>
              </a:rPr>
              <a:t>? </a:t>
            </a:r>
            <a:endParaRPr lang="ru-RU" dirty="0" smtClean="0">
              <a:solidFill>
                <a:srgbClr val="002060"/>
              </a:solidFill>
            </a:endParaRPr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4" name="Овал 3"/>
          <p:cNvSpPr/>
          <p:nvPr/>
        </p:nvSpPr>
        <p:spPr>
          <a:xfrm>
            <a:off x="1187624" y="2276872"/>
            <a:ext cx="4032448" cy="165618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dirty="0" smtClean="0"/>
              <a:t>Кислота</a:t>
            </a:r>
            <a:endParaRPr lang="ru-RU" sz="5400" dirty="0"/>
          </a:p>
        </p:txBody>
      </p:sp>
      <p:sp>
        <p:nvSpPr>
          <p:cNvPr id="6" name="Стрелка вниз 5"/>
          <p:cNvSpPr/>
          <p:nvPr/>
        </p:nvSpPr>
        <p:spPr>
          <a:xfrm>
            <a:off x="4427984" y="3573016"/>
            <a:ext cx="484632" cy="97840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8" name="Стрелка вниз 7"/>
          <p:cNvSpPr/>
          <p:nvPr/>
        </p:nvSpPr>
        <p:spPr>
          <a:xfrm>
            <a:off x="2915816" y="3933056"/>
            <a:ext cx="484632" cy="97840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9" name="Стрелка вниз 8"/>
          <p:cNvSpPr/>
          <p:nvPr/>
        </p:nvSpPr>
        <p:spPr>
          <a:xfrm>
            <a:off x="1331640" y="3501008"/>
            <a:ext cx="484632" cy="97840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0" name="Стрелка вверх 9"/>
          <p:cNvSpPr/>
          <p:nvPr/>
        </p:nvSpPr>
        <p:spPr>
          <a:xfrm>
            <a:off x="1331640" y="1844824"/>
            <a:ext cx="484632" cy="978408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1" name="Стрелка вверх 10"/>
          <p:cNvSpPr/>
          <p:nvPr/>
        </p:nvSpPr>
        <p:spPr>
          <a:xfrm>
            <a:off x="2915816" y="1340768"/>
            <a:ext cx="484632" cy="978408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2" name="Стрелка вверх 11"/>
          <p:cNvSpPr/>
          <p:nvPr/>
        </p:nvSpPr>
        <p:spPr>
          <a:xfrm>
            <a:off x="4427984" y="1700808"/>
            <a:ext cx="484632" cy="978408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27650" name="Picture 2" descr="http://pedportal.net/attachments/000/388/087/388087.gif?142688043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40152" y="548680"/>
            <a:ext cx="2520280" cy="4536504"/>
          </a:xfrm>
          <a:prstGeom prst="rect">
            <a:avLst/>
          </a:prstGeom>
          <a:noFill/>
        </p:spPr>
      </p:pic>
      <p:pic>
        <p:nvPicPr>
          <p:cNvPr id="13" name="Picture 11" descr="000044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0464909">
            <a:off x="4496659" y="1188614"/>
            <a:ext cx="477837" cy="503237"/>
          </a:xfrm>
          <a:prstGeom prst="rect">
            <a:avLst/>
          </a:prstGeom>
          <a:noFill/>
        </p:spPr>
      </p:pic>
      <p:pic>
        <p:nvPicPr>
          <p:cNvPr id="14" name="Picture 11" descr="000044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7984" y="4437112"/>
            <a:ext cx="477837" cy="503237"/>
          </a:xfrm>
          <a:prstGeom prst="rect">
            <a:avLst/>
          </a:prstGeom>
          <a:noFill/>
        </p:spPr>
      </p:pic>
      <p:pic>
        <p:nvPicPr>
          <p:cNvPr id="15" name="Picture 11" descr="000044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43808" y="1052736"/>
            <a:ext cx="477837" cy="503237"/>
          </a:xfrm>
          <a:prstGeom prst="rect">
            <a:avLst/>
          </a:prstGeom>
          <a:noFill/>
        </p:spPr>
      </p:pic>
      <p:pic>
        <p:nvPicPr>
          <p:cNvPr id="16" name="Picture 11" descr="000044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9632" y="4509120"/>
            <a:ext cx="477837" cy="503237"/>
          </a:xfrm>
          <a:prstGeom prst="rect">
            <a:avLst/>
          </a:prstGeom>
          <a:noFill/>
        </p:spPr>
      </p:pic>
      <p:pic>
        <p:nvPicPr>
          <p:cNvPr id="17" name="Picture 11" descr="000044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03648" y="1412776"/>
            <a:ext cx="477837" cy="503237"/>
          </a:xfrm>
          <a:prstGeom prst="rect">
            <a:avLst/>
          </a:prstGeom>
          <a:noFill/>
        </p:spPr>
      </p:pic>
      <p:pic>
        <p:nvPicPr>
          <p:cNvPr id="18" name="Picture 11" descr="000044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43808" y="4653136"/>
            <a:ext cx="477837" cy="50323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272578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3"/>
          <p:cNvSpPr>
            <a:spLocks noGrp="1"/>
          </p:cNvSpPr>
          <p:nvPr>
            <p:ph idx="1"/>
          </p:nvPr>
        </p:nvSpPr>
        <p:spPr>
          <a:xfrm>
            <a:off x="0" y="1484784"/>
            <a:ext cx="9144000" cy="5112568"/>
          </a:xfrm>
        </p:spPr>
        <p:txBody>
          <a:bodyPr/>
          <a:lstStyle/>
          <a:p>
            <a:pPr lvl="0"/>
            <a:r>
              <a:rPr lang="ru-RU" sz="2800" b="1" u="sng" dirty="0" smtClean="0"/>
              <a:t>сформулировать</a:t>
            </a:r>
            <a:r>
              <a:rPr lang="ru-RU" sz="2800" b="1" dirty="0" smtClean="0"/>
              <a:t> определение, </a:t>
            </a:r>
          </a:p>
          <a:p>
            <a:pPr lvl="0"/>
            <a:r>
              <a:rPr lang="ru-RU" sz="2800" b="1" u="sng" dirty="0" smtClean="0"/>
              <a:t>вывести общую</a:t>
            </a:r>
            <a:r>
              <a:rPr lang="ru-RU" sz="2800" b="1" dirty="0" smtClean="0"/>
              <a:t> формулу, </a:t>
            </a:r>
          </a:p>
          <a:p>
            <a:pPr lvl="0"/>
            <a:r>
              <a:rPr lang="ru-RU" sz="2800" b="1" u="sng" dirty="0" smtClean="0"/>
              <a:t>изучить</a:t>
            </a:r>
            <a:r>
              <a:rPr lang="ru-RU" sz="2800" b="1" dirty="0" smtClean="0"/>
              <a:t> классификацию, </a:t>
            </a:r>
          </a:p>
          <a:p>
            <a:pPr lvl="0"/>
            <a:r>
              <a:rPr lang="ru-RU" sz="2800" b="1" u="sng" dirty="0" smtClean="0"/>
              <a:t>овладет</a:t>
            </a:r>
            <a:r>
              <a:rPr lang="ru-RU" sz="2800" b="1" dirty="0" smtClean="0"/>
              <a:t>ь навыками номенклатуры, </a:t>
            </a:r>
          </a:p>
          <a:p>
            <a:pPr lvl="0"/>
            <a:r>
              <a:rPr lang="ru-RU" sz="2800" b="1" u="sng" dirty="0" smtClean="0"/>
              <a:t>рассмотреть</a:t>
            </a:r>
            <a:r>
              <a:rPr lang="ru-RU" sz="2800" b="1" dirty="0" smtClean="0"/>
              <a:t> физические свойства, </a:t>
            </a:r>
          </a:p>
          <a:p>
            <a:pPr lvl="0"/>
            <a:r>
              <a:rPr lang="ru-RU" sz="2800" b="1" dirty="0" smtClean="0"/>
              <a:t>химические свойства,</a:t>
            </a:r>
          </a:p>
          <a:p>
            <a:pPr lvl="0"/>
            <a:r>
              <a:rPr lang="ru-RU" sz="2800" b="1" u="sng" dirty="0" smtClean="0"/>
              <a:t>способы получения</a:t>
            </a:r>
            <a:r>
              <a:rPr lang="ru-RU" sz="2800" b="1" dirty="0" smtClean="0"/>
              <a:t>, </a:t>
            </a:r>
          </a:p>
          <a:p>
            <a:pPr lvl="0"/>
            <a:r>
              <a:rPr lang="ru-RU" sz="2800" b="1" u="sng" dirty="0" smtClean="0"/>
              <a:t>определить </a:t>
            </a:r>
            <a:r>
              <a:rPr lang="ru-RU" sz="2800" b="1" dirty="0" smtClean="0"/>
              <a:t> области применения веществ, с которыми нам предстоит познакомиться на уроке.</a:t>
            </a:r>
          </a:p>
          <a:p>
            <a:pPr>
              <a:buNone/>
            </a:pPr>
            <a:endParaRPr lang="ru-RU" dirty="0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0" y="260648"/>
            <a:ext cx="9144000" cy="1080120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solidFill>
                  <a:srgbClr val="0000FF"/>
                </a:solidFill>
              </a:rPr>
              <a:t>На уроке мы должны:</a:t>
            </a:r>
            <a:endParaRPr lang="ru-RU" sz="3200" b="1" dirty="0">
              <a:solidFill>
                <a:srgbClr val="0000FF"/>
              </a:solidFill>
            </a:endParaRPr>
          </a:p>
        </p:txBody>
      </p:sp>
      <p:pic>
        <p:nvPicPr>
          <p:cNvPr id="6" name="Picture 2" descr="http://pedportal.net/attachments/000/388/086/388086.gif?1426880431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84168" y="1124744"/>
            <a:ext cx="2376264" cy="388843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0695156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ru-RU" sz="4800" b="1" i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КАРБОНОВЫЕ КИСЛОТЫ</a:t>
            </a:r>
            <a:r>
              <a:rPr lang="ru-RU" b="1" dirty="0" smtClean="0"/>
              <a:t> – </a:t>
            </a:r>
            <a:r>
              <a:rPr lang="ru-RU" b="1" i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органические соединения,                                                                                содержащие в своем составе</a:t>
            </a:r>
            <a:r>
              <a:rPr lang="ru-RU" b="1" dirty="0" smtClean="0"/>
              <a:t> </a:t>
            </a:r>
            <a:r>
              <a:rPr lang="ru-RU" b="1" i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                                                 одну или несколько                                                                                карбоксильных групп</a:t>
            </a:r>
          </a:p>
          <a:p>
            <a:pPr algn="ctr">
              <a:buNone/>
              <a:defRPr/>
            </a:pPr>
            <a:endParaRPr lang="ru-RU" dirty="0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ctr">
              <a:buNone/>
              <a:defRPr/>
            </a:pPr>
            <a:endParaRPr lang="ru-RU" b="1" i="1" dirty="0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endParaRPr lang="ru-RU" dirty="0"/>
          </a:p>
        </p:txBody>
      </p:sp>
      <p:pic>
        <p:nvPicPr>
          <p:cNvPr id="7" name="Picture 7" descr="o40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3140969"/>
            <a:ext cx="5545137" cy="2448272"/>
          </a:xfrm>
          <a:prstGeom prst="rect">
            <a:avLst/>
          </a:prstGeom>
          <a:noFill/>
        </p:spPr>
      </p:pic>
      <p:pic>
        <p:nvPicPr>
          <p:cNvPr id="8" name="Picture 4" descr="строение карбоксильной группы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96136" y="2276872"/>
            <a:ext cx="3347864" cy="2808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Прямоугольник 9"/>
          <p:cNvSpPr/>
          <p:nvPr/>
        </p:nvSpPr>
        <p:spPr>
          <a:xfrm>
            <a:off x="1691680" y="5805264"/>
            <a:ext cx="640871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Проблемный вопрос: </a:t>
            </a:r>
            <a:r>
              <a:rPr lang="ru-RU" sz="2400" b="1" i="1" dirty="0" smtClean="0">
                <a:solidFill>
                  <a:srgbClr val="FF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почему данные кислоты имеют первое слово </a:t>
            </a:r>
            <a:r>
              <a:rPr lang="ru-RU" sz="2400" b="1" i="1" u="sng" dirty="0" smtClean="0">
                <a:solidFill>
                  <a:srgbClr val="FF0000"/>
                </a:solidFill>
                <a:ea typeface="Calibri" pitchFamily="34" charset="0"/>
                <a:cs typeface="Times New Roman" pitchFamily="18" charset="0"/>
              </a:rPr>
              <a:t>«</a:t>
            </a:r>
            <a:r>
              <a:rPr lang="ru-RU" sz="2400" b="1" i="1" u="sng" dirty="0" smtClean="0">
                <a:solidFill>
                  <a:srgbClr val="FF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карбоновые</a:t>
            </a:r>
            <a:r>
              <a:rPr lang="ru-RU" sz="2400" b="1" i="1" dirty="0" smtClean="0">
                <a:solidFill>
                  <a:srgbClr val="FF0000"/>
                </a:solidFill>
                <a:ea typeface="Calibri" pitchFamily="34" charset="0"/>
                <a:cs typeface="Times New Roman" pitchFamily="18" charset="0"/>
              </a:rPr>
              <a:t>»</a:t>
            </a:r>
            <a:r>
              <a:rPr lang="ru-RU" sz="2400" b="1" i="1" dirty="0" smtClean="0">
                <a:solidFill>
                  <a:srgbClr val="FF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?</a:t>
            </a:r>
            <a:endParaRPr lang="ru-RU" sz="2400" b="1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64704"/>
            <a:ext cx="8229600" cy="504056"/>
          </a:xfrm>
        </p:spPr>
        <p:txBody>
          <a:bodyPr>
            <a:noAutofit/>
          </a:bodyPr>
          <a:lstStyle/>
          <a:p>
            <a:r>
              <a:rPr lang="ru-RU" sz="4000" b="1" dirty="0" smtClean="0">
                <a:solidFill>
                  <a:srgbClr val="0000FF"/>
                </a:solidFill>
              </a:rPr>
              <a:t>Классификация карбоновых кислот:</a:t>
            </a:r>
            <a:br>
              <a:rPr lang="ru-RU" sz="4000" b="1" dirty="0" smtClean="0">
                <a:solidFill>
                  <a:srgbClr val="0000FF"/>
                </a:solidFill>
              </a:rPr>
            </a:br>
            <a:endParaRPr lang="ru-RU" sz="4000" dirty="0">
              <a:solidFill>
                <a:srgbClr val="0000FF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412776"/>
            <a:ext cx="4330824" cy="5040560"/>
          </a:xfrm>
        </p:spPr>
        <p:txBody>
          <a:bodyPr/>
          <a:lstStyle/>
          <a:p>
            <a:pPr>
              <a:spcBef>
                <a:spcPct val="50000"/>
              </a:spcBef>
              <a:buFontTx/>
              <a:buAutoNum type="arabicParenR"/>
              <a:defRPr/>
            </a:pPr>
            <a:r>
              <a:rPr lang="ru-RU" sz="2800" b="1" dirty="0" smtClean="0">
                <a:latin typeface="Calibri" pitchFamily="34" charset="0"/>
              </a:rPr>
              <a:t> В зависимости от числа карбоксильных групп</a:t>
            </a:r>
          </a:p>
          <a:p>
            <a:pPr>
              <a:spcBef>
                <a:spcPct val="50000"/>
              </a:spcBef>
              <a:buNone/>
              <a:defRPr/>
            </a:pPr>
            <a:r>
              <a:rPr lang="ru-RU" sz="2400" dirty="0" smtClean="0">
                <a:latin typeface="Calibri" pitchFamily="34" charset="0"/>
              </a:rPr>
              <a:t>● </a:t>
            </a:r>
            <a:r>
              <a:rPr lang="ru-RU" sz="2400" b="1" dirty="0" smtClean="0">
                <a:latin typeface="Calibri" pitchFamily="34" charset="0"/>
              </a:rPr>
              <a:t>одноосновные</a:t>
            </a:r>
            <a:r>
              <a:rPr lang="ru-RU" sz="2400" dirty="0" smtClean="0">
                <a:latin typeface="Calibri" pitchFamily="34" charset="0"/>
              </a:rPr>
              <a:t> – уксусная</a:t>
            </a:r>
          </a:p>
          <a:p>
            <a:pPr>
              <a:spcBef>
                <a:spcPct val="50000"/>
              </a:spcBef>
              <a:buNone/>
              <a:defRPr/>
            </a:pPr>
            <a:r>
              <a:rPr lang="ru-RU" sz="2400" dirty="0" smtClean="0">
                <a:latin typeface="Calibri" pitchFamily="34" charset="0"/>
              </a:rPr>
              <a:t>● </a:t>
            </a:r>
            <a:r>
              <a:rPr lang="ru-RU" sz="2400" b="1" dirty="0" smtClean="0">
                <a:latin typeface="Calibri" pitchFamily="34" charset="0"/>
              </a:rPr>
              <a:t>двухосновные</a:t>
            </a:r>
            <a:r>
              <a:rPr lang="ru-RU" sz="2400" dirty="0" smtClean="0">
                <a:latin typeface="Calibri" pitchFamily="34" charset="0"/>
              </a:rPr>
              <a:t> – щавелевая</a:t>
            </a:r>
          </a:p>
          <a:p>
            <a:pPr>
              <a:spcBef>
                <a:spcPct val="50000"/>
              </a:spcBef>
              <a:buNone/>
              <a:defRPr/>
            </a:pPr>
            <a:endParaRPr lang="ru-RU" sz="2400" dirty="0" smtClean="0">
              <a:latin typeface="Calibri" pitchFamily="34" charset="0"/>
            </a:endParaRPr>
          </a:p>
          <a:p>
            <a:pPr>
              <a:spcBef>
                <a:spcPct val="50000"/>
              </a:spcBef>
              <a:buNone/>
              <a:defRPr/>
            </a:pPr>
            <a:r>
              <a:rPr lang="ru-RU" sz="2400" dirty="0" smtClean="0">
                <a:latin typeface="Calibri" pitchFamily="34" charset="0"/>
              </a:rPr>
              <a:t>● </a:t>
            </a:r>
            <a:r>
              <a:rPr lang="ru-RU" sz="2400" b="1" dirty="0" smtClean="0">
                <a:latin typeface="Calibri" pitchFamily="34" charset="0"/>
              </a:rPr>
              <a:t>многоосновные</a:t>
            </a:r>
            <a:r>
              <a:rPr lang="ru-RU" sz="2400" dirty="0" smtClean="0">
                <a:latin typeface="Calibri" pitchFamily="34" charset="0"/>
              </a:rPr>
              <a:t> - лимонная</a:t>
            </a:r>
          </a:p>
          <a:p>
            <a:pPr>
              <a:buNone/>
            </a:pPr>
            <a:endParaRPr lang="ru-RU" dirty="0"/>
          </a:p>
        </p:txBody>
      </p:sp>
      <p:pic>
        <p:nvPicPr>
          <p:cNvPr id="4" name="Picture 6" descr="все это нужно (9)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4625" y="1268760"/>
            <a:ext cx="3889375" cy="53116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692696"/>
            <a:ext cx="4330824" cy="5433467"/>
          </a:xfrm>
        </p:spPr>
        <p:txBody>
          <a:bodyPr>
            <a:normAutofit/>
          </a:bodyPr>
          <a:lstStyle/>
          <a:p>
            <a:pPr>
              <a:buClr>
                <a:srgbClr val="00007D"/>
              </a:buClr>
              <a:buSzPct val="75000"/>
              <a:buNone/>
              <a:defRPr/>
            </a:pPr>
            <a:r>
              <a:rPr lang="ru-RU" b="1" dirty="0" smtClean="0"/>
              <a:t>2) В зависимости от природы радикала</a:t>
            </a:r>
          </a:p>
          <a:p>
            <a:pPr>
              <a:buClr>
                <a:srgbClr val="00007D"/>
              </a:buClr>
              <a:buSzPct val="75000"/>
              <a:buNone/>
              <a:defRPr/>
            </a:pPr>
            <a:endParaRPr lang="ru-RU" b="1" dirty="0" smtClean="0"/>
          </a:p>
          <a:p>
            <a:pPr>
              <a:buClr>
                <a:srgbClr val="00007D"/>
              </a:buClr>
              <a:buSzPct val="75000"/>
              <a:buNone/>
              <a:defRPr/>
            </a:pPr>
            <a:r>
              <a:rPr lang="ru-RU" dirty="0" smtClean="0"/>
              <a:t>● предельные – </a:t>
            </a:r>
            <a:r>
              <a:rPr lang="ru-RU" dirty="0" err="1" smtClean="0"/>
              <a:t>пропионовая</a:t>
            </a:r>
            <a:endParaRPr lang="ru-RU" dirty="0" smtClean="0"/>
          </a:p>
          <a:p>
            <a:pPr>
              <a:buClr>
                <a:srgbClr val="00007D"/>
              </a:buClr>
              <a:buSzPct val="75000"/>
              <a:buNone/>
              <a:defRPr/>
            </a:pPr>
            <a:r>
              <a:rPr lang="ru-RU" dirty="0" smtClean="0"/>
              <a:t>● непредельные – акриловая</a:t>
            </a:r>
          </a:p>
          <a:p>
            <a:pPr>
              <a:buClr>
                <a:srgbClr val="00007D"/>
              </a:buClr>
              <a:buSzPct val="75000"/>
              <a:buNone/>
              <a:defRPr/>
            </a:pPr>
            <a:r>
              <a:rPr lang="ru-RU" dirty="0" smtClean="0"/>
              <a:t>● ароматические – бензойная </a:t>
            </a:r>
          </a:p>
          <a:p>
            <a:pPr>
              <a:buNone/>
            </a:pPr>
            <a:endParaRPr lang="ru-RU" dirty="0"/>
          </a:p>
        </p:txBody>
      </p:sp>
      <p:pic>
        <p:nvPicPr>
          <p:cNvPr id="4" name="Picture 5" descr="все это нужно (10)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1525" y="764704"/>
            <a:ext cx="4562475" cy="5818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48680"/>
            <a:ext cx="8229600" cy="648072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0000FF"/>
                </a:solidFill>
              </a:rPr>
              <a:t>Органические кислоты в природе</a:t>
            </a:r>
            <a:r>
              <a:rPr lang="ru-RU" b="1" dirty="0" smtClean="0">
                <a:solidFill>
                  <a:srgbClr val="0000FF"/>
                </a:solidFill>
                <a:latin typeface="Verdana" pitchFamily="34" charset="0"/>
              </a:rPr>
              <a:t/>
            </a:r>
            <a:br>
              <a:rPr lang="ru-RU" b="1" dirty="0" smtClean="0">
                <a:solidFill>
                  <a:srgbClr val="0000FF"/>
                </a:solidFill>
                <a:latin typeface="Verdana" pitchFamily="34" charset="0"/>
              </a:rPr>
            </a:br>
            <a:endParaRPr lang="ru-RU" dirty="0"/>
          </a:p>
        </p:txBody>
      </p:sp>
      <p:pic>
        <p:nvPicPr>
          <p:cNvPr id="4" name="Picture 10" descr="1125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908720"/>
            <a:ext cx="2540000" cy="254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12" descr="1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87824" y="980728"/>
            <a:ext cx="2592288" cy="2232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13" descr="CHERRY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24128" y="1052736"/>
            <a:ext cx="2952328" cy="259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14" descr="MURAVEY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1560" y="3140968"/>
            <a:ext cx="2152650" cy="1584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15" descr="KRAPIVA1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03848" y="3212976"/>
            <a:ext cx="1944365" cy="33123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16" descr="KLUKVA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076056" y="4077072"/>
            <a:ext cx="2808784" cy="2376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9" descr="100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4869160"/>
            <a:ext cx="3311352" cy="18002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6000" b="1" kern="10" dirty="0" smtClean="0">
                <a:ln w="9525">
                  <a:noFill/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</a:rPr>
              <a:t>Лимонная кислота</a:t>
            </a:r>
            <a:endParaRPr lang="ru-RU" sz="6000" b="1" dirty="0">
              <a:solidFill>
                <a:srgbClr val="FFFF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600200"/>
            <a:ext cx="8686800" cy="4525963"/>
          </a:xfrm>
        </p:spPr>
        <p:txBody>
          <a:bodyPr>
            <a:normAutofit fontScale="92500" lnSpcReduction="20000"/>
          </a:bodyPr>
          <a:lstStyle/>
          <a:p>
            <a:pPr>
              <a:lnSpc>
                <a:spcPct val="80000"/>
              </a:lnSpc>
              <a:buNone/>
            </a:pPr>
            <a:r>
              <a:rPr lang="ru-RU" altLang="ru-RU" b="1" u="sng" dirty="0" smtClean="0">
                <a:solidFill>
                  <a:srgbClr val="0000FF"/>
                </a:solidFill>
              </a:rPr>
              <a:t>Лимонная кислота</a:t>
            </a:r>
            <a:r>
              <a:rPr lang="ru-RU" altLang="ru-RU" sz="2400" b="1" dirty="0" smtClean="0">
                <a:solidFill>
                  <a:srgbClr val="0000FF"/>
                </a:solidFill>
              </a:rPr>
              <a:t> (РН 2)</a:t>
            </a:r>
          </a:p>
          <a:p>
            <a:pPr>
              <a:lnSpc>
                <a:spcPct val="80000"/>
              </a:lnSpc>
              <a:buNone/>
            </a:pPr>
            <a:r>
              <a:rPr lang="ru-RU" altLang="ru-RU" dirty="0" smtClean="0"/>
              <a:t>содержится не</a:t>
            </a:r>
          </a:p>
          <a:p>
            <a:pPr>
              <a:lnSpc>
                <a:spcPct val="80000"/>
              </a:lnSpc>
              <a:buNone/>
            </a:pPr>
            <a:r>
              <a:rPr lang="ru-RU" altLang="ru-RU" dirty="0" smtClean="0"/>
              <a:t>только в лимонах, но и в</a:t>
            </a:r>
          </a:p>
          <a:p>
            <a:pPr>
              <a:lnSpc>
                <a:spcPct val="80000"/>
              </a:lnSpc>
              <a:buNone/>
            </a:pPr>
            <a:r>
              <a:rPr lang="ru-RU" altLang="ru-RU" dirty="0" smtClean="0"/>
              <a:t>землянике, смородине,</a:t>
            </a:r>
          </a:p>
          <a:p>
            <a:pPr>
              <a:lnSpc>
                <a:spcPct val="80000"/>
              </a:lnSpc>
              <a:buNone/>
            </a:pPr>
            <a:r>
              <a:rPr lang="ru-RU" altLang="ru-RU" dirty="0" smtClean="0"/>
              <a:t>ананасах  и других</a:t>
            </a:r>
          </a:p>
          <a:p>
            <a:pPr>
              <a:lnSpc>
                <a:spcPct val="80000"/>
              </a:lnSpc>
              <a:buNone/>
            </a:pPr>
            <a:r>
              <a:rPr lang="ru-RU" altLang="ru-RU" dirty="0" smtClean="0"/>
              <a:t>фруктах. Чаще всего ее</a:t>
            </a:r>
          </a:p>
          <a:p>
            <a:pPr>
              <a:lnSpc>
                <a:spcPct val="80000"/>
              </a:lnSpc>
              <a:buNone/>
            </a:pPr>
            <a:r>
              <a:rPr lang="ru-RU" altLang="ru-RU" dirty="0" smtClean="0"/>
              <a:t>используют как вкусовое</a:t>
            </a:r>
          </a:p>
          <a:p>
            <a:pPr>
              <a:lnSpc>
                <a:spcPct val="80000"/>
              </a:lnSpc>
              <a:buNone/>
            </a:pPr>
            <a:r>
              <a:rPr lang="ru-RU" altLang="ru-RU" dirty="0" smtClean="0"/>
              <a:t>вещество в кондитерских</a:t>
            </a:r>
          </a:p>
          <a:p>
            <a:pPr>
              <a:lnSpc>
                <a:spcPct val="80000"/>
              </a:lnSpc>
              <a:buNone/>
            </a:pPr>
            <a:r>
              <a:rPr lang="ru-RU" altLang="ru-RU" dirty="0" smtClean="0"/>
              <a:t>изделиях и напитках. Для</a:t>
            </a:r>
          </a:p>
          <a:p>
            <a:pPr>
              <a:lnSpc>
                <a:spcPct val="80000"/>
              </a:lnSpc>
              <a:buNone/>
            </a:pPr>
            <a:r>
              <a:rPr lang="ru-RU" altLang="ru-RU" dirty="0" smtClean="0"/>
              <a:t>выведения пятен от</a:t>
            </a:r>
          </a:p>
          <a:p>
            <a:pPr>
              <a:lnSpc>
                <a:spcPct val="80000"/>
              </a:lnSpc>
              <a:buNone/>
            </a:pPr>
            <a:r>
              <a:rPr lang="ru-RU" altLang="ru-RU" dirty="0" smtClean="0"/>
              <a:t>чернил и ржавчины.</a:t>
            </a:r>
          </a:p>
          <a:p>
            <a:pPr>
              <a:lnSpc>
                <a:spcPct val="80000"/>
              </a:lnSpc>
            </a:pPr>
            <a:endParaRPr lang="ru-RU" altLang="ru-RU" dirty="0" smtClean="0"/>
          </a:p>
          <a:p>
            <a:pPr>
              <a:buNone/>
            </a:pPr>
            <a:endParaRPr lang="ru-RU" dirty="0"/>
          </a:p>
        </p:txBody>
      </p:sp>
      <p:pic>
        <p:nvPicPr>
          <p:cNvPr id="4" name="Picture 3" descr="L21p3p0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88024" y="1268760"/>
            <a:ext cx="4355976" cy="53273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146" name="Object 4"/>
          <p:cNvGraphicFramePr>
            <a:graphicFrameLocks noChangeAspect="1"/>
          </p:cNvGraphicFramePr>
          <p:nvPr/>
        </p:nvGraphicFramePr>
        <p:xfrm>
          <a:off x="0" y="188641"/>
          <a:ext cx="8964613" cy="6480720"/>
        </p:xfrm>
        <a:graphic>
          <a:graphicData uri="http://schemas.openxmlformats.org/presentationml/2006/ole">
            <p:oleObj spid="_x0000_s20482" name="Презентация" r:id="rId3" imgW="4197236" imgH="3147131" progId="PowerPoint.Show.8">
              <p:embed/>
            </p:oleObj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7092280" y="548680"/>
            <a:ext cx="136815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rgbClr val="002060"/>
                </a:solidFill>
              </a:rPr>
              <a:t>(РН 1,3) </a:t>
            </a:r>
            <a:endParaRPr lang="ru-RU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60648"/>
            <a:ext cx="8229600" cy="1143000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0" y="476673"/>
            <a:ext cx="4497388" cy="792087"/>
          </a:xfrm>
        </p:spPr>
        <p:txBody>
          <a:bodyPr>
            <a:noAutofit/>
          </a:bodyPr>
          <a:lstStyle/>
          <a:p>
            <a:pPr algn="ctr"/>
            <a:r>
              <a:rPr lang="ru-RU" sz="3200" dirty="0" smtClean="0">
                <a:solidFill>
                  <a:srgbClr val="0000FF"/>
                </a:solidFill>
              </a:rPr>
              <a:t>Винная кислота (РН 2,2) </a:t>
            </a:r>
            <a:endParaRPr lang="ru-RU" sz="3200" dirty="0">
              <a:solidFill>
                <a:srgbClr val="0000FF"/>
              </a:solidFill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427984" y="476673"/>
            <a:ext cx="5040560" cy="792087"/>
          </a:xfrm>
        </p:spPr>
        <p:txBody>
          <a:bodyPr>
            <a:noAutofit/>
          </a:bodyPr>
          <a:lstStyle/>
          <a:p>
            <a:r>
              <a:rPr lang="ru-RU" sz="3200" dirty="0" smtClean="0">
                <a:solidFill>
                  <a:srgbClr val="0000FF"/>
                </a:solidFill>
              </a:rPr>
              <a:t>Молочная кислота (РН 2,4)</a:t>
            </a:r>
            <a:endParaRPr lang="ru-RU" sz="3200" dirty="0">
              <a:solidFill>
                <a:srgbClr val="0000FF"/>
              </a:solidFill>
            </a:endParaRP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1196752"/>
            <a:ext cx="4498975" cy="5400600"/>
          </a:xfrm>
        </p:spPr>
        <p:txBody>
          <a:bodyPr>
            <a:normAutofit fontScale="92500"/>
          </a:bodyPr>
          <a:lstStyle/>
          <a:p>
            <a:r>
              <a:rPr lang="ru-RU" altLang="ru-RU" sz="2800" b="1" dirty="0" smtClean="0"/>
              <a:t>содержится в квашеной капусте, соленых огурцах, образуется при созревании сыра. Молочная кислота – консервант, т. е. ее добавка предохраняет продукты от порчи.</a:t>
            </a:r>
            <a:r>
              <a:rPr lang="ru-RU" sz="2800" dirty="0" smtClean="0"/>
              <a:t> </a:t>
            </a:r>
            <a:r>
              <a:rPr lang="ru-RU" sz="2800" b="1" dirty="0" smtClean="0"/>
              <a:t>Молочная кислота в организме человека образуется при распаде глюкозы под воздействием интенсивных физических нагрузок.</a:t>
            </a:r>
            <a:r>
              <a:rPr lang="ru-RU" sz="2800" dirty="0" smtClean="0"/>
              <a:t> </a:t>
            </a:r>
          </a:p>
          <a:p>
            <a:endParaRPr lang="ru-RU" dirty="0"/>
          </a:p>
        </p:txBody>
      </p:sp>
      <p:pic>
        <p:nvPicPr>
          <p:cNvPr id="7" name="Picture 6" descr="L02p6p0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4048" y="1268760"/>
            <a:ext cx="4139952" cy="295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" descr="L26p01p03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268760"/>
            <a:ext cx="5004048" cy="54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Рисунок 10" descr="Картинки по запросу молочная кислота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4048" y="3789040"/>
            <a:ext cx="4139952" cy="30689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Прямоугольник 11"/>
          <p:cNvSpPr/>
          <p:nvPr/>
        </p:nvSpPr>
        <p:spPr>
          <a:xfrm>
            <a:off x="0" y="1196752"/>
            <a:ext cx="4932040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/>
              <a:t>выделяется при брожении виноградного напитка, образуя </a:t>
            </a:r>
            <a:r>
              <a:rPr lang="ru-RU" sz="2000" b="1" dirty="0" err="1" smtClean="0"/>
              <a:t>труднорастворимые</a:t>
            </a:r>
            <a:r>
              <a:rPr lang="ru-RU" sz="2000" b="1" dirty="0" smtClean="0"/>
              <a:t> калиевые соли, называемые винным камнем. Благодаря тому, что винная кислота замедляет процессы распада и гниения продуктов, соединение широко используется в пищевой промышленности. </a:t>
            </a:r>
            <a:r>
              <a:rPr lang="ru-RU" sz="2000" b="1" dirty="0" smtClean="0">
                <a:solidFill>
                  <a:srgbClr val="FFFF00"/>
                </a:solidFill>
              </a:rPr>
              <a:t>Оно препятствует преждевременной порче консервированных и мучных изделий. Ввиду уникальных свойств, она широко используется в пищевой промышленности, косметологии, гальванопластике, виноделии, медицине, металлургии и аналитической химии.</a:t>
            </a:r>
            <a:endParaRPr lang="ru-RU" sz="2000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404664"/>
            <a:ext cx="4716016" cy="576064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400" b="1" dirty="0" smtClean="0">
                <a:solidFill>
                  <a:srgbClr val="0000FF"/>
                </a:solidFill>
              </a:rPr>
              <a:t>     Янтарная кислота (РН 2,7) </a:t>
            </a:r>
            <a:r>
              <a:rPr lang="ru-RU" sz="2400" b="1" dirty="0" smtClean="0"/>
              <a:t>повышает умственную и физическую активность; восстанавливает силы организма после тяжелых заболеваний; увеличивает защитные силы организма; даёт ясность ума и быстроту мышления; помогает максимально сконцентрироваться; снимает головную боль при нарушении мозгового кровообращения; помогает вернуть хорошее самочувствие и энергию.</a:t>
            </a:r>
          </a:p>
          <a:p>
            <a:endParaRPr lang="ru-RU" dirty="0"/>
          </a:p>
        </p:txBody>
      </p:sp>
      <p:pic>
        <p:nvPicPr>
          <p:cNvPr id="41986" name="Picture 2" descr="Картинки по запросу янтарь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4008" y="332656"/>
            <a:ext cx="4499992" cy="626469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0000FF"/>
                </a:solidFill>
              </a:rPr>
              <a:t>Салициловая кислота (РН 2,3)</a:t>
            </a:r>
            <a:br>
              <a:rPr lang="ru-RU" b="1" dirty="0" smtClean="0">
                <a:solidFill>
                  <a:srgbClr val="0000FF"/>
                </a:solidFill>
              </a:rPr>
            </a:br>
            <a:endParaRPr lang="ru-RU" b="1" dirty="0">
              <a:solidFill>
                <a:srgbClr val="0000FF"/>
              </a:solidFill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179512" y="908720"/>
            <a:ext cx="5544616" cy="5217443"/>
          </a:xfrm>
        </p:spPr>
        <p:txBody>
          <a:bodyPr>
            <a:normAutofit lnSpcReduction="10000"/>
          </a:bodyPr>
          <a:lstStyle/>
          <a:p>
            <a:pPr marL="0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ru-RU" altLang="ru-RU" sz="2400" b="1" i="1" dirty="0" smtClean="0"/>
              <a:t>Получают из коры ивового 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ru-RU" altLang="ru-RU" sz="2400" b="1" i="1" dirty="0" smtClean="0"/>
              <a:t>дерева. На ее основе готовят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ru-RU" altLang="ru-RU" sz="2400" b="1" i="1" dirty="0" smtClean="0"/>
              <a:t> многие лекарства: например,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ru-RU" altLang="ru-RU" sz="2400" b="1" i="1" dirty="0" smtClean="0"/>
              <a:t> аспирин. Аспирин обладает противовоспалительным, 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ru-RU" altLang="ru-RU" sz="2400" b="1" i="1" dirty="0" smtClean="0"/>
              <a:t>жаропонижающим и 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ru-RU" altLang="ru-RU" sz="2400" b="1" i="1" dirty="0" smtClean="0"/>
              <a:t>болеутоляющим действием.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ru-RU" altLang="ru-RU" sz="2400" b="1" i="1" dirty="0" smtClean="0"/>
              <a:t> Аспирин подавляет болевую чувствительность и 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ru-RU" altLang="ru-RU" sz="2400" b="1" i="1" dirty="0" smtClean="0"/>
              <a:t>помогает от головной боли, но 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ru-RU" sz="2400" b="1" dirty="0" smtClean="0">
                <a:solidFill>
                  <a:srgbClr val="FF0000"/>
                </a:solidFill>
              </a:rPr>
              <a:t>его нельзя применять при язве желудка. 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ru-RU" sz="2400" b="1" dirty="0" smtClean="0">
                <a:solidFill>
                  <a:srgbClr val="FF0000"/>
                </a:solidFill>
              </a:rPr>
              <a:t>Вопрос: почему?</a:t>
            </a:r>
            <a:r>
              <a:rPr lang="ru-RU" sz="2400" i="1" dirty="0" smtClean="0"/>
              <a:t> </a:t>
            </a:r>
            <a:endParaRPr lang="ru-RU" sz="2400" dirty="0" smtClean="0"/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</a:pPr>
            <a:endParaRPr lang="ru-RU" sz="2400" b="1" dirty="0" smtClean="0">
              <a:solidFill>
                <a:srgbClr val="FF0000"/>
              </a:solidFill>
            </a:endParaRP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</a:pPr>
            <a:endParaRPr lang="ru-RU" altLang="ru-RU" sz="2400" b="1" i="1" dirty="0" smtClean="0"/>
          </a:p>
        </p:txBody>
      </p:sp>
      <p:pic>
        <p:nvPicPr>
          <p:cNvPr id="7" name="Picture 5" descr="phar10493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21144253">
            <a:off x="4981321" y="1137710"/>
            <a:ext cx="3675062" cy="316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рямоугольник 7"/>
          <p:cNvSpPr/>
          <p:nvPr/>
        </p:nvSpPr>
        <p:spPr>
          <a:xfrm>
            <a:off x="4716016" y="4365104"/>
            <a:ext cx="388843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rgbClr val="00B050"/>
                </a:solidFill>
              </a:rPr>
              <a:t>Кислая среда, которую создает аспирин при реакции с водой, может усугубить течение болезни.</a:t>
            </a:r>
            <a:endParaRPr lang="ru-RU" sz="2400" b="1" dirty="0">
              <a:solidFill>
                <a:srgbClr val="00B05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0000FF"/>
                </a:solidFill>
              </a:rPr>
              <a:t>Бензойная кислота (РН 4,18)</a:t>
            </a:r>
            <a:endParaRPr lang="ru-RU" b="1" dirty="0">
              <a:solidFill>
                <a:srgbClr val="0000FF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980728"/>
            <a:ext cx="5364088" cy="5145435"/>
          </a:xfrm>
        </p:spPr>
        <p:txBody>
          <a:bodyPr>
            <a:norm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ru-RU" sz="2400" dirty="0" smtClean="0"/>
              <a:t> Большое количество бензойной кислоты содержится в клюкве и бруснике.</a:t>
            </a:r>
            <a:r>
              <a:rPr lang="ru-RU" sz="2400" b="1" dirty="0" smtClean="0"/>
              <a:t> 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2400" b="1" dirty="0" smtClean="0">
                <a:solidFill>
                  <a:srgbClr val="FF0000"/>
                </a:solidFill>
              </a:rPr>
              <a:t>Вопрос: </a:t>
            </a:r>
            <a:r>
              <a:rPr lang="ru-RU" sz="2400" dirty="0" smtClean="0"/>
              <a:t>вы, наверняка, знаете, какими свойствами характеризуется эта ягода? </a:t>
            </a:r>
          </a:p>
          <a:p>
            <a:pPr marL="0" indent="0">
              <a:spcBef>
                <a:spcPts val="0"/>
              </a:spcBef>
              <a:buNone/>
            </a:pPr>
            <a:endParaRPr lang="ru-RU" sz="2400" i="1" dirty="0" smtClean="0"/>
          </a:p>
          <a:p>
            <a:pPr marL="0" indent="0">
              <a:spcBef>
                <a:spcPts val="0"/>
              </a:spcBef>
              <a:buNone/>
            </a:pPr>
            <a:endParaRPr lang="ru-RU" sz="2400" dirty="0"/>
          </a:p>
        </p:txBody>
      </p:sp>
      <p:pic>
        <p:nvPicPr>
          <p:cNvPr id="45059" name="Picture 3" descr="Картинки по запросу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08104" y="836712"/>
            <a:ext cx="3635896" cy="3744416"/>
          </a:xfrm>
          <a:prstGeom prst="rect">
            <a:avLst/>
          </a:prstGeom>
          <a:noFill/>
        </p:spPr>
      </p:pic>
      <p:pic>
        <p:nvPicPr>
          <p:cNvPr id="45061" name="Picture 5" descr="Картинки по запросу применение бензойной кислоты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2996952"/>
            <a:ext cx="5112568" cy="367240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50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50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0000FF"/>
                </a:solidFill>
              </a:rPr>
              <a:t>Яблочная кислота (РН 2,1)</a:t>
            </a:r>
            <a:endParaRPr lang="ru-RU" b="1" dirty="0">
              <a:solidFill>
                <a:srgbClr val="0000FF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340768"/>
            <a:ext cx="5148064" cy="5256583"/>
          </a:xfrm>
        </p:spPr>
        <p:txBody>
          <a:bodyPr>
            <a:normAutofit fontScale="25000" lnSpcReduction="20000"/>
          </a:bodyPr>
          <a:lstStyle/>
          <a:p>
            <a:pPr>
              <a:buNone/>
            </a:pPr>
            <a:r>
              <a:rPr lang="ru-RU" sz="12800" b="1" dirty="0" smtClean="0"/>
              <a:t>    К полезным свойствам вещества относят стимулирование обмена веществ, улучшение кровообращения, повышение аппетита, укрепление иммунитета, усиление защитных сил организма. </a:t>
            </a:r>
            <a:endParaRPr lang="ru-RU" sz="12800" dirty="0" smtClean="0">
              <a:solidFill>
                <a:srgbClr val="000099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>
              <a:buNone/>
            </a:pPr>
            <a:endParaRPr lang="ru-RU" dirty="0" smtClean="0">
              <a:solidFill>
                <a:srgbClr val="000099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>
              <a:buNone/>
            </a:pPr>
            <a:endParaRPr lang="ru-RU" dirty="0" smtClean="0">
              <a:solidFill>
                <a:srgbClr val="000099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>
              <a:buNone/>
            </a:pPr>
            <a:endParaRPr lang="ru-RU" dirty="0" smtClean="0">
              <a:solidFill>
                <a:srgbClr val="000099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>
              <a:buNone/>
            </a:pPr>
            <a:endParaRPr lang="ru-RU" dirty="0" smtClean="0">
              <a:solidFill>
                <a:srgbClr val="000099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>
              <a:buNone/>
            </a:pPr>
            <a:endParaRPr lang="ru-RU" dirty="0" smtClean="0">
              <a:solidFill>
                <a:srgbClr val="000099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>
              <a:buNone/>
            </a:pPr>
            <a:r>
              <a:rPr lang="ru-RU" sz="7400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    </a:t>
            </a:r>
          </a:p>
          <a:p>
            <a:pPr>
              <a:buNone/>
            </a:pPr>
            <a:r>
              <a:rPr lang="ru-RU" sz="7400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    </a:t>
            </a:r>
          </a:p>
          <a:p>
            <a:pPr>
              <a:buNone/>
            </a:pPr>
            <a:endParaRPr lang="ru-RU" sz="7400" dirty="0" smtClean="0">
              <a:solidFill>
                <a:srgbClr val="000099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>
              <a:buNone/>
            </a:pPr>
            <a:endParaRPr lang="ru-RU" sz="7400" dirty="0" smtClean="0">
              <a:solidFill>
                <a:srgbClr val="000099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>
              <a:buNone/>
            </a:pPr>
            <a:endParaRPr lang="ru-RU" sz="7400" dirty="0" smtClean="0">
              <a:solidFill>
                <a:srgbClr val="000099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>
              <a:buNone/>
            </a:pPr>
            <a:endParaRPr lang="ru-RU" sz="7400" dirty="0" smtClean="0">
              <a:solidFill>
                <a:srgbClr val="000099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>
              <a:buNone/>
            </a:pPr>
            <a:endParaRPr lang="ru-RU" sz="7400" dirty="0" smtClean="0">
              <a:solidFill>
                <a:srgbClr val="000099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>
              <a:buNone/>
            </a:pPr>
            <a:r>
              <a:rPr lang="ru-RU" sz="7400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     </a:t>
            </a:r>
            <a:endParaRPr lang="ru-RU" sz="96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5292080" y="3105835"/>
            <a:ext cx="360040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3200" dirty="0" smtClean="0">
              <a:solidFill>
                <a:srgbClr val="000099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endParaRPr lang="ru-RU" sz="3200" dirty="0" smtClean="0">
              <a:solidFill>
                <a:srgbClr val="000099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endParaRPr lang="ru-RU" sz="3200" dirty="0" smtClean="0">
              <a:solidFill>
                <a:srgbClr val="000099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r>
              <a:rPr lang="ru-RU" sz="3200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Яблочный уксус по ложке пейте,</a:t>
            </a:r>
            <a:br>
              <a:rPr lang="ru-RU" sz="3200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ru-RU" sz="3200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Вы обязательно похудеете.</a:t>
            </a:r>
            <a:endParaRPr lang="ru-RU" sz="3200" dirty="0"/>
          </a:p>
        </p:txBody>
      </p:sp>
      <p:pic>
        <p:nvPicPr>
          <p:cNvPr id="5" name="Рисунок 1" descr="post-19537-1168518094.jpg"/>
          <p:cNvPicPr>
            <a:picLocks noChangeAspect="1"/>
          </p:cNvPicPr>
          <p:nvPr/>
        </p:nvPicPr>
        <p:blipFill>
          <a:blip r:embed="rId2" cstate="print"/>
          <a:srcRect l="29124" r="15273"/>
          <a:stretch>
            <a:fillRect/>
          </a:stretch>
        </p:blipFill>
        <p:spPr bwMode="auto">
          <a:xfrm>
            <a:off x="5292080" y="1196752"/>
            <a:ext cx="3576439" cy="34564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0000FF"/>
                </a:solidFill>
              </a:rPr>
              <a:t>Уксусная кислота (РН 2,4-3,2)</a:t>
            </a:r>
            <a:endParaRPr lang="ru-RU" b="1" dirty="0">
              <a:solidFill>
                <a:srgbClr val="0000FF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340768"/>
            <a:ext cx="6588224" cy="5040560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  <a:buNone/>
            </a:pPr>
            <a:r>
              <a:rPr lang="ru-RU" altLang="ru-RU" sz="2600" b="1" dirty="0" smtClean="0"/>
              <a:t>(</a:t>
            </a:r>
            <a:r>
              <a:rPr lang="ru-RU" altLang="ru-RU" sz="2600" b="1" dirty="0" err="1" smtClean="0"/>
              <a:t>эта́новая</a:t>
            </a:r>
            <a:r>
              <a:rPr lang="ru-RU" altLang="ru-RU" sz="2600" b="1" dirty="0" smtClean="0"/>
              <a:t> кислота) — органическое </a:t>
            </a:r>
          </a:p>
          <a:p>
            <a:pPr>
              <a:lnSpc>
                <a:spcPct val="90000"/>
              </a:lnSpc>
              <a:buNone/>
            </a:pPr>
            <a:r>
              <a:rPr lang="ru-RU" altLang="ru-RU" sz="2600" b="1" dirty="0" smtClean="0"/>
              <a:t>вещество с формулой CH3COOH. 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altLang="ru-RU" sz="2600" b="1" dirty="0" smtClean="0"/>
              <a:t>Водные растворы уксусной кислоты широко используются в пищевой промышленности (пищевая добавка E260) и бытовой кулинарии, а также в консервировании. Применяют для получения лекарственных и душистых веществ. </a:t>
            </a:r>
          </a:p>
          <a:p>
            <a:pPr>
              <a:buNone/>
            </a:pPr>
            <a:endParaRPr lang="ru-RU" dirty="0"/>
          </a:p>
        </p:txBody>
      </p:sp>
      <p:pic>
        <p:nvPicPr>
          <p:cNvPr id="4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16216" y="1196752"/>
            <a:ext cx="2627784" cy="35283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m0003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96875" y="0"/>
            <a:ext cx="95408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рямоугольник 2"/>
          <p:cNvSpPr/>
          <p:nvPr/>
        </p:nvSpPr>
        <p:spPr>
          <a:xfrm>
            <a:off x="0" y="908720"/>
            <a:ext cx="4355976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altLang="ru-RU" sz="2800" b="1" dirty="0" smtClean="0">
                <a:solidFill>
                  <a:schemeClr val="accent5">
                    <a:lumMod val="40000"/>
                    <a:lumOff val="60000"/>
                  </a:schemeClr>
                </a:solidFill>
              </a:rPr>
              <a:t>НСООН </a:t>
            </a:r>
          </a:p>
          <a:p>
            <a:r>
              <a:rPr lang="ru-RU" altLang="ru-RU" sz="2800" b="1" dirty="0" smtClean="0">
                <a:solidFill>
                  <a:schemeClr val="accent5">
                    <a:lumMod val="40000"/>
                    <a:lumOff val="60000"/>
                  </a:schemeClr>
                </a:solidFill>
              </a:rPr>
              <a:t>Жидкость с резким запахом. Содержится в</a:t>
            </a:r>
          </a:p>
          <a:p>
            <a:r>
              <a:rPr lang="ru-RU" altLang="ru-RU" sz="2800" b="1" dirty="0" smtClean="0">
                <a:solidFill>
                  <a:schemeClr val="accent5">
                    <a:lumMod val="40000"/>
                    <a:lumOff val="60000"/>
                  </a:schemeClr>
                </a:solidFill>
              </a:rPr>
              <a:t>хвое, крапиве, едких выделениях муравьев.</a:t>
            </a:r>
          </a:p>
          <a:p>
            <a:r>
              <a:rPr lang="ru-RU" altLang="ru-RU" sz="2800" b="1" dirty="0" smtClean="0">
                <a:solidFill>
                  <a:schemeClr val="accent5">
                    <a:lumMod val="40000"/>
                    <a:lumOff val="60000"/>
                  </a:schemeClr>
                </a:solidFill>
              </a:rPr>
              <a:t>Применяется для получения</a:t>
            </a:r>
          </a:p>
          <a:p>
            <a:r>
              <a:rPr lang="ru-RU" altLang="ru-RU" sz="2800" b="1" dirty="0" smtClean="0">
                <a:solidFill>
                  <a:schemeClr val="accent5">
                    <a:lumMod val="40000"/>
                    <a:lumOff val="60000"/>
                  </a:schemeClr>
                </a:solidFill>
              </a:rPr>
              <a:t>лекарственных средств,</a:t>
            </a:r>
          </a:p>
          <a:p>
            <a:r>
              <a:rPr lang="ru-RU" altLang="ru-RU" sz="2800" b="1" dirty="0" smtClean="0">
                <a:solidFill>
                  <a:schemeClr val="accent5">
                    <a:lumMod val="40000"/>
                    <a:lumOff val="60000"/>
                  </a:schemeClr>
                </a:solidFill>
              </a:rPr>
              <a:t>пестицидов и растворителей.</a:t>
            </a:r>
            <a:endParaRPr lang="ru-RU" altLang="ru-RU" sz="2800" b="1" dirty="0">
              <a:solidFill>
                <a:schemeClr val="accent5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95536" y="260648"/>
            <a:ext cx="842493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800" b="1" kern="10" dirty="0" smtClean="0">
                <a:ln w="9525">
                  <a:noFill/>
                  <a:round/>
                  <a:headEnd/>
                  <a:tailEnd/>
                </a:ln>
                <a:solidFill>
                  <a:srgbClr val="0000FF"/>
                </a:solidFill>
                <a:latin typeface="+mj-lt"/>
              </a:rPr>
              <a:t>Муравьиная кислота (РН 2,3)</a:t>
            </a:r>
            <a:endParaRPr lang="ru-RU" sz="4800" b="1" dirty="0">
              <a:solidFill>
                <a:srgbClr val="0000FF"/>
              </a:solidFill>
              <a:latin typeface="+mj-lt"/>
            </a:endParaRPr>
          </a:p>
        </p:txBody>
      </p:sp>
      <p:pic>
        <p:nvPicPr>
          <p:cNvPr id="5" name="Picture 9" descr="L14p5p02m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8024" y="2492301"/>
            <a:ext cx="4176464" cy="43656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6" descr="L02p6p0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324543" y="5373216"/>
            <a:ext cx="4680520" cy="14847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0000FF"/>
                </a:solidFill>
              </a:rPr>
              <a:t>Аскорбиновая кислота (РН 4,4)</a:t>
            </a:r>
            <a:endParaRPr lang="ru-RU" b="1" dirty="0">
              <a:solidFill>
                <a:srgbClr val="0000FF"/>
              </a:solidFill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179512" y="1124744"/>
            <a:ext cx="4752528" cy="5001419"/>
          </a:xfrm>
        </p:spPr>
        <p:txBody>
          <a:bodyPr>
            <a:normAutofit fontScale="92500" lnSpcReduction="10000"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ru-RU" sz="2400" b="1" dirty="0" err="1" smtClean="0">
                <a:solidFill>
                  <a:srgbClr val="FF0000"/>
                </a:solidFill>
              </a:rPr>
              <a:t>Аскорби́новая</a:t>
            </a:r>
            <a:r>
              <a:rPr lang="ru-RU" sz="2400" b="1" dirty="0" smtClean="0">
                <a:solidFill>
                  <a:srgbClr val="FF0000"/>
                </a:solidFill>
              </a:rPr>
              <a:t> кислота́ </a:t>
            </a:r>
            <a:r>
              <a:rPr lang="ru-RU" sz="2400" dirty="0" smtClean="0"/>
              <a:t>является одним из основных веществ в рационе человека, которое необходимо для нормального функционирования соединительной и костной ткани. В природе аскорбиновая кислота содержится во многих фруктах и овощах.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2400" b="1" dirty="0" smtClean="0"/>
              <a:t>Сейчас наиболее опасное для здоровья время года, когда учащаются случаи простуды. С чем связана данная проблема? 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2400" i="1" dirty="0" smtClean="0"/>
              <a:t>Одним из наиболее необходимых веществ для устойчивости организма к простудным заболеваниям является витамин С</a:t>
            </a:r>
            <a:endParaRPr lang="ru-RU" sz="2400" dirty="0" smtClean="0"/>
          </a:p>
          <a:p>
            <a:pPr marL="0" indent="0">
              <a:spcBef>
                <a:spcPts val="0"/>
              </a:spcBef>
              <a:buNone/>
            </a:pPr>
            <a:endParaRPr lang="ru-RU" sz="2400" dirty="0" smtClean="0"/>
          </a:p>
          <a:p>
            <a:pPr marL="0" indent="0">
              <a:spcBef>
                <a:spcPts val="0"/>
              </a:spcBef>
              <a:buNone/>
            </a:pPr>
            <a:endParaRPr lang="ru-RU" sz="2400" dirty="0"/>
          </a:p>
        </p:txBody>
      </p:sp>
      <p:pic>
        <p:nvPicPr>
          <p:cNvPr id="47106" name="Picture 2" descr="Картинки по запросу картинки перец болгарский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21162176">
            <a:off x="4788024" y="1268760"/>
            <a:ext cx="3419872" cy="1872208"/>
          </a:xfrm>
          <a:prstGeom prst="rect">
            <a:avLst/>
          </a:prstGeom>
          <a:noFill/>
        </p:spPr>
      </p:pic>
      <p:pic>
        <p:nvPicPr>
          <p:cNvPr id="47108" name="Picture 4" descr="Картинки по запросу картинки апельсин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8024" y="2996952"/>
            <a:ext cx="2448272" cy="2204864"/>
          </a:xfrm>
          <a:prstGeom prst="rect">
            <a:avLst/>
          </a:prstGeom>
          <a:noFill/>
        </p:spPr>
      </p:pic>
      <p:pic>
        <p:nvPicPr>
          <p:cNvPr id="47110" name="Picture 6" descr="Картинки по запросу картинки смородина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08304" y="2708920"/>
            <a:ext cx="1835696" cy="1728192"/>
          </a:xfrm>
          <a:prstGeom prst="rect">
            <a:avLst/>
          </a:prstGeom>
          <a:noFill/>
        </p:spPr>
      </p:pic>
      <p:pic>
        <p:nvPicPr>
          <p:cNvPr id="47112" name="Picture 8" descr="Киви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020273" y="4725144"/>
            <a:ext cx="2123728" cy="1584176"/>
          </a:xfrm>
          <a:prstGeom prst="rect">
            <a:avLst/>
          </a:prstGeom>
          <a:noFill/>
        </p:spPr>
      </p:pic>
      <p:pic>
        <p:nvPicPr>
          <p:cNvPr id="47114" name="Picture 10" descr="Шиповник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788024" y="5157192"/>
            <a:ext cx="2184673" cy="1412776"/>
          </a:xfrm>
          <a:prstGeom prst="rect">
            <a:avLst/>
          </a:prstGeom>
          <a:noFill/>
        </p:spPr>
      </p:pic>
      <p:sp>
        <p:nvSpPr>
          <p:cNvPr id="51203" name="Rectangle 3"/>
          <p:cNvSpPr>
            <a:spLocks noChangeArrowheads="1"/>
          </p:cNvSpPr>
          <p:nvPr/>
        </p:nvSpPr>
        <p:spPr bwMode="auto">
          <a:xfrm>
            <a:off x="1403648" y="6083713"/>
            <a:ext cx="774035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1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Распределить кислоты по кислотности </a:t>
            </a:r>
            <a:endParaRPr kumimoji="0" lang="ru-RU" sz="2800" b="1" i="0" u="none" strike="noStrike" cap="none" normalizeH="0" baseline="0" dirty="0" smtClean="0">
              <a:ln>
                <a:noFill/>
              </a:ln>
              <a:solidFill>
                <a:srgbClr val="0000FF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12" name="Group 27"/>
          <p:cNvGrpSpPr>
            <a:grpSpLocks/>
          </p:cNvGrpSpPr>
          <p:nvPr/>
        </p:nvGrpSpPr>
        <p:grpSpPr bwMode="auto">
          <a:xfrm>
            <a:off x="4788024" y="4581128"/>
            <a:ext cx="4176464" cy="1656184"/>
            <a:chOff x="676" y="2497"/>
            <a:chExt cx="4336" cy="1271"/>
          </a:xfrm>
        </p:grpSpPr>
        <p:pic>
          <p:nvPicPr>
            <p:cNvPr id="13" name="Picture 15" descr="img001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748" y="2552"/>
              <a:ext cx="718" cy="8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4" name="Picture 16" descr="img002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1636" y="2552"/>
              <a:ext cx="524" cy="8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5" name="Picture 17" descr="img003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>
              <a:off x="2747" y="2709"/>
              <a:ext cx="166" cy="49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6" name="Picture 18" descr="img004"/>
            <p:cNvPicPr>
              <a:picLocks noChangeAspect="1" noChangeArrowheads="1"/>
            </p:cNvPicPr>
            <p:nvPr/>
          </p:nvPicPr>
          <p:blipFill>
            <a:blip r:embed="rId10" cstate="print"/>
            <a:srcRect/>
            <a:stretch>
              <a:fillRect/>
            </a:stretch>
          </p:blipFill>
          <p:spPr bwMode="auto">
            <a:xfrm>
              <a:off x="3356" y="2497"/>
              <a:ext cx="524" cy="93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7" name="Picture 19" descr="img005"/>
            <p:cNvPicPr>
              <a:picLocks noChangeAspect="1" noChangeArrowheads="1"/>
            </p:cNvPicPr>
            <p:nvPr/>
          </p:nvPicPr>
          <p:blipFill>
            <a:blip r:embed="rId11" cstate="print"/>
            <a:srcRect/>
            <a:stretch>
              <a:fillRect/>
            </a:stretch>
          </p:blipFill>
          <p:spPr bwMode="auto">
            <a:xfrm>
              <a:off x="4115" y="2497"/>
              <a:ext cx="708" cy="9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8" name="Text Box 23"/>
            <p:cNvSpPr txBox="1">
              <a:spLocks noChangeArrowheads="1"/>
            </p:cNvSpPr>
            <p:nvPr/>
          </p:nvSpPr>
          <p:spPr bwMode="auto">
            <a:xfrm>
              <a:off x="676" y="3555"/>
              <a:ext cx="1681" cy="2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ru-RU" sz="1600">
                  <a:solidFill>
                    <a:srgbClr val="000000"/>
                  </a:solidFill>
                </a:rPr>
                <a:t>Кислая среда</a:t>
              </a:r>
            </a:p>
          </p:txBody>
        </p:sp>
        <p:sp>
          <p:nvSpPr>
            <p:cNvPr id="19" name="Text Box 24"/>
            <p:cNvSpPr txBox="1">
              <a:spLocks noChangeArrowheads="1"/>
            </p:cNvSpPr>
            <p:nvPr/>
          </p:nvSpPr>
          <p:spPr bwMode="auto">
            <a:xfrm>
              <a:off x="3285" y="3555"/>
              <a:ext cx="1681" cy="2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ru-RU" sz="1600">
                  <a:solidFill>
                    <a:srgbClr val="000000"/>
                  </a:solidFill>
                </a:rPr>
                <a:t>Щелочная  среда</a:t>
              </a:r>
            </a:p>
          </p:txBody>
        </p:sp>
        <p:sp>
          <p:nvSpPr>
            <p:cNvPr id="20" name="Text Box 25"/>
            <p:cNvSpPr txBox="1">
              <a:spLocks noChangeArrowheads="1"/>
            </p:cNvSpPr>
            <p:nvPr/>
          </p:nvSpPr>
          <p:spPr bwMode="auto">
            <a:xfrm>
              <a:off x="724" y="3331"/>
              <a:ext cx="4288" cy="24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ru-RU" sz="1600" dirty="0" smtClean="0">
                  <a:solidFill>
                    <a:srgbClr val="000000"/>
                  </a:solidFill>
                </a:rPr>
                <a:t>Нейтральная</a:t>
              </a:r>
              <a:r>
                <a:rPr lang="ru-RU" dirty="0" smtClean="0">
                  <a:solidFill>
                    <a:srgbClr val="000000"/>
                  </a:solidFill>
                </a:rPr>
                <a:t> </a:t>
              </a:r>
              <a:endParaRPr lang="ru-RU" dirty="0">
                <a:solidFill>
                  <a:srgbClr val="000000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12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12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0000FF"/>
                </a:solidFill>
              </a:rPr>
              <a:t>Номенклатура карбоновых кислот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836713"/>
            <a:ext cx="8964488" cy="3744415"/>
          </a:xfrm>
        </p:spPr>
        <p:txBody>
          <a:bodyPr>
            <a:normAutofit fontScale="85000" lnSpcReduction="10000"/>
          </a:bodyPr>
          <a:lstStyle/>
          <a:p>
            <a:pPr>
              <a:buAutoNum type="arabicPeriod"/>
            </a:pPr>
            <a:r>
              <a:rPr lang="ru-RU" dirty="0" smtClean="0">
                <a:latin typeface="Arial" pitchFamily="34" charset="0"/>
                <a:cs typeface="Arial" pitchFamily="34" charset="0"/>
              </a:rPr>
              <a:t>Находим главную цепь атомов углерода и нумеруем её, начиная  с карбоксильной группы.</a:t>
            </a:r>
          </a:p>
          <a:p>
            <a:pPr>
              <a:buAutoNum type="arabicPeriod"/>
            </a:pPr>
            <a:r>
              <a:rPr lang="ru-RU" dirty="0" smtClean="0">
                <a:latin typeface="Arial" pitchFamily="34" charset="0"/>
                <a:cs typeface="Arial" pitchFamily="34" charset="0"/>
              </a:rPr>
              <a:t>Указываем положение заместителей и их название (названия).</a:t>
            </a:r>
          </a:p>
          <a:p>
            <a:pPr>
              <a:buAutoNum type="arabicPeriod"/>
            </a:pPr>
            <a:r>
              <a:rPr lang="ru-RU" dirty="0" smtClean="0">
                <a:latin typeface="Arial" pitchFamily="34" charset="0"/>
                <a:cs typeface="Arial" pitchFamily="34" charset="0"/>
              </a:rPr>
              <a:t>После корня, указывающего число атомов углерода в цепи, идет суффикс    «-</a:t>
            </a:r>
            <a:r>
              <a:rPr lang="ru-RU" dirty="0" err="1" smtClean="0">
                <a:latin typeface="Arial" pitchFamily="34" charset="0"/>
                <a:cs typeface="Arial" pitchFamily="34" charset="0"/>
              </a:rPr>
              <a:t>овая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»  кислота.</a:t>
            </a:r>
          </a:p>
          <a:p>
            <a:pPr>
              <a:buAutoNum type="arabicPeriod"/>
            </a:pPr>
            <a:r>
              <a:rPr lang="ru-RU" dirty="0" smtClean="0">
                <a:latin typeface="Arial" pitchFamily="34" charset="0"/>
                <a:cs typeface="Arial" pitchFamily="34" charset="0"/>
              </a:rPr>
              <a:t>Если карбоксильных групп несколько, то перед           «- </a:t>
            </a:r>
            <a:r>
              <a:rPr lang="ru-RU" dirty="0" err="1" smtClean="0">
                <a:latin typeface="Arial" pitchFamily="34" charset="0"/>
                <a:cs typeface="Arial" pitchFamily="34" charset="0"/>
              </a:rPr>
              <a:t>овая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» ставится числительное ( -</a:t>
            </a:r>
            <a:r>
              <a:rPr lang="ru-RU" dirty="0" err="1" smtClean="0">
                <a:latin typeface="Arial" pitchFamily="34" charset="0"/>
                <a:cs typeface="Arial" pitchFamily="34" charset="0"/>
              </a:rPr>
              <a:t>ди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, - три…)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50178" name="Object 2"/>
          <p:cNvGraphicFramePr>
            <a:graphicFrameLocks noChangeAspect="1"/>
          </p:cNvGraphicFramePr>
          <p:nvPr/>
        </p:nvGraphicFramePr>
        <p:xfrm>
          <a:off x="1979713" y="4221088"/>
          <a:ext cx="6624736" cy="1512168"/>
        </p:xfrm>
        <a:graphic>
          <a:graphicData uri="http://schemas.openxmlformats.org/presentationml/2006/ole">
            <p:oleObj spid="_x0000_s50178" name="Документ ChemWindow" r:id="rId3" imgW="2133720" imgH="790560" progId="">
              <p:embed/>
            </p:oleObj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1835696" y="5805264"/>
            <a:ext cx="640871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latin typeface="Arial" pitchFamily="34" charset="0"/>
                <a:cs typeface="Arial" pitchFamily="34" charset="0"/>
              </a:rPr>
              <a:t> 3- </a:t>
            </a:r>
            <a:r>
              <a:rPr lang="ru-RU" b="1" dirty="0" err="1" smtClean="0">
                <a:latin typeface="Arial" pitchFamily="34" charset="0"/>
                <a:cs typeface="Arial" pitchFamily="34" charset="0"/>
              </a:rPr>
              <a:t>метилбутан</a:t>
            </a:r>
            <a:r>
              <a:rPr lang="ru-RU" b="1" dirty="0" smtClean="0">
                <a:latin typeface="Arial" pitchFamily="34" charset="0"/>
                <a:cs typeface="Arial" pitchFamily="34" charset="0"/>
              </a:rPr>
              <a:t>  + -</a:t>
            </a:r>
            <a:r>
              <a:rPr lang="ru-RU" b="1" dirty="0" err="1" smtClean="0">
                <a:latin typeface="Arial" pitchFamily="34" charset="0"/>
                <a:cs typeface="Arial" pitchFamily="34" charset="0"/>
              </a:rPr>
              <a:t>овая</a:t>
            </a:r>
            <a:r>
              <a:rPr lang="ru-RU" b="1" dirty="0" smtClean="0">
                <a:latin typeface="Arial" pitchFamily="34" charset="0"/>
                <a:cs typeface="Arial" pitchFamily="34" charset="0"/>
              </a:rPr>
              <a:t>  </a:t>
            </a:r>
            <a:r>
              <a:rPr lang="ru-RU" sz="2000" b="1" dirty="0" smtClean="0"/>
              <a:t>=  </a:t>
            </a:r>
            <a:r>
              <a:rPr lang="ru-RU" b="1" dirty="0" smtClean="0">
                <a:latin typeface="Arial" pitchFamily="34" charset="0"/>
                <a:cs typeface="Arial" pitchFamily="34" charset="0"/>
              </a:rPr>
              <a:t>3-метилбутановая кислота </a:t>
            </a:r>
            <a:endParaRPr lang="ru-RU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i="1" dirty="0" smtClean="0">
                <a:solidFill>
                  <a:srgbClr val="0000FF"/>
                </a:solidFill>
              </a:rPr>
              <a:t>Дать название веществам </a:t>
            </a:r>
            <a:endParaRPr lang="ru-RU" sz="3200" b="1" i="1" dirty="0">
              <a:solidFill>
                <a:srgbClr val="0000FF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9512" y="1124744"/>
            <a:ext cx="9432032" cy="5400600"/>
          </a:xfrm>
        </p:spPr>
        <p:txBody>
          <a:bodyPr>
            <a:normAutofit fontScale="62500" lnSpcReduction="20000"/>
          </a:bodyPr>
          <a:lstStyle/>
          <a:p>
            <a:pPr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1. СН</a:t>
            </a:r>
            <a:r>
              <a:rPr lang="ru-RU" b="1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- СН</a:t>
            </a:r>
            <a:r>
              <a:rPr lang="ru-RU" b="1" baseline="-25000" dirty="0" smtClean="0">
                <a:latin typeface="Times New Roman" pitchFamily="18" charset="0"/>
                <a:cs typeface="Times New Roman" pitchFamily="18" charset="0"/>
              </a:rPr>
              <a:t>2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- СН</a:t>
            </a:r>
            <a:r>
              <a:rPr lang="ru-RU" b="1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– СН – СН – СООН                  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                                      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       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l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                                     СН</a:t>
            </a:r>
            <a:r>
              <a:rPr lang="ru-RU" b="1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 СН</a:t>
            </a:r>
            <a:r>
              <a:rPr lang="ru-RU" b="1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29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       2,3 – </a:t>
            </a:r>
            <a:r>
              <a:rPr lang="ru-RU" sz="29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диметилгексановая</a:t>
            </a:r>
            <a:r>
              <a:rPr lang="ru-RU" sz="29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кислота</a:t>
            </a:r>
          </a:p>
          <a:p>
            <a:pPr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          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  </a:t>
            </a:r>
          </a:p>
          <a:p>
            <a:pPr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            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СН</a:t>
            </a:r>
            <a:r>
              <a:rPr lang="ru-RU" b="1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СН</a:t>
            </a:r>
            <a:r>
              <a:rPr lang="ru-RU" b="1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               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        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             </a:t>
            </a:r>
          </a:p>
          <a:p>
            <a:pPr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2. СН</a:t>
            </a:r>
            <a:r>
              <a:rPr lang="ru-RU" b="1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- СН – С – СООН                                            </a:t>
            </a:r>
          </a:p>
          <a:p>
            <a:pPr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                         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l </a:t>
            </a: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                        СН</a:t>
            </a:r>
            <a:r>
              <a:rPr lang="ru-RU" b="1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2900" b="1" dirty="0" smtClean="0">
                <a:latin typeface="Times New Roman" pitchFamily="18" charset="0"/>
                <a:cs typeface="Times New Roman" pitchFamily="18" charset="0"/>
              </a:rPr>
              <a:t>            </a:t>
            </a:r>
            <a:r>
              <a:rPr lang="ru-RU" sz="29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2,2,3 – </a:t>
            </a:r>
            <a:r>
              <a:rPr lang="ru-RU" sz="29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триметилбутановая</a:t>
            </a:r>
            <a:r>
              <a:rPr lang="ru-RU" sz="29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кислота</a:t>
            </a:r>
          </a:p>
          <a:p>
            <a:pPr>
              <a:buNone/>
            </a:pPr>
            <a:endParaRPr lang="ru-RU" sz="2800" b="1" dirty="0" smtClean="0">
              <a:solidFill>
                <a:srgbClr val="FF0000"/>
              </a:solidFill>
            </a:endParaRPr>
          </a:p>
          <a:p>
            <a:pPr>
              <a:buNone/>
            </a:pPr>
            <a:r>
              <a:rPr lang="ru-RU" sz="29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900" b="1" dirty="0" smtClean="0"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en-US" sz="2900" b="1" dirty="0" smtClean="0">
                <a:latin typeface="Times New Roman" pitchFamily="18" charset="0"/>
                <a:cs typeface="Times New Roman" pitchFamily="18" charset="0"/>
              </a:rPr>
              <a:t>CH</a:t>
            </a:r>
            <a:r>
              <a:rPr lang="en-US" sz="2900" b="1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US" sz="2900" b="1" dirty="0" smtClean="0">
                <a:latin typeface="Times New Roman" pitchFamily="18" charset="0"/>
                <a:cs typeface="Times New Roman" pitchFamily="18" charset="0"/>
              </a:rPr>
              <a:t> – CH - COOH</a:t>
            </a:r>
            <a:endParaRPr lang="ru-RU" sz="29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en-US" sz="2900" b="1" dirty="0" smtClean="0">
                <a:latin typeface="Times New Roman" pitchFamily="18" charset="0"/>
                <a:cs typeface="Times New Roman" pitchFamily="18" charset="0"/>
              </a:rPr>
              <a:t>           </a:t>
            </a:r>
            <a:r>
              <a:rPr lang="ru-RU" sz="2900" b="1" dirty="0" smtClean="0"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en-US" sz="29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he-IL" sz="2900" b="1" dirty="0" smtClean="0">
                <a:latin typeface="Times New Roman" pitchFamily="18" charset="0"/>
                <a:cs typeface="Times New Roman" pitchFamily="18" charset="0"/>
              </a:rPr>
              <a:t>׀</a:t>
            </a:r>
            <a:endParaRPr lang="ru-RU" sz="29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en-US" sz="2900" b="1" dirty="0" smtClean="0">
                <a:latin typeface="Times New Roman" pitchFamily="18" charset="0"/>
                <a:cs typeface="Times New Roman" pitchFamily="18" charset="0"/>
              </a:rPr>
              <a:t>                 CH</a:t>
            </a:r>
            <a:r>
              <a:rPr lang="en-US" sz="2900" b="1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endParaRPr lang="ru-RU" sz="2900" b="1" baseline="-25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2900" b="1" baseline="-25000" dirty="0" smtClean="0">
                <a:latin typeface="Times New Roman" pitchFamily="18" charset="0"/>
                <a:cs typeface="Times New Roman" pitchFamily="18" charset="0"/>
              </a:rPr>
              <a:t>                    </a:t>
            </a:r>
          </a:p>
          <a:p>
            <a:pPr>
              <a:buNone/>
            </a:pPr>
            <a:r>
              <a:rPr lang="ru-RU" sz="4000" b="1" baseline="-25000" dirty="0" smtClean="0">
                <a:latin typeface="Times New Roman" pitchFamily="18" charset="0"/>
                <a:cs typeface="Times New Roman" pitchFamily="18" charset="0"/>
              </a:rPr>
              <a:t>        </a:t>
            </a:r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        </a:t>
            </a:r>
            <a:r>
              <a:rPr lang="ru-RU" sz="4000" b="1" baseline="-25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   2 – </a:t>
            </a:r>
            <a:r>
              <a:rPr lang="ru-RU" sz="4000" b="1" baseline="-250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метилпропановая</a:t>
            </a:r>
            <a:r>
              <a:rPr lang="ru-RU" sz="4000" b="1" baseline="-25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кислота</a:t>
            </a:r>
          </a:p>
          <a:p>
            <a:pPr>
              <a:buNone/>
            </a:pPr>
            <a:endParaRPr lang="ru-RU" sz="2900" b="1" baseline="-25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29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2800" dirty="0">
              <a:solidFill>
                <a:srgbClr val="FF0000"/>
              </a:solidFill>
            </a:endParaRPr>
          </a:p>
        </p:txBody>
      </p:sp>
      <p:pic>
        <p:nvPicPr>
          <p:cNvPr id="4" name="Picture 12" descr="word2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452320" y="188640"/>
            <a:ext cx="1259632" cy="1440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i="1" dirty="0" smtClean="0">
                <a:solidFill>
                  <a:srgbClr val="0000FF"/>
                </a:solidFill>
              </a:rPr>
              <a:t>Составить формулы карбоновых кислот</a:t>
            </a:r>
            <a:endParaRPr lang="ru-RU" dirty="0">
              <a:solidFill>
                <a:srgbClr val="0000FF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 smtClean="0"/>
              <a:t>1)      2,2-диметилбутановая кислота</a:t>
            </a:r>
          </a:p>
          <a:p>
            <a:pPr>
              <a:buNone/>
            </a:pPr>
            <a:endParaRPr lang="ru-RU" b="1" dirty="0" smtClean="0"/>
          </a:p>
          <a:p>
            <a:r>
              <a:rPr lang="ru-RU" b="1" dirty="0" smtClean="0"/>
              <a:t>2)      2,3-диметилпентановая кислота</a:t>
            </a:r>
          </a:p>
          <a:p>
            <a:endParaRPr lang="ru-RU" b="1" dirty="0" smtClean="0"/>
          </a:p>
          <a:p>
            <a:r>
              <a:rPr lang="ru-RU" b="1" dirty="0" smtClean="0"/>
              <a:t>3)      </a:t>
            </a:r>
            <a:r>
              <a:rPr lang="ru-RU" b="1" dirty="0" smtClean="0">
                <a:cs typeface="Arial" pitchFamily="34" charset="0"/>
              </a:rPr>
              <a:t>3-метилпентановая кислота</a:t>
            </a:r>
            <a:endParaRPr lang="ru-RU" b="1" dirty="0"/>
          </a:p>
        </p:txBody>
      </p:sp>
      <p:pic>
        <p:nvPicPr>
          <p:cNvPr id="4" name="Picture 12" descr="word2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100392" y="260648"/>
            <a:ext cx="1259632" cy="1440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0000FF"/>
                </a:solidFill>
              </a:rPr>
              <a:t>Изомерия</a:t>
            </a:r>
            <a:endParaRPr lang="ru-RU" b="1" dirty="0">
              <a:solidFill>
                <a:srgbClr val="0000FF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1052736"/>
            <a:ext cx="8229600" cy="5505475"/>
          </a:xfrm>
        </p:spPr>
        <p:txBody>
          <a:bodyPr>
            <a:normAutofit fontScale="92500"/>
          </a:bodyPr>
          <a:lstStyle/>
          <a:p>
            <a:r>
              <a:rPr lang="ru-RU" dirty="0" smtClean="0"/>
              <a:t>1. Изомерия углеродной цепи. Она начинается с бутановой кислоты (С</a:t>
            </a:r>
            <a:r>
              <a:rPr lang="ru-RU" baseline="-25000" dirty="0" smtClean="0"/>
              <a:t>3</a:t>
            </a:r>
            <a:r>
              <a:rPr lang="ru-RU" dirty="0" smtClean="0"/>
              <a:t>Н</a:t>
            </a:r>
            <a:r>
              <a:rPr lang="ru-RU" baseline="-25000" dirty="0" smtClean="0"/>
              <a:t>7</a:t>
            </a:r>
            <a:r>
              <a:rPr lang="ru-RU" dirty="0" smtClean="0"/>
              <a:t>СООН), которая существует в виде двух изомеров:</a:t>
            </a:r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r>
              <a:rPr lang="ru-RU" dirty="0" smtClean="0"/>
              <a:t>  </a:t>
            </a:r>
          </a:p>
          <a:p>
            <a:r>
              <a:rPr lang="ru-RU" dirty="0" smtClean="0"/>
              <a:t>2. Изомерия положения кратной связи</a:t>
            </a:r>
          </a:p>
          <a:p>
            <a:pPr>
              <a:buNone/>
            </a:pPr>
            <a:r>
              <a:rPr lang="ru-RU" dirty="0" smtClean="0"/>
              <a:t>     СН</a:t>
            </a:r>
            <a:r>
              <a:rPr lang="ru-RU" baseline="-25000" dirty="0" smtClean="0"/>
              <a:t>2</a:t>
            </a:r>
            <a:r>
              <a:rPr lang="ru-RU" dirty="0" smtClean="0"/>
              <a:t>=СН—СН</a:t>
            </a:r>
            <a:r>
              <a:rPr lang="ru-RU" baseline="-25000" dirty="0" smtClean="0"/>
              <a:t>2</a:t>
            </a:r>
            <a:r>
              <a:rPr lang="ru-RU" dirty="0" smtClean="0"/>
              <a:t>—СООН    СН</a:t>
            </a:r>
            <a:r>
              <a:rPr lang="ru-RU" baseline="-25000" dirty="0" smtClean="0"/>
              <a:t>3</a:t>
            </a:r>
            <a:r>
              <a:rPr lang="ru-RU" dirty="0" smtClean="0"/>
              <a:t>—СН=СН—СООН</a:t>
            </a:r>
            <a:br>
              <a:rPr lang="ru-RU" dirty="0" smtClean="0"/>
            </a:br>
            <a:r>
              <a:rPr lang="ru-RU" dirty="0" smtClean="0"/>
              <a:t>Бутен-3-овая кислота        Бутен-2-овая кислота</a:t>
            </a:r>
            <a:br>
              <a:rPr lang="ru-RU" dirty="0" smtClean="0"/>
            </a:br>
            <a:r>
              <a:rPr lang="ru-RU" dirty="0" smtClean="0"/>
              <a:t>(</a:t>
            </a:r>
            <a:r>
              <a:rPr lang="ru-RU" dirty="0" err="1" smtClean="0"/>
              <a:t>винилуксусная</a:t>
            </a:r>
            <a:r>
              <a:rPr lang="ru-RU" dirty="0" smtClean="0"/>
              <a:t> кислота) (кретоновая кислота)</a:t>
            </a:r>
          </a:p>
          <a:p>
            <a:pPr>
              <a:buNone/>
            </a:pPr>
            <a:endParaRPr lang="ru-RU" dirty="0"/>
          </a:p>
        </p:txBody>
      </p:sp>
      <p:pic>
        <p:nvPicPr>
          <p:cNvPr id="59394" name="Picture 2" descr="http://www.himhelp.ru/pics/297_1255298135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2492896"/>
            <a:ext cx="8640960" cy="18002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0070C0"/>
                </a:solidFill>
                <a:hlinkClick r:id="rId2" action="ppaction://hlinkfile"/>
              </a:rPr>
              <a:t>Физические свойства</a:t>
            </a:r>
            <a:r>
              <a:rPr lang="ru-RU" b="1" dirty="0" smtClean="0">
                <a:solidFill>
                  <a:srgbClr val="0070C0"/>
                </a:solidFill>
              </a:rPr>
              <a:t> </a:t>
            </a:r>
            <a:r>
              <a:rPr lang="ru-RU" sz="2000" b="1" dirty="0" smtClean="0">
                <a:solidFill>
                  <a:srgbClr val="0070C0"/>
                </a:solidFill>
              </a:rPr>
              <a:t>(видео)</a:t>
            </a:r>
            <a:endParaRPr lang="ru-RU" sz="2000" dirty="0">
              <a:solidFill>
                <a:srgbClr val="0070C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124744"/>
            <a:ext cx="9144000" cy="5400600"/>
          </a:xfrm>
        </p:spPr>
        <p:txBody>
          <a:bodyPr/>
          <a:lstStyle/>
          <a:p>
            <a:pPr>
              <a:defRPr/>
            </a:pPr>
            <a:r>
              <a:rPr lang="ru-RU" sz="2800" b="1" dirty="0" smtClean="0">
                <a:solidFill>
                  <a:schemeClr val="accent2"/>
                </a:solidFill>
              </a:rPr>
              <a:t>С</a:t>
            </a:r>
            <a:r>
              <a:rPr lang="ru-RU" sz="2800" b="1" baseline="-25000" dirty="0" smtClean="0">
                <a:solidFill>
                  <a:schemeClr val="accent2"/>
                </a:solidFill>
              </a:rPr>
              <a:t>1</a:t>
            </a:r>
            <a:r>
              <a:rPr lang="ru-RU" sz="2800" b="1" dirty="0" smtClean="0">
                <a:solidFill>
                  <a:schemeClr val="accent2"/>
                </a:solidFill>
              </a:rPr>
              <a:t> – С</a:t>
            </a:r>
            <a:r>
              <a:rPr lang="ru-RU" sz="2800" b="1" baseline="-25000" dirty="0" smtClean="0">
                <a:solidFill>
                  <a:schemeClr val="accent2"/>
                </a:solidFill>
              </a:rPr>
              <a:t>3</a:t>
            </a:r>
            <a:r>
              <a:rPr lang="ru-RU" sz="2800" b="1" dirty="0" smtClean="0">
                <a:solidFill>
                  <a:schemeClr val="accent2"/>
                </a:solidFill>
              </a:rPr>
              <a:t> </a:t>
            </a:r>
            <a:r>
              <a:rPr lang="ru-RU" sz="2800" b="1" i="1" dirty="0" smtClean="0">
                <a:solidFill>
                  <a:srgbClr val="009900"/>
                </a:solidFill>
              </a:rPr>
              <a:t>Жидкости с характерным резким запахом, хорошо растворимые в воде </a:t>
            </a:r>
          </a:p>
          <a:p>
            <a:pPr>
              <a:defRPr/>
            </a:pPr>
            <a:endParaRPr lang="ru-RU" sz="2800" b="1" dirty="0" smtClean="0">
              <a:solidFill>
                <a:schemeClr val="accent2"/>
              </a:solidFill>
            </a:endParaRPr>
          </a:p>
          <a:p>
            <a:endParaRPr lang="ru-RU" sz="2800" b="1" dirty="0" smtClean="0"/>
          </a:p>
          <a:p>
            <a:pPr>
              <a:defRPr/>
            </a:pPr>
            <a:r>
              <a:rPr lang="ru-RU" sz="2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С</a:t>
            </a:r>
            <a:r>
              <a:rPr lang="ru-RU" sz="2800" b="1" baseline="-2500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4</a:t>
            </a:r>
            <a:r>
              <a:rPr lang="ru-RU" sz="2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– С</a:t>
            </a:r>
            <a:r>
              <a:rPr lang="ru-RU" sz="2800" b="1" baseline="-2500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9 </a:t>
            </a:r>
            <a:r>
              <a:rPr lang="ru-RU" sz="2800" b="1" i="1" dirty="0" smtClean="0">
                <a:solidFill>
                  <a:srgbClr val="0099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Вязкие маслянистые жидкости с неприятным запахом, плохо растворимые в воде</a:t>
            </a:r>
            <a:r>
              <a:rPr lang="ru-RU" sz="2800" b="1" dirty="0" smtClean="0"/>
              <a:t> </a:t>
            </a:r>
          </a:p>
          <a:p>
            <a:pPr>
              <a:defRPr/>
            </a:pPr>
            <a:endParaRPr lang="ru-RU" sz="2800" b="1" dirty="0" smtClean="0"/>
          </a:p>
          <a:p>
            <a:pPr>
              <a:defRPr/>
            </a:pPr>
            <a:endParaRPr lang="ru-RU" sz="2800" b="1" dirty="0" smtClean="0"/>
          </a:p>
          <a:p>
            <a:pPr>
              <a:defRPr/>
            </a:pPr>
            <a:r>
              <a:rPr lang="en-US" sz="2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</a:t>
            </a:r>
            <a:r>
              <a:rPr lang="en-US" sz="2800" b="1" baseline="-2500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10</a:t>
            </a:r>
            <a:r>
              <a:rPr lang="en-US" sz="2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ru-RU" sz="2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и </a:t>
            </a:r>
            <a:r>
              <a:rPr lang="en-US" sz="2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&gt;</a:t>
            </a:r>
            <a:r>
              <a:rPr lang="ru-RU" sz="2800" b="1" i="1" dirty="0" smtClean="0">
                <a:solidFill>
                  <a:srgbClr val="0099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Твердые вещества, не имеющие </a:t>
            </a:r>
          </a:p>
          <a:p>
            <a:pPr>
              <a:buNone/>
              <a:defRPr/>
            </a:pPr>
            <a:r>
              <a:rPr lang="ru-RU" sz="2800" b="1" i="1" dirty="0" smtClean="0">
                <a:solidFill>
                  <a:srgbClr val="0099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запаха, не растворимые в воде</a:t>
            </a:r>
          </a:p>
          <a:p>
            <a:pPr>
              <a:defRPr/>
            </a:pPr>
            <a:endParaRPr lang="ru-RU" sz="2800" dirty="0" smtClean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buNone/>
              <a:defRPr/>
            </a:pPr>
            <a:endParaRPr lang="ru-RU" sz="2800" b="1" dirty="0" smtClean="0"/>
          </a:p>
          <a:p>
            <a:endParaRPr lang="ru-RU" baseline="-25000" dirty="0" smtClean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buNone/>
            </a:pPr>
            <a:endParaRPr lang="ru-RU" dirty="0"/>
          </a:p>
        </p:txBody>
      </p:sp>
      <p:pic>
        <p:nvPicPr>
          <p:cNvPr id="4" name="Picture 11" descr="уксус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28184" y="1556792"/>
            <a:ext cx="2520280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10" descr="масло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72200" y="3645024"/>
            <a:ext cx="2771800" cy="13674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9" descr="стеарин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623050" y="5085184"/>
            <a:ext cx="2520950" cy="1493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0070C0"/>
                </a:solidFill>
                <a:hlinkClick r:id="rId2" action="ppaction://hlinkfile"/>
              </a:rPr>
              <a:t>Психологический практикум </a:t>
            </a:r>
            <a:endParaRPr lang="ru-RU" b="1" dirty="0">
              <a:solidFill>
                <a:srgbClr val="0070C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b="1" dirty="0" smtClean="0">
                <a:solidFill>
                  <a:srgbClr val="002060"/>
                </a:solidFill>
              </a:rPr>
              <a:t>Представьте себя предметом, имеющим отношение к нашей теме. Вам нужно сформулировать несколько фраз, которые вы скажете потенциальным покупателям, можно в виде рекламы. Не пытайтесь сделать это с помощью логики. Пусть это будут первые фразы, которые приходят вам в голову.</a:t>
            </a:r>
          </a:p>
          <a:p>
            <a:endParaRPr lang="ru-RU" dirty="0" smtClean="0"/>
          </a:p>
          <a:p>
            <a:endParaRPr lang="ru-RU" dirty="0"/>
          </a:p>
        </p:txBody>
      </p:sp>
      <p:pic>
        <p:nvPicPr>
          <p:cNvPr id="5" name="Picture 4" descr="j0076170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47864" y="5013177"/>
            <a:ext cx="1944216" cy="1844824"/>
          </a:xfrm>
          <a:prstGeom prst="rect">
            <a:avLst/>
          </a:prstGeom>
          <a:noFill/>
        </p:spPr>
      </p:pic>
      <p:pic>
        <p:nvPicPr>
          <p:cNvPr id="6" name="Picture 12" descr="j0095678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08104" y="4869160"/>
            <a:ext cx="2088232" cy="198884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FF0000"/>
                </a:solidFill>
              </a:rPr>
              <a:t>Выводы: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124744"/>
            <a:ext cx="9144000" cy="5400600"/>
          </a:xfrm>
        </p:spPr>
        <p:txBody>
          <a:bodyPr>
            <a:normAutofit fontScale="47500" lnSpcReduction="20000"/>
          </a:bodyPr>
          <a:lstStyle/>
          <a:p>
            <a:pPr lvl="0"/>
            <a:r>
              <a:rPr lang="ru-RU" sz="4400" b="1" dirty="0" smtClean="0">
                <a:solidFill>
                  <a:srgbClr val="002060"/>
                </a:solidFill>
              </a:rPr>
              <a:t>Карбоновые кислоты – это органические вещества, в молекулах которых содержатся одна или несколько функциональных карбоксильных групп, соединенных с углеводородной группой из насыщенных, ненасыщенных или ароматических углеводородов.</a:t>
            </a:r>
          </a:p>
          <a:p>
            <a:pPr lvl="0">
              <a:buNone/>
            </a:pPr>
            <a:endParaRPr lang="ru-RU" sz="4400" b="1" dirty="0" smtClean="0">
              <a:solidFill>
                <a:srgbClr val="002060"/>
              </a:solidFill>
            </a:endParaRPr>
          </a:p>
          <a:p>
            <a:pPr lvl="0"/>
            <a:r>
              <a:rPr lang="ru-RU" sz="4400" b="1" dirty="0" smtClean="0">
                <a:solidFill>
                  <a:srgbClr val="002060"/>
                </a:solidFill>
              </a:rPr>
              <a:t>Химическое строение одноосновных карбоновых кислот выражается общей формулой  </a:t>
            </a:r>
            <a:r>
              <a:rPr lang="en-US" sz="4400" b="1" dirty="0" smtClean="0">
                <a:solidFill>
                  <a:srgbClr val="002060"/>
                </a:solidFill>
              </a:rPr>
              <a:t>R</a:t>
            </a:r>
            <a:r>
              <a:rPr lang="ru-RU" sz="4400" b="1" dirty="0" smtClean="0">
                <a:solidFill>
                  <a:srgbClr val="002060"/>
                </a:solidFill>
              </a:rPr>
              <a:t>–</a:t>
            </a:r>
            <a:r>
              <a:rPr lang="en-US" sz="4400" b="1" dirty="0" smtClean="0">
                <a:solidFill>
                  <a:srgbClr val="002060"/>
                </a:solidFill>
              </a:rPr>
              <a:t>COOH</a:t>
            </a:r>
            <a:r>
              <a:rPr lang="ru-RU" sz="4400" b="1" dirty="0" smtClean="0">
                <a:solidFill>
                  <a:srgbClr val="002060"/>
                </a:solidFill>
              </a:rPr>
              <a:t>.</a:t>
            </a:r>
          </a:p>
          <a:p>
            <a:pPr lvl="0">
              <a:buNone/>
            </a:pPr>
            <a:endParaRPr lang="ru-RU" sz="4400" b="1" dirty="0" smtClean="0">
              <a:solidFill>
                <a:srgbClr val="002060"/>
              </a:solidFill>
            </a:endParaRPr>
          </a:p>
          <a:p>
            <a:pPr lvl="0"/>
            <a:r>
              <a:rPr lang="ru-RU" sz="4400" b="1" dirty="0" smtClean="0">
                <a:solidFill>
                  <a:srgbClr val="002060"/>
                </a:solidFill>
              </a:rPr>
              <a:t>Карбоновые кислоты, содержащие в углеводородной группе 9 и более атомов углерода, называют высшими.</a:t>
            </a:r>
          </a:p>
          <a:p>
            <a:pPr lvl="0">
              <a:buNone/>
            </a:pPr>
            <a:endParaRPr lang="ru-RU" sz="4400" b="1" dirty="0" smtClean="0">
              <a:solidFill>
                <a:srgbClr val="002060"/>
              </a:solidFill>
            </a:endParaRPr>
          </a:p>
          <a:p>
            <a:pPr lvl="0"/>
            <a:r>
              <a:rPr lang="ru-RU" sz="4400" b="1" dirty="0" smtClean="0">
                <a:solidFill>
                  <a:srgbClr val="002060"/>
                </a:solidFill>
              </a:rPr>
              <a:t>Муравьиная, уксусная, пальмитиновая, стеариновая кислоты – представители гомологического ряда одноосновных насыщенных карбоновых кислот, они – гомологи.</a:t>
            </a:r>
          </a:p>
          <a:p>
            <a:pPr lvl="0">
              <a:buNone/>
            </a:pPr>
            <a:endParaRPr lang="ru-RU" sz="4400" b="1" dirty="0" smtClean="0">
              <a:solidFill>
                <a:srgbClr val="002060"/>
              </a:solidFill>
            </a:endParaRPr>
          </a:p>
          <a:p>
            <a:pPr lvl="0"/>
            <a:r>
              <a:rPr lang="ru-RU" sz="4400" b="1" dirty="0" smtClean="0">
                <a:solidFill>
                  <a:srgbClr val="002060"/>
                </a:solidFill>
              </a:rPr>
              <a:t>Олеиновая – непредельная одноосновная карбоновая кислота, лимонная – многоосновная карбоновая кислота, бензойная – ароматическая карбоновая кислота.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0000FF"/>
                </a:solidFill>
              </a:rPr>
              <a:t>Тест</a:t>
            </a:r>
            <a:endParaRPr lang="ru-RU" b="1" dirty="0">
              <a:solidFill>
                <a:srgbClr val="0000FF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4713387"/>
          </a:xfrm>
        </p:spPr>
        <p:txBody>
          <a:bodyPr>
            <a:normAutofit fontScale="55000" lnSpcReduction="20000"/>
          </a:bodyPr>
          <a:lstStyle/>
          <a:p>
            <a:pPr algn="just"/>
            <a: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omic Sans MS" pitchFamily="66" charset="0"/>
              </a:rPr>
              <a:t>1</a:t>
            </a:r>
            <a:r>
              <a:rPr lang="ru-RU" sz="3300" b="1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Arial" pitchFamily="34" charset="0"/>
              </a:rPr>
              <a:t>. </a:t>
            </a:r>
            <a:r>
              <a:rPr lang="ru-RU" sz="3300" b="1" u="sng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Arial" pitchFamily="34" charset="0"/>
              </a:rPr>
              <a:t>Какие из названных кислот являются органическими</a:t>
            </a:r>
            <a:r>
              <a:rPr lang="ru-RU" sz="3300" b="1" u="sng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?</a:t>
            </a:r>
          </a:p>
          <a:p>
            <a:pPr algn="just"/>
            <a:r>
              <a:rPr lang="ru-RU" sz="33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   а</a:t>
            </a:r>
            <a:r>
              <a:rPr lang="ru-RU" sz="3300" b="1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Arial" pitchFamily="34" charset="0"/>
              </a:rPr>
              <a:t>) муравьиная; б) азотная;                                                                        </a:t>
            </a:r>
          </a:p>
          <a:p>
            <a:pPr algn="just"/>
            <a:r>
              <a:rPr lang="ru-RU" sz="3300" b="1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Arial" pitchFamily="34" charset="0"/>
              </a:rPr>
              <a:t>    в) серная; г) лимонная. </a:t>
            </a:r>
          </a:p>
          <a:p>
            <a:pPr algn="just"/>
            <a:r>
              <a:rPr lang="ru-RU" sz="3300" b="1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Arial" pitchFamily="34" charset="0"/>
              </a:rPr>
              <a:t>2. </a:t>
            </a:r>
            <a:r>
              <a:rPr lang="ru-RU" sz="3300" b="1" u="sng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Arial" pitchFamily="34" charset="0"/>
              </a:rPr>
              <a:t>Почему болезненны укусы муравьев? </a:t>
            </a:r>
          </a:p>
          <a:p>
            <a:pPr algn="just"/>
            <a:r>
              <a:rPr lang="ru-RU" sz="3300" b="1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Arial" pitchFamily="34" charset="0"/>
              </a:rPr>
              <a:t>    а) обжигают муравьиной кислотой; </a:t>
            </a:r>
          </a:p>
          <a:p>
            <a:pPr algn="just"/>
            <a:r>
              <a:rPr lang="ru-RU" sz="3300" b="1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Arial" pitchFamily="34" charset="0"/>
              </a:rPr>
              <a:t>    б) выделяют яд; </a:t>
            </a:r>
          </a:p>
          <a:p>
            <a:pPr algn="just"/>
            <a:r>
              <a:rPr lang="ru-RU" sz="3300" b="1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Arial" pitchFamily="34" charset="0"/>
              </a:rPr>
              <a:t>    в) разъедают муравьиной щелочью; </a:t>
            </a:r>
          </a:p>
          <a:p>
            <a:pPr algn="just"/>
            <a:r>
              <a:rPr lang="ru-RU" sz="3300" b="1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Arial" pitchFamily="34" charset="0"/>
              </a:rPr>
              <a:t>    г) вонзают острые зубчики.                                                                   </a:t>
            </a:r>
            <a:endParaRPr lang="ru-RU" sz="3300" b="1" dirty="0" smtClean="0">
              <a:solidFill>
                <a:srgbClr val="C00000"/>
              </a:solidFill>
              <a:cs typeface="Arial" pitchFamily="34" charset="0"/>
            </a:endParaRPr>
          </a:p>
          <a:p>
            <a:pPr algn="just"/>
            <a:r>
              <a:rPr lang="ru-RU" sz="3300" b="1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Arial" pitchFamily="34" charset="0"/>
              </a:rPr>
              <a:t>3. </a:t>
            </a:r>
            <a:r>
              <a:rPr lang="ru-RU" sz="3300" b="1" u="sng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Arial" pitchFamily="34" charset="0"/>
              </a:rPr>
              <a:t>Как называют соли карбоновых кислот? </a:t>
            </a:r>
          </a:p>
          <a:p>
            <a:pPr algn="just"/>
            <a:r>
              <a:rPr lang="ru-RU" sz="3300" b="1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Arial" pitchFamily="34" charset="0"/>
              </a:rPr>
              <a:t>    а) ацетаты; б) </a:t>
            </a:r>
            <a:r>
              <a:rPr lang="ru-RU" sz="33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cs typeface="Arial" pitchFamily="34" charset="0"/>
              </a:rPr>
              <a:t>бустилаты</a:t>
            </a:r>
            <a:r>
              <a:rPr lang="ru-RU" sz="3300" b="1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Arial" pitchFamily="34" charset="0"/>
              </a:rPr>
              <a:t>;    </a:t>
            </a:r>
          </a:p>
          <a:p>
            <a:pPr algn="just"/>
            <a:r>
              <a:rPr lang="ru-RU" sz="3300" b="1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Arial" pitchFamily="34" charset="0"/>
              </a:rPr>
              <a:t>    в) </a:t>
            </a:r>
            <a:r>
              <a:rPr lang="ru-RU" sz="33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cs typeface="Arial" pitchFamily="34" charset="0"/>
              </a:rPr>
              <a:t>пропилаты</a:t>
            </a:r>
            <a:r>
              <a:rPr lang="ru-RU" sz="3300" b="1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Arial" pitchFamily="34" charset="0"/>
              </a:rPr>
              <a:t>; г) постулаты.                                                                    </a:t>
            </a:r>
            <a:endParaRPr lang="ru-RU" sz="3300" b="1" dirty="0" smtClean="0">
              <a:solidFill>
                <a:srgbClr val="C00000"/>
              </a:solidFill>
              <a:cs typeface="Arial" pitchFamily="34" charset="0"/>
            </a:endParaRPr>
          </a:p>
          <a:p>
            <a:pPr algn="just"/>
            <a:r>
              <a:rPr lang="ru-RU" sz="3300" b="1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Arial" pitchFamily="34" charset="0"/>
              </a:rPr>
              <a:t>4. </a:t>
            </a:r>
            <a:r>
              <a:rPr lang="ru-RU" sz="3300" b="1" u="sng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Arial" pitchFamily="34" charset="0"/>
              </a:rPr>
              <a:t>Какого названия кислоты не существует? </a:t>
            </a:r>
          </a:p>
          <a:p>
            <a:pPr algn="just"/>
            <a:r>
              <a:rPr lang="ru-RU" sz="3300" b="1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Arial" pitchFamily="34" charset="0"/>
              </a:rPr>
              <a:t>    а) лимонная; б) щавелевая; </a:t>
            </a:r>
          </a:p>
          <a:p>
            <a:pPr algn="just"/>
            <a:r>
              <a:rPr lang="ru-RU" sz="3300" b="1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Arial" pitchFamily="34" charset="0"/>
              </a:rPr>
              <a:t>    в) яблочная; г) виноградная.                                                                 </a:t>
            </a:r>
            <a:endParaRPr lang="ru-RU" sz="3300" b="1" dirty="0" smtClean="0">
              <a:solidFill>
                <a:srgbClr val="C00000"/>
              </a:solidFill>
              <a:cs typeface="Arial" pitchFamily="34" charset="0"/>
            </a:endParaRPr>
          </a:p>
          <a:p>
            <a:pPr algn="just"/>
            <a:r>
              <a:rPr lang="ru-RU" sz="3300" b="1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Arial" pitchFamily="34" charset="0"/>
              </a:rPr>
              <a:t>5. </a:t>
            </a:r>
            <a:r>
              <a:rPr lang="ru-RU" sz="3300" b="1" u="sng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Arial" pitchFamily="34" charset="0"/>
              </a:rPr>
              <a:t>Какие кислоты являются витаминами? </a:t>
            </a:r>
          </a:p>
          <a:p>
            <a:pPr algn="just"/>
            <a:r>
              <a:rPr lang="ru-RU" sz="3300" b="1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Arial" pitchFamily="34" charset="0"/>
              </a:rPr>
              <a:t>    а) никотиновая; б) аскорбиновая; </a:t>
            </a:r>
          </a:p>
          <a:p>
            <a:pPr algn="just"/>
            <a:r>
              <a:rPr lang="ru-RU" sz="3300" b="1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Arial" pitchFamily="34" charset="0"/>
              </a:rPr>
              <a:t>    в) ацетилсалициловая; г) янтарная.                                                     </a:t>
            </a:r>
          </a:p>
          <a:p>
            <a:pPr>
              <a:buNone/>
            </a:pPr>
            <a:endParaRPr lang="ru-RU" dirty="0"/>
          </a:p>
        </p:txBody>
      </p:sp>
      <p:pic>
        <p:nvPicPr>
          <p:cNvPr id="4" name="Picture 8" descr="AG00039_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660232" y="260648"/>
            <a:ext cx="2483768" cy="324036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0000FF"/>
                </a:solidFill>
              </a:rPr>
              <a:t>Ответы</a:t>
            </a:r>
            <a:endParaRPr lang="ru-RU" b="1" dirty="0">
              <a:solidFill>
                <a:srgbClr val="0000FF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1268760"/>
            <a:ext cx="3600400" cy="4857403"/>
          </a:xfrm>
        </p:spPr>
        <p:txBody>
          <a:bodyPr/>
          <a:lstStyle/>
          <a:p>
            <a:pPr marL="514350" indent="-514350">
              <a:buAutoNum type="arabicPeriod"/>
            </a:pPr>
            <a:r>
              <a:rPr lang="ru-RU" sz="4400" b="1" dirty="0" smtClean="0">
                <a:solidFill>
                  <a:srgbClr val="FF0000"/>
                </a:solidFill>
              </a:rPr>
              <a:t>А, Г</a:t>
            </a:r>
          </a:p>
          <a:p>
            <a:pPr marL="514350" indent="-514350">
              <a:buAutoNum type="arabicPeriod"/>
            </a:pPr>
            <a:r>
              <a:rPr lang="ru-RU" sz="4400" b="1" dirty="0" smtClean="0">
                <a:solidFill>
                  <a:srgbClr val="FF0000"/>
                </a:solidFill>
              </a:rPr>
              <a:t>А</a:t>
            </a:r>
          </a:p>
          <a:p>
            <a:pPr marL="514350" indent="-514350">
              <a:buAutoNum type="arabicPeriod"/>
            </a:pPr>
            <a:r>
              <a:rPr lang="ru-RU" sz="4400" b="1" dirty="0" smtClean="0">
                <a:solidFill>
                  <a:srgbClr val="FF0000"/>
                </a:solidFill>
              </a:rPr>
              <a:t>А, В</a:t>
            </a:r>
          </a:p>
          <a:p>
            <a:pPr marL="514350" indent="-514350">
              <a:buAutoNum type="arabicPeriod"/>
            </a:pPr>
            <a:r>
              <a:rPr lang="ru-RU" sz="4400" b="1" dirty="0" smtClean="0">
                <a:solidFill>
                  <a:srgbClr val="FF0000"/>
                </a:solidFill>
              </a:rPr>
              <a:t>Г</a:t>
            </a:r>
          </a:p>
          <a:p>
            <a:pPr marL="514350" indent="-514350">
              <a:buAutoNum type="arabicPeriod"/>
            </a:pPr>
            <a:r>
              <a:rPr lang="ru-RU" sz="4400" b="1" dirty="0" smtClean="0">
                <a:solidFill>
                  <a:srgbClr val="FF0000"/>
                </a:solidFill>
              </a:rPr>
              <a:t>А, Б</a:t>
            </a:r>
          </a:p>
          <a:p>
            <a:pPr marL="514350" indent="-514350" algn="ctr">
              <a:buAutoNum type="arabicPeriod"/>
            </a:pPr>
            <a:endParaRPr lang="ru-RU" dirty="0" smtClean="0"/>
          </a:p>
          <a:p>
            <a:pPr marL="514350" indent="-514350" algn="ctr">
              <a:buAutoNum type="arabicPeriod"/>
            </a:pPr>
            <a:endParaRPr lang="ru-RU" dirty="0" smtClean="0"/>
          </a:p>
          <a:p>
            <a:pPr marL="514350" indent="-514350" algn="ctr">
              <a:buAutoNum type="arabicPeriod"/>
            </a:pPr>
            <a:endParaRPr lang="ru-RU" dirty="0" smtClean="0"/>
          </a:p>
          <a:p>
            <a:pPr marL="514350" indent="-514350" algn="ctr">
              <a:buAutoNum type="arabicPeriod"/>
            </a:pPr>
            <a:endParaRPr lang="ru-RU" dirty="0"/>
          </a:p>
        </p:txBody>
      </p:sp>
      <p:pic>
        <p:nvPicPr>
          <p:cNvPr id="4" name="Picture 3" descr="q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11760" y="1196752"/>
            <a:ext cx="4968552" cy="53285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1084982"/>
          </a:xfrm>
        </p:spPr>
        <p:txBody>
          <a:bodyPr>
            <a:normAutofit fontScale="90000"/>
          </a:bodyPr>
          <a:lstStyle/>
          <a:p>
            <a:r>
              <a:rPr lang="ru-RU" sz="4000" b="1" dirty="0" smtClean="0">
                <a:solidFill>
                  <a:srgbClr val="0070C0"/>
                </a:solidFill>
              </a:rPr>
              <a:t/>
            </a:r>
            <a:br>
              <a:rPr lang="ru-RU" sz="4000" b="1" dirty="0" smtClean="0">
                <a:solidFill>
                  <a:srgbClr val="0070C0"/>
                </a:solidFill>
              </a:rPr>
            </a:br>
            <a:r>
              <a:rPr lang="ru-RU" sz="4000" b="1" dirty="0" smtClean="0">
                <a:solidFill>
                  <a:srgbClr val="0000FF"/>
                </a:solidFill>
              </a:rPr>
              <a:t>Прежде чем перейти к следующему разделу, решим проблему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9512" y="1268760"/>
            <a:ext cx="8964488" cy="4857403"/>
          </a:xfrm>
        </p:spPr>
        <p:txBody>
          <a:bodyPr>
            <a:normAutofit lnSpcReduction="10000"/>
          </a:bodyPr>
          <a:lstStyle/>
          <a:p>
            <a:r>
              <a:rPr lang="ru-RU" sz="2800" b="1" i="1" dirty="0" smtClean="0"/>
              <a:t>Некоторые лекарственные препараты нельзя запивать целым рядом напитков, кислые фрукты и соки, маринады, блюда с уксусом нельзя употреблять в пищу наряду с антибиотиками пенициллинового ряда и </a:t>
            </a:r>
            <a:r>
              <a:rPr lang="ru-RU" sz="2800" b="1" i="1" dirty="0" err="1" smtClean="0"/>
              <a:t>эритромицином</a:t>
            </a:r>
            <a:r>
              <a:rPr lang="ru-RU" sz="2800" b="1" i="1" dirty="0" smtClean="0"/>
              <a:t>. Как вы думаете, чем вызван данный запрет?</a:t>
            </a:r>
            <a:endParaRPr lang="ru-RU" sz="2800" b="1" dirty="0" smtClean="0"/>
          </a:p>
          <a:p>
            <a:r>
              <a:rPr lang="ru-RU" b="1" dirty="0" smtClean="0">
                <a:solidFill>
                  <a:srgbClr val="0000FF"/>
                </a:solidFill>
              </a:rPr>
              <a:t>Кислоты, содержащиеся в указанных продуктах, могут вступать в химическое взаимодействие с названными антибиотиками, нейтрализуя их воздействие на организм.</a:t>
            </a:r>
          </a:p>
          <a:p>
            <a:endParaRPr lang="ru-RU" dirty="0"/>
          </a:p>
        </p:txBody>
      </p:sp>
      <p:pic>
        <p:nvPicPr>
          <p:cNvPr id="4" name="Picture 12" descr="word2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100392" y="260648"/>
            <a:ext cx="1259632" cy="1440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0070C0"/>
                </a:solidFill>
                <a:hlinkClick r:id="rId2" action="ppaction://hlinkfile"/>
              </a:rPr>
              <a:t>Химические свойства</a:t>
            </a:r>
            <a:endParaRPr lang="ru-RU" b="1" dirty="0">
              <a:solidFill>
                <a:srgbClr val="0070C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340768"/>
            <a:ext cx="9144000" cy="5256584"/>
          </a:xfrm>
        </p:spPr>
        <p:txBody>
          <a:bodyPr>
            <a:normAutofit/>
          </a:bodyPr>
          <a:lstStyle/>
          <a:p>
            <a:pPr marL="514350" indent="-514350">
              <a:spcBef>
                <a:spcPts val="0"/>
              </a:spcBef>
              <a:buAutoNum type="arabicParenR"/>
            </a:pPr>
            <a:r>
              <a:rPr lang="en-US" b="1" dirty="0" smtClean="0">
                <a:solidFill>
                  <a:srgbClr val="0000FF"/>
                </a:solidFill>
                <a:latin typeface="Arial" charset="0"/>
                <a:cs typeface="Arial" charset="0"/>
              </a:rPr>
              <a:t>2СH</a:t>
            </a:r>
            <a:r>
              <a:rPr lang="en-US" b="1" baseline="-30000" dirty="0" smtClean="0">
                <a:solidFill>
                  <a:srgbClr val="0000FF"/>
                </a:solidFill>
                <a:latin typeface="Arial" charset="0"/>
                <a:cs typeface="Arial" charset="0"/>
              </a:rPr>
              <a:t>3</a:t>
            </a:r>
            <a:r>
              <a:rPr lang="en-US" b="1" dirty="0" smtClean="0">
                <a:solidFill>
                  <a:srgbClr val="0000FF"/>
                </a:solidFill>
                <a:latin typeface="Arial" charset="0"/>
                <a:cs typeface="Arial" charset="0"/>
              </a:rPr>
              <a:t>COOH + Mg </a:t>
            </a:r>
            <a:r>
              <a:rPr lang="en-US" b="1" dirty="0" smtClean="0">
                <a:solidFill>
                  <a:srgbClr val="0000FF"/>
                </a:solidFill>
                <a:latin typeface="Symbol" pitchFamily="18" charset="2"/>
                <a:cs typeface="Arial" charset="0"/>
              </a:rPr>
              <a:t>®</a:t>
            </a:r>
            <a:r>
              <a:rPr lang="en-US" b="1" dirty="0" smtClean="0">
                <a:solidFill>
                  <a:srgbClr val="0000FF"/>
                </a:solidFill>
                <a:latin typeface="Arial" charset="0"/>
                <a:cs typeface="Arial" charset="0"/>
              </a:rPr>
              <a:t> (CH</a:t>
            </a:r>
            <a:r>
              <a:rPr lang="en-US" b="1" baseline="-30000" dirty="0" smtClean="0">
                <a:solidFill>
                  <a:srgbClr val="0000FF"/>
                </a:solidFill>
                <a:latin typeface="Arial" charset="0"/>
                <a:cs typeface="Arial" charset="0"/>
              </a:rPr>
              <a:t>3</a:t>
            </a:r>
            <a:r>
              <a:rPr lang="en-US" b="1" dirty="0" smtClean="0">
                <a:solidFill>
                  <a:srgbClr val="0000FF"/>
                </a:solidFill>
                <a:latin typeface="Arial" charset="0"/>
                <a:cs typeface="Arial" charset="0"/>
              </a:rPr>
              <a:t>COO)</a:t>
            </a:r>
            <a:r>
              <a:rPr lang="en-US" b="1" baseline="-30000" dirty="0" smtClean="0">
                <a:solidFill>
                  <a:srgbClr val="0000FF"/>
                </a:solidFill>
                <a:latin typeface="Arial" charset="0"/>
                <a:cs typeface="Arial" charset="0"/>
              </a:rPr>
              <a:t>2</a:t>
            </a:r>
            <a:r>
              <a:rPr lang="en-US" b="1" dirty="0" smtClean="0">
                <a:solidFill>
                  <a:srgbClr val="0000FF"/>
                </a:solidFill>
                <a:latin typeface="Arial" charset="0"/>
                <a:cs typeface="Arial" charset="0"/>
              </a:rPr>
              <a:t>Mg + H</a:t>
            </a:r>
            <a:r>
              <a:rPr lang="en-US" b="1" baseline="-30000" dirty="0" smtClean="0">
                <a:solidFill>
                  <a:srgbClr val="0000FF"/>
                </a:solidFill>
                <a:latin typeface="Arial" charset="0"/>
                <a:cs typeface="Arial" charset="0"/>
              </a:rPr>
              <a:t>2</a:t>
            </a:r>
            <a:r>
              <a:rPr lang="en-US" b="1" dirty="0" smtClean="0">
                <a:solidFill>
                  <a:srgbClr val="0000FF"/>
                </a:solidFill>
                <a:latin typeface="Symbol" pitchFamily="18" charset="2"/>
                <a:cs typeface="Arial" charset="0"/>
              </a:rPr>
              <a:t>­</a:t>
            </a:r>
            <a:endParaRPr lang="ru-RU" b="1" dirty="0" smtClean="0">
              <a:solidFill>
                <a:srgbClr val="0000FF"/>
              </a:solidFill>
              <a:latin typeface="Symbol" pitchFamily="18" charset="2"/>
              <a:cs typeface="Arial" charset="0"/>
            </a:endParaRPr>
          </a:p>
          <a:p>
            <a:pPr marL="514350" indent="-514350">
              <a:spcBef>
                <a:spcPts val="0"/>
              </a:spcBef>
              <a:buFont typeface="Arial" pitchFamily="34" charset="0"/>
              <a:buAutoNum type="arabicParenR"/>
            </a:pPr>
            <a:r>
              <a:rPr lang="en-US" b="1" dirty="0" smtClean="0">
                <a:solidFill>
                  <a:srgbClr val="0000FF"/>
                </a:solidFill>
                <a:latin typeface="Arial" charset="0"/>
                <a:cs typeface="Arial" charset="0"/>
              </a:rPr>
              <a:t>2СH</a:t>
            </a:r>
            <a:r>
              <a:rPr lang="en-US" b="1" baseline="-30000" dirty="0" smtClean="0">
                <a:solidFill>
                  <a:srgbClr val="0000FF"/>
                </a:solidFill>
                <a:latin typeface="Arial" charset="0"/>
                <a:cs typeface="Arial" charset="0"/>
              </a:rPr>
              <a:t>3</a:t>
            </a:r>
            <a:r>
              <a:rPr lang="en-US" b="1" dirty="0" smtClean="0">
                <a:solidFill>
                  <a:srgbClr val="0000FF"/>
                </a:solidFill>
                <a:latin typeface="Arial" charset="0"/>
                <a:cs typeface="Arial" charset="0"/>
              </a:rPr>
              <a:t>COOH + </a:t>
            </a:r>
            <a:r>
              <a:rPr lang="en-US" b="1" dirty="0" err="1" smtClean="0">
                <a:solidFill>
                  <a:srgbClr val="0000FF"/>
                </a:solidFill>
                <a:latin typeface="Arial" charset="0"/>
                <a:cs typeface="Arial" charset="0"/>
              </a:rPr>
              <a:t>MgO</a:t>
            </a:r>
            <a:r>
              <a:rPr lang="en-US" b="1" dirty="0" smtClean="0">
                <a:solidFill>
                  <a:srgbClr val="0000FF"/>
                </a:solidFill>
                <a:latin typeface="Arial" charset="0"/>
                <a:cs typeface="Arial" charset="0"/>
              </a:rPr>
              <a:t> </a:t>
            </a:r>
            <a:r>
              <a:rPr lang="en-US" b="1" dirty="0" smtClean="0">
                <a:solidFill>
                  <a:srgbClr val="0000FF"/>
                </a:solidFill>
                <a:latin typeface="Symbol" pitchFamily="18" charset="2"/>
                <a:cs typeface="Arial" charset="0"/>
              </a:rPr>
              <a:t>®</a:t>
            </a:r>
            <a:r>
              <a:rPr lang="en-US" b="1" dirty="0" smtClean="0">
                <a:solidFill>
                  <a:srgbClr val="0000FF"/>
                </a:solidFill>
                <a:latin typeface="Arial" charset="0"/>
                <a:cs typeface="Arial" charset="0"/>
              </a:rPr>
              <a:t> (CH</a:t>
            </a:r>
            <a:r>
              <a:rPr lang="en-US" b="1" baseline="-30000" dirty="0" smtClean="0">
                <a:solidFill>
                  <a:srgbClr val="0000FF"/>
                </a:solidFill>
                <a:latin typeface="Arial" charset="0"/>
                <a:cs typeface="Arial" charset="0"/>
              </a:rPr>
              <a:t>3</a:t>
            </a:r>
            <a:r>
              <a:rPr lang="en-US" b="1" dirty="0" smtClean="0">
                <a:solidFill>
                  <a:srgbClr val="0000FF"/>
                </a:solidFill>
                <a:latin typeface="Arial" charset="0"/>
                <a:cs typeface="Arial" charset="0"/>
              </a:rPr>
              <a:t>COO)</a:t>
            </a:r>
            <a:r>
              <a:rPr lang="en-US" b="1" baseline="-30000" dirty="0" smtClean="0">
                <a:solidFill>
                  <a:srgbClr val="0000FF"/>
                </a:solidFill>
                <a:latin typeface="Arial" charset="0"/>
                <a:cs typeface="Arial" charset="0"/>
              </a:rPr>
              <a:t>2</a:t>
            </a:r>
            <a:r>
              <a:rPr lang="en-US" b="1" dirty="0" smtClean="0">
                <a:solidFill>
                  <a:srgbClr val="0000FF"/>
                </a:solidFill>
                <a:latin typeface="Arial" charset="0"/>
                <a:cs typeface="Arial" charset="0"/>
              </a:rPr>
              <a:t> Mg + H</a:t>
            </a:r>
            <a:r>
              <a:rPr lang="en-US" b="1" baseline="-30000" dirty="0" smtClean="0">
                <a:solidFill>
                  <a:srgbClr val="0000FF"/>
                </a:solidFill>
                <a:latin typeface="Arial" charset="0"/>
                <a:cs typeface="Arial" charset="0"/>
              </a:rPr>
              <a:t>2</a:t>
            </a:r>
            <a:r>
              <a:rPr lang="en-US" b="1" dirty="0" smtClean="0">
                <a:solidFill>
                  <a:srgbClr val="0000FF"/>
                </a:solidFill>
                <a:latin typeface="Arial" charset="0"/>
                <a:cs typeface="Arial" charset="0"/>
              </a:rPr>
              <a:t>O</a:t>
            </a:r>
          </a:p>
          <a:p>
            <a:pPr marL="514350" indent="-514350">
              <a:spcBef>
                <a:spcPts val="0"/>
              </a:spcBef>
              <a:buFont typeface="Arial" pitchFamily="34" charset="0"/>
              <a:buAutoNum type="arabicParenR"/>
            </a:pPr>
            <a:r>
              <a:rPr lang="en-US" b="1" dirty="0" smtClean="0">
                <a:solidFill>
                  <a:srgbClr val="0000FF"/>
                </a:solidFill>
                <a:latin typeface="Arial" charset="0"/>
                <a:cs typeface="Arial" charset="0"/>
              </a:rPr>
              <a:t>H–COOH + </a:t>
            </a:r>
            <a:r>
              <a:rPr lang="en-US" b="1" dirty="0" err="1" smtClean="0">
                <a:solidFill>
                  <a:srgbClr val="0000FF"/>
                </a:solidFill>
                <a:latin typeface="Arial" charset="0"/>
                <a:cs typeface="Arial" charset="0"/>
              </a:rPr>
              <a:t>NaOH</a:t>
            </a:r>
            <a:r>
              <a:rPr lang="en-US" b="1" dirty="0" smtClean="0">
                <a:solidFill>
                  <a:srgbClr val="0000FF"/>
                </a:solidFill>
                <a:latin typeface="Arial" charset="0"/>
                <a:cs typeface="Arial" charset="0"/>
              </a:rPr>
              <a:t> </a:t>
            </a:r>
            <a:r>
              <a:rPr lang="en-US" b="1" dirty="0" smtClean="0">
                <a:solidFill>
                  <a:srgbClr val="0000FF"/>
                </a:solidFill>
                <a:latin typeface="Symbol" pitchFamily="18" charset="2"/>
                <a:cs typeface="Arial" charset="0"/>
              </a:rPr>
              <a:t>®</a:t>
            </a:r>
            <a:r>
              <a:rPr lang="en-US" b="1" dirty="0" smtClean="0">
                <a:solidFill>
                  <a:srgbClr val="0000FF"/>
                </a:solidFill>
                <a:latin typeface="Arial" charset="0"/>
                <a:cs typeface="Arial" charset="0"/>
              </a:rPr>
              <a:t> H–</a:t>
            </a:r>
            <a:r>
              <a:rPr lang="en-US" b="1" dirty="0" err="1" smtClean="0">
                <a:solidFill>
                  <a:srgbClr val="0000FF"/>
                </a:solidFill>
                <a:latin typeface="Arial" charset="0"/>
                <a:cs typeface="Arial" charset="0"/>
              </a:rPr>
              <a:t>COONa</a:t>
            </a:r>
            <a:r>
              <a:rPr lang="en-US" b="1" dirty="0" smtClean="0">
                <a:solidFill>
                  <a:srgbClr val="0000FF"/>
                </a:solidFill>
                <a:latin typeface="Arial" charset="0"/>
                <a:cs typeface="Arial" charset="0"/>
              </a:rPr>
              <a:t> + H</a:t>
            </a:r>
            <a:r>
              <a:rPr lang="en-US" b="1" baseline="-30000" dirty="0" smtClean="0">
                <a:solidFill>
                  <a:srgbClr val="0000FF"/>
                </a:solidFill>
                <a:latin typeface="Arial" charset="0"/>
                <a:cs typeface="Arial" charset="0"/>
              </a:rPr>
              <a:t>2</a:t>
            </a:r>
            <a:r>
              <a:rPr lang="en-US" b="1" dirty="0" smtClean="0">
                <a:solidFill>
                  <a:srgbClr val="0000FF"/>
                </a:solidFill>
                <a:latin typeface="Arial" charset="0"/>
                <a:cs typeface="Arial" charset="0"/>
              </a:rPr>
              <a:t>O</a:t>
            </a:r>
          </a:p>
          <a:p>
            <a:pPr marL="514350" indent="-514350">
              <a:spcBef>
                <a:spcPts val="0"/>
              </a:spcBef>
              <a:buAutoNum type="arabicParenR"/>
            </a:pPr>
            <a:r>
              <a:rPr lang="ru-RU" b="1" dirty="0" smtClean="0">
                <a:solidFill>
                  <a:srgbClr val="0000FF"/>
                </a:solidFill>
              </a:rPr>
              <a:t>2СH</a:t>
            </a:r>
            <a:r>
              <a:rPr lang="ru-RU" b="1" baseline="-25000" dirty="0" smtClean="0">
                <a:solidFill>
                  <a:srgbClr val="0000FF"/>
                </a:solidFill>
              </a:rPr>
              <a:t>3</a:t>
            </a:r>
            <a:r>
              <a:rPr lang="ru-RU" b="1" dirty="0" smtClean="0">
                <a:solidFill>
                  <a:srgbClr val="0000FF"/>
                </a:solidFill>
              </a:rPr>
              <a:t>CH</a:t>
            </a:r>
            <a:r>
              <a:rPr lang="ru-RU" b="1" baseline="-25000" dirty="0" smtClean="0">
                <a:solidFill>
                  <a:srgbClr val="0000FF"/>
                </a:solidFill>
              </a:rPr>
              <a:t>2</a:t>
            </a:r>
            <a:r>
              <a:rPr lang="ru-RU" b="1" dirty="0" smtClean="0">
                <a:solidFill>
                  <a:srgbClr val="0000FF"/>
                </a:solidFill>
              </a:rPr>
              <a:t>COOH + Na</a:t>
            </a:r>
            <a:r>
              <a:rPr lang="ru-RU" b="1" baseline="-25000" dirty="0" smtClean="0">
                <a:solidFill>
                  <a:srgbClr val="0000FF"/>
                </a:solidFill>
              </a:rPr>
              <a:t>2</a:t>
            </a:r>
            <a:r>
              <a:rPr lang="ru-RU" b="1" dirty="0" smtClean="0">
                <a:solidFill>
                  <a:srgbClr val="0000FF"/>
                </a:solidFill>
              </a:rPr>
              <a:t>CO</a:t>
            </a:r>
            <a:r>
              <a:rPr lang="ru-RU" b="1" baseline="-25000" dirty="0" smtClean="0">
                <a:solidFill>
                  <a:srgbClr val="0000FF"/>
                </a:solidFill>
              </a:rPr>
              <a:t>3 </a:t>
            </a:r>
            <a:r>
              <a:rPr lang="ru-RU" sz="3600" b="1" dirty="0" smtClean="0">
                <a:solidFill>
                  <a:srgbClr val="0000FF"/>
                </a:solidFill>
                <a:cs typeface="Arial" charset="0"/>
              </a:rPr>
              <a:t>→</a:t>
            </a:r>
            <a:r>
              <a:rPr lang="ru-RU" b="1" dirty="0" smtClean="0">
                <a:solidFill>
                  <a:srgbClr val="0000FF"/>
                </a:solidFill>
              </a:rPr>
              <a:t> 2CH</a:t>
            </a:r>
            <a:r>
              <a:rPr lang="ru-RU" b="1" baseline="-25000" dirty="0" smtClean="0">
                <a:solidFill>
                  <a:srgbClr val="0000FF"/>
                </a:solidFill>
              </a:rPr>
              <a:t>3</a:t>
            </a:r>
            <a:r>
              <a:rPr lang="ru-RU" b="1" dirty="0" smtClean="0">
                <a:solidFill>
                  <a:srgbClr val="0000FF"/>
                </a:solidFill>
              </a:rPr>
              <a:t>CH</a:t>
            </a:r>
            <a:r>
              <a:rPr lang="ru-RU" b="1" baseline="-25000" dirty="0" smtClean="0">
                <a:solidFill>
                  <a:srgbClr val="0000FF"/>
                </a:solidFill>
              </a:rPr>
              <a:t>2</a:t>
            </a:r>
            <a:r>
              <a:rPr lang="ru-RU" b="1" dirty="0" smtClean="0">
                <a:solidFill>
                  <a:srgbClr val="0000FF"/>
                </a:solidFill>
              </a:rPr>
              <a:t>COONa + H</a:t>
            </a:r>
            <a:r>
              <a:rPr lang="ru-RU" b="1" baseline="-25000" dirty="0" smtClean="0">
                <a:solidFill>
                  <a:srgbClr val="0000FF"/>
                </a:solidFill>
              </a:rPr>
              <a:t>2</a:t>
            </a:r>
            <a:r>
              <a:rPr lang="ru-RU" b="1" dirty="0" smtClean="0">
                <a:solidFill>
                  <a:srgbClr val="0000FF"/>
                </a:solidFill>
              </a:rPr>
              <a:t>O + CO</a:t>
            </a:r>
            <a:r>
              <a:rPr lang="ru-RU" b="1" baseline="-25000" dirty="0" smtClean="0">
                <a:solidFill>
                  <a:srgbClr val="0000FF"/>
                </a:solidFill>
              </a:rPr>
              <a:t>2</a:t>
            </a:r>
          </a:p>
          <a:p>
            <a:pPr marL="514350" indent="-514350">
              <a:spcBef>
                <a:spcPts val="0"/>
              </a:spcBef>
              <a:buAutoNum type="arabicParenR"/>
            </a:pPr>
            <a:r>
              <a:rPr lang="en-US" b="1" dirty="0" smtClean="0">
                <a:solidFill>
                  <a:srgbClr val="0000FF"/>
                </a:solidFill>
                <a:hlinkClick r:id="rId3" action="ppaction://hlinkfile"/>
              </a:rPr>
              <a:t>CH</a:t>
            </a:r>
            <a:r>
              <a:rPr lang="en-US" b="1" baseline="-25000" dirty="0" smtClean="0">
                <a:solidFill>
                  <a:srgbClr val="0000FF"/>
                </a:solidFill>
                <a:hlinkClick r:id="rId3" action="ppaction://hlinkfile"/>
              </a:rPr>
              <a:t>3</a:t>
            </a:r>
            <a:r>
              <a:rPr lang="en-US" b="1" dirty="0" smtClean="0">
                <a:solidFill>
                  <a:srgbClr val="0000FF"/>
                </a:solidFill>
                <a:hlinkClick r:id="rId3" action="ppaction://hlinkfile"/>
              </a:rPr>
              <a:t>COOH</a:t>
            </a:r>
            <a:r>
              <a:rPr lang="ru-RU" b="1" dirty="0" smtClean="0">
                <a:solidFill>
                  <a:srgbClr val="0000FF"/>
                </a:solidFill>
                <a:hlinkClick r:id="rId3" action="ppaction://hlinkfile"/>
              </a:rPr>
              <a:t>+ </a:t>
            </a:r>
            <a:r>
              <a:rPr lang="en-US" b="1" dirty="0" smtClean="0">
                <a:solidFill>
                  <a:srgbClr val="0000FF"/>
                </a:solidFill>
                <a:hlinkClick r:id="rId3" action="ppaction://hlinkfile"/>
              </a:rPr>
              <a:t>C</a:t>
            </a:r>
            <a:r>
              <a:rPr lang="en-US" b="1" baseline="-25000" dirty="0" smtClean="0">
                <a:solidFill>
                  <a:srgbClr val="0000FF"/>
                </a:solidFill>
                <a:hlinkClick r:id="rId3" action="ppaction://hlinkfile"/>
              </a:rPr>
              <a:t>2</a:t>
            </a:r>
            <a:r>
              <a:rPr lang="en-US" b="1" dirty="0" smtClean="0">
                <a:solidFill>
                  <a:srgbClr val="0000FF"/>
                </a:solidFill>
                <a:hlinkClick r:id="rId3" action="ppaction://hlinkfile"/>
              </a:rPr>
              <a:t>H</a:t>
            </a:r>
            <a:r>
              <a:rPr lang="en-US" b="1" baseline="-25000" dirty="0" smtClean="0">
                <a:solidFill>
                  <a:srgbClr val="0000FF"/>
                </a:solidFill>
                <a:hlinkClick r:id="rId3" action="ppaction://hlinkfile"/>
              </a:rPr>
              <a:t>5</a:t>
            </a:r>
            <a:r>
              <a:rPr lang="en-US" b="1" dirty="0" smtClean="0">
                <a:solidFill>
                  <a:srgbClr val="0000FF"/>
                </a:solidFill>
                <a:hlinkClick r:id="rId3" action="ppaction://hlinkfile"/>
              </a:rPr>
              <a:t>OH </a:t>
            </a:r>
            <a:r>
              <a:rPr lang="ru-RU" b="1" dirty="0" smtClean="0">
                <a:solidFill>
                  <a:srgbClr val="0000FF"/>
                </a:solidFill>
                <a:cs typeface="Arial" charset="0"/>
                <a:hlinkClick r:id="rId3" action="ppaction://hlinkfile"/>
              </a:rPr>
              <a:t>→</a:t>
            </a:r>
            <a:r>
              <a:rPr lang="en-US" b="1" dirty="0" smtClean="0">
                <a:solidFill>
                  <a:srgbClr val="0000FF"/>
                </a:solidFill>
                <a:hlinkClick r:id="rId3" action="ppaction://hlinkfile"/>
              </a:rPr>
              <a:t>  CH</a:t>
            </a:r>
            <a:r>
              <a:rPr lang="en-US" b="1" baseline="-25000" dirty="0" smtClean="0">
                <a:solidFill>
                  <a:srgbClr val="0000FF"/>
                </a:solidFill>
                <a:hlinkClick r:id="rId3" action="ppaction://hlinkfile"/>
              </a:rPr>
              <a:t>3</a:t>
            </a:r>
            <a:r>
              <a:rPr lang="en-US" b="1" dirty="0" smtClean="0">
                <a:solidFill>
                  <a:srgbClr val="0000FF"/>
                </a:solidFill>
                <a:hlinkClick r:id="rId3" action="ppaction://hlinkfile"/>
              </a:rPr>
              <a:t>COOC</a:t>
            </a:r>
            <a:r>
              <a:rPr lang="en-US" b="1" baseline="-25000" dirty="0" smtClean="0">
                <a:solidFill>
                  <a:srgbClr val="0000FF"/>
                </a:solidFill>
                <a:hlinkClick r:id="rId3" action="ppaction://hlinkfile"/>
              </a:rPr>
              <a:t>2</a:t>
            </a:r>
            <a:r>
              <a:rPr lang="en-US" b="1" dirty="0" smtClean="0">
                <a:solidFill>
                  <a:srgbClr val="0000FF"/>
                </a:solidFill>
                <a:hlinkClick r:id="rId3" action="ppaction://hlinkfile"/>
              </a:rPr>
              <a:t>H</a:t>
            </a:r>
            <a:r>
              <a:rPr lang="en-US" b="1" baseline="-25000" dirty="0" smtClean="0">
                <a:solidFill>
                  <a:srgbClr val="0000FF"/>
                </a:solidFill>
                <a:hlinkClick r:id="rId3" action="ppaction://hlinkfile"/>
              </a:rPr>
              <a:t>5</a:t>
            </a:r>
            <a:r>
              <a:rPr lang="en-US" b="1" dirty="0" smtClean="0">
                <a:solidFill>
                  <a:srgbClr val="0000FF"/>
                </a:solidFill>
                <a:hlinkClick r:id="rId3" action="ppaction://hlinkfile"/>
              </a:rPr>
              <a:t> + H</a:t>
            </a:r>
            <a:r>
              <a:rPr lang="en-US" b="1" baseline="-25000" dirty="0" smtClean="0">
                <a:solidFill>
                  <a:srgbClr val="0000FF"/>
                </a:solidFill>
                <a:hlinkClick r:id="rId3" action="ppaction://hlinkfile"/>
              </a:rPr>
              <a:t>2</a:t>
            </a:r>
            <a:r>
              <a:rPr lang="en-US" b="1" dirty="0" smtClean="0">
                <a:solidFill>
                  <a:srgbClr val="0000FF"/>
                </a:solidFill>
                <a:hlinkClick r:id="rId3" action="ppaction://hlinkfile"/>
              </a:rPr>
              <a:t>O</a:t>
            </a:r>
            <a:endParaRPr lang="ru-RU" b="1" dirty="0" smtClean="0">
              <a:solidFill>
                <a:srgbClr val="0000FF"/>
              </a:solidFill>
            </a:endParaRPr>
          </a:p>
          <a:p>
            <a:pPr marL="514350" indent="-514350">
              <a:spcBef>
                <a:spcPts val="0"/>
              </a:spcBef>
              <a:buAutoNum type="arabicParenR"/>
            </a:pPr>
            <a:r>
              <a:rPr lang="ru-RU" b="1" dirty="0" smtClean="0">
                <a:solidFill>
                  <a:srgbClr val="0000FF"/>
                </a:solidFill>
                <a:hlinkClick r:id="rId4" action="ppaction://hlinkfile"/>
              </a:rPr>
              <a:t>СН3СООН+2О2=2СО2+2Н2О</a:t>
            </a:r>
            <a:endParaRPr lang="en-US" b="1" dirty="0" smtClean="0">
              <a:solidFill>
                <a:srgbClr val="0000FF"/>
              </a:solidFill>
              <a:latin typeface="Arial" charset="0"/>
              <a:cs typeface="Arial" charset="0"/>
            </a:endParaRPr>
          </a:p>
          <a:p>
            <a:r>
              <a:rPr lang="ru-RU" sz="2200" b="1" i="1" dirty="0" smtClean="0"/>
              <a:t>Вывод: Для карбоновых кислот характерны свойства как общие с неорганическими кислотами, так и специфические (5,6), присущие только органическим кислотам.</a:t>
            </a:r>
            <a:endParaRPr lang="ru-RU" sz="2200" dirty="0" smtClean="0"/>
          </a:p>
          <a:p>
            <a:pPr>
              <a:buNone/>
            </a:pPr>
            <a:r>
              <a:rPr lang="ru-RU" sz="2200" b="1" dirty="0" smtClean="0"/>
              <a:t> </a:t>
            </a:r>
            <a:endParaRPr lang="ru-RU" sz="2200" dirty="0" smtClean="0"/>
          </a:p>
          <a:p>
            <a:pPr marL="0" indent="0">
              <a:spcBef>
                <a:spcPts val="0"/>
              </a:spcBef>
              <a:buFontTx/>
              <a:buNone/>
            </a:pPr>
            <a:endParaRPr lang="ru-RU" altLang="ru-RU" b="1" dirty="0" smtClean="0"/>
          </a:p>
          <a:p>
            <a:endParaRPr lang="ru-RU" dirty="0"/>
          </a:p>
        </p:txBody>
      </p:sp>
      <p:pic>
        <p:nvPicPr>
          <p:cNvPr id="4" name="Picture 13" descr="doc30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812360" y="0"/>
            <a:ext cx="1331640" cy="2060848"/>
          </a:xfrm>
          <a:prstGeom prst="rect">
            <a:avLst/>
          </a:prstGeom>
          <a:noFill/>
        </p:spPr>
      </p:pic>
      <p:pic>
        <p:nvPicPr>
          <p:cNvPr id="59394" name="Picture 2" descr="C:\Users\Светлана\Desktop\отчёты\тв. отчёты образцы\картинки\images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" y="188640"/>
            <a:ext cx="1907704" cy="119675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err="1" smtClean="0">
                <a:solidFill>
                  <a:srgbClr val="0000FF"/>
                </a:solidFill>
                <a:hlinkClick r:id="rId2" action="ppaction://hlinkfile"/>
              </a:rPr>
              <a:t>Кейс-задания</a:t>
            </a:r>
            <a:endParaRPr lang="ru-RU" dirty="0">
              <a:solidFill>
                <a:srgbClr val="0000FF"/>
              </a:solidFill>
            </a:endParaRPr>
          </a:p>
        </p:txBody>
      </p:sp>
      <p:pic>
        <p:nvPicPr>
          <p:cNvPr id="4" name="Содержимое 3" descr="C:\Users\Светлана\Desktop\кейс-задания\Пир Клеопатры.jpg">
            <a:hlinkClick r:id="rId3" action="ppaction://hlinkfile"/>
          </p:cNvPr>
          <p:cNvPicPr>
            <a:picLocks noGrp="1"/>
          </p:cNvPicPr>
          <p:nvPr>
            <p:ph idx="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3190461"/>
            <a:ext cx="4283968" cy="36675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C:\Users\Светлана\Desktop\кейс-задания\ozheg-krapivoi.jpg">
            <a:hlinkClick r:id="rId5" action="ppaction://hlinkfile"/>
          </p:cNvPr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987824" y="1124744"/>
            <a:ext cx="6156176" cy="1944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C:\Users\Светлана\Desktop\кейс-задания\400.jpg">
            <a:hlinkClick r:id="rId7" action="ppaction://hlinkfile"/>
          </p:cNvPr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644008" y="3212976"/>
            <a:ext cx="4499992" cy="33843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C:\Users\Светлана\Desktop\кейс-задания\krapiva.jpg"/>
          <p:cNvPicPr/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0" y="260648"/>
            <a:ext cx="2880320" cy="25388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5298" name="Picture 2" descr="Картинки по запросу комар">
            <a:hlinkClick r:id="rId10" action="ppaction://hlinkfile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4644008" y="3140968"/>
            <a:ext cx="1224136" cy="1008111"/>
          </a:xfrm>
          <a:prstGeom prst="rect">
            <a:avLst/>
          </a:prstGeom>
          <a:noFill/>
        </p:spPr>
      </p:pic>
      <p:pic>
        <p:nvPicPr>
          <p:cNvPr id="69636" name="Picture 4" descr="Картинки по запросу картинка муравей">
            <a:hlinkClick r:id="rId12" action="ppaction://hlinkfile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6948264" y="2348880"/>
            <a:ext cx="2195736" cy="93610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676456" cy="1152128"/>
          </a:xfrm>
        </p:spPr>
        <p:txBody>
          <a:bodyPr>
            <a:normAutofit fontScale="90000"/>
          </a:bodyPr>
          <a:lstStyle/>
          <a:p>
            <a:pPr algn="l"/>
            <a:r>
              <a:rPr lang="ru-RU" b="1" i="1" dirty="0" smtClean="0"/>
              <a:t>      </a:t>
            </a:r>
            <a:br>
              <a:rPr lang="ru-RU" b="1" i="1" dirty="0" smtClean="0"/>
            </a:br>
            <a:r>
              <a:rPr lang="ru-RU" b="1" i="1" dirty="0" smtClean="0"/>
              <a:t>   </a:t>
            </a:r>
            <a:r>
              <a:rPr lang="ru-RU" dirty="0" smtClean="0">
                <a:solidFill>
                  <a:srgbClr val="0000FF"/>
                </a:solidFill>
              </a:rPr>
              <a:t>1) Уксусная кислота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b="1" dirty="0" smtClean="0"/>
              <a:t>СаСО</a:t>
            </a:r>
            <a:r>
              <a:rPr lang="ru-RU" b="1" baseline="-25000" dirty="0" smtClean="0"/>
              <a:t>3</a:t>
            </a:r>
            <a:r>
              <a:rPr lang="ru-RU" b="1" dirty="0" smtClean="0"/>
              <a:t> + 2СН</a:t>
            </a:r>
            <a:r>
              <a:rPr lang="ru-RU" b="1" baseline="-25000" dirty="0" smtClean="0"/>
              <a:t>3</a:t>
            </a:r>
            <a:r>
              <a:rPr lang="ru-RU" b="1" dirty="0" smtClean="0"/>
              <a:t>СООН =(СН</a:t>
            </a:r>
            <a:r>
              <a:rPr lang="ru-RU" b="1" baseline="-25000" dirty="0" smtClean="0"/>
              <a:t>3</a:t>
            </a:r>
            <a:r>
              <a:rPr lang="ru-RU" b="1" dirty="0" smtClean="0"/>
              <a:t>СОО)</a:t>
            </a:r>
            <a:r>
              <a:rPr lang="ru-RU" b="1" baseline="-25000" dirty="0" smtClean="0"/>
              <a:t>2</a:t>
            </a:r>
            <a:r>
              <a:rPr lang="ru-RU" b="1" dirty="0" smtClean="0"/>
              <a:t>Са + Н</a:t>
            </a:r>
            <a:r>
              <a:rPr lang="ru-RU" b="1" baseline="-25000" dirty="0" smtClean="0"/>
              <a:t>2</a:t>
            </a:r>
            <a:r>
              <a:rPr lang="ru-RU" b="1" dirty="0" smtClean="0"/>
              <a:t>О + СО</a:t>
            </a:r>
            <a:r>
              <a:rPr lang="ru-RU" b="1" baseline="-25000" dirty="0" smtClean="0"/>
              <a:t>2</a:t>
            </a:r>
            <a:r>
              <a:rPr lang="ru-RU" b="1" dirty="0" smtClean="0"/>
              <a:t>↑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ru-RU" b="1" dirty="0" smtClean="0"/>
              <a:t>    </a:t>
            </a:r>
          </a:p>
          <a:p>
            <a:pPr>
              <a:buNone/>
            </a:pPr>
            <a:r>
              <a:rPr lang="ru-RU" sz="4000" b="1" dirty="0" smtClean="0"/>
              <a:t>   </a:t>
            </a:r>
            <a:r>
              <a:rPr lang="ru-RU" sz="4000" dirty="0" smtClean="0">
                <a:solidFill>
                  <a:srgbClr val="0000FF"/>
                </a:solidFill>
              </a:rPr>
              <a:t>2) Муравьиная кислота</a:t>
            </a:r>
          </a:p>
          <a:p>
            <a:pPr>
              <a:buNone/>
            </a:pPr>
            <a:r>
              <a:rPr lang="pl-PL" sz="4000" b="1" dirty="0" smtClean="0"/>
              <a:t>2 HCOOH + Na2CO3 = 2 HCOONa + H2O + CO2</a:t>
            </a:r>
            <a:r>
              <a:rPr lang="ru-RU" b="1" dirty="0" smtClean="0"/>
              <a:t> ↑ </a:t>
            </a:r>
            <a:r>
              <a:rPr lang="pl-PL" b="1" dirty="0" smtClean="0"/>
              <a:t> </a:t>
            </a:r>
            <a:endParaRPr lang="ru-RU" b="1" dirty="0" smtClean="0"/>
          </a:p>
          <a:p>
            <a:pPr>
              <a:buNone/>
            </a:pPr>
            <a:r>
              <a:rPr lang="ru-RU" dirty="0" smtClean="0">
                <a:solidFill>
                  <a:srgbClr val="0000FF"/>
                </a:solidFill>
              </a:rPr>
              <a:t>   </a:t>
            </a:r>
            <a:r>
              <a:rPr lang="ru-RU" sz="4000" dirty="0" smtClean="0">
                <a:solidFill>
                  <a:srgbClr val="0000FF"/>
                </a:solidFill>
              </a:rPr>
              <a:t>3) Молочная кислота</a:t>
            </a:r>
          </a:p>
          <a:p>
            <a:pPr>
              <a:buNone/>
            </a:pPr>
            <a:r>
              <a:rPr lang="ru-RU" sz="4000" dirty="0" smtClean="0"/>
              <a:t>C</a:t>
            </a:r>
            <a:r>
              <a:rPr lang="ru-RU" sz="4000" baseline="-25000" dirty="0" smtClean="0"/>
              <a:t>6</a:t>
            </a:r>
            <a:r>
              <a:rPr lang="ru-RU" sz="4000" dirty="0" smtClean="0"/>
              <a:t>H</a:t>
            </a:r>
            <a:r>
              <a:rPr lang="ru-RU" sz="4000" baseline="-25000" dirty="0" smtClean="0"/>
              <a:t>12</a:t>
            </a:r>
            <a:r>
              <a:rPr lang="ru-RU" sz="4000" dirty="0" smtClean="0"/>
              <a:t>O</a:t>
            </a:r>
            <a:r>
              <a:rPr lang="ru-RU" sz="4000" baseline="-25000" dirty="0" smtClean="0"/>
              <a:t>6</a:t>
            </a:r>
            <a:r>
              <a:rPr lang="ru-RU" sz="4000" dirty="0" smtClean="0"/>
              <a:t> → </a:t>
            </a:r>
            <a:r>
              <a:rPr lang="ru-RU" sz="4000" b="1" dirty="0" smtClean="0"/>
              <a:t>2CH</a:t>
            </a:r>
            <a:r>
              <a:rPr lang="ru-RU" sz="4000" b="1" baseline="-25000" dirty="0" smtClean="0"/>
              <a:t>3</a:t>
            </a:r>
            <a:r>
              <a:rPr lang="ru-RU" sz="4000" b="1" dirty="0" smtClean="0"/>
              <a:t>CH(OH)COOH</a:t>
            </a:r>
          </a:p>
          <a:p>
            <a:pPr>
              <a:buNone/>
            </a:pPr>
            <a:r>
              <a:rPr lang="ru-RU" sz="3000" b="1" dirty="0" smtClean="0">
                <a:solidFill>
                  <a:srgbClr val="0000FF"/>
                </a:solidFill>
              </a:rPr>
              <a:t>    Запах этой кислоты улавливается кровососущими насекомыми</a:t>
            </a:r>
            <a:endParaRPr lang="ru-RU" sz="3000" b="1" dirty="0">
              <a:solidFill>
                <a:srgbClr val="0000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0000FF"/>
                </a:solidFill>
              </a:rPr>
              <a:t>Получение</a:t>
            </a:r>
            <a:endParaRPr lang="ru-RU" b="1" dirty="0">
              <a:solidFill>
                <a:srgbClr val="0000FF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268760"/>
            <a:ext cx="9540552" cy="4857403"/>
          </a:xfrm>
        </p:spPr>
        <p:txBody>
          <a:bodyPr/>
          <a:lstStyle/>
          <a:p>
            <a:pPr>
              <a:lnSpc>
                <a:spcPct val="90000"/>
              </a:lnSpc>
              <a:buClr>
                <a:schemeClr val="tx1"/>
              </a:buClr>
              <a:buNone/>
              <a:defRPr/>
            </a:pPr>
            <a:r>
              <a:rPr lang="ru-RU" sz="3600" b="1" dirty="0" smtClean="0">
                <a:solidFill>
                  <a:srgbClr val="0000FF"/>
                </a:solidFill>
              </a:rPr>
              <a:t>Окисление первичных спиртов и альдегидов</a:t>
            </a:r>
          </a:p>
          <a:p>
            <a:pPr marL="0" indent="0" algn="ctr">
              <a:lnSpc>
                <a:spcPct val="90000"/>
              </a:lnSpc>
              <a:buClr>
                <a:schemeClr val="tx1"/>
              </a:buClr>
              <a:buFontTx/>
              <a:buNone/>
              <a:defRPr/>
            </a:pPr>
            <a:r>
              <a:rPr lang="ru-RU" sz="4400" b="1" dirty="0" smtClean="0">
                <a:solidFill>
                  <a:srgbClr val="0000FF"/>
                </a:solidFill>
              </a:rPr>
              <a:t>       </a:t>
            </a:r>
            <a:r>
              <a:rPr lang="en-US" sz="4400" b="1" dirty="0" smtClean="0">
                <a:solidFill>
                  <a:srgbClr val="0000FF"/>
                </a:solidFill>
              </a:rPr>
              <a:t>R</a:t>
            </a:r>
            <a:r>
              <a:rPr lang="ru-RU" sz="4400" b="1" dirty="0" smtClean="0">
                <a:solidFill>
                  <a:srgbClr val="0000FF"/>
                </a:solidFill>
              </a:rPr>
              <a:t>-C</a:t>
            </a:r>
            <a:r>
              <a:rPr lang="en-US" sz="4400" b="1" dirty="0" smtClean="0">
                <a:solidFill>
                  <a:srgbClr val="0000FF"/>
                </a:solidFill>
              </a:rPr>
              <a:t>H</a:t>
            </a:r>
            <a:r>
              <a:rPr lang="en-US" sz="4400" b="1" baseline="-25000" dirty="0" smtClean="0">
                <a:solidFill>
                  <a:srgbClr val="0000FF"/>
                </a:solidFill>
              </a:rPr>
              <a:t>2</a:t>
            </a:r>
            <a:r>
              <a:rPr lang="ru-RU" sz="4400" b="1" dirty="0" smtClean="0">
                <a:solidFill>
                  <a:srgbClr val="0000FF"/>
                </a:solidFill>
              </a:rPr>
              <a:t>OH </a:t>
            </a:r>
            <a:r>
              <a:rPr lang="ru-RU" sz="4400" b="1" dirty="0" smtClean="0">
                <a:solidFill>
                  <a:srgbClr val="0000FF"/>
                </a:solidFill>
                <a:cs typeface="Arial" charset="0"/>
              </a:rPr>
              <a:t>→</a:t>
            </a:r>
            <a:r>
              <a:rPr lang="ru-RU" sz="4400" b="1" dirty="0" smtClean="0">
                <a:solidFill>
                  <a:srgbClr val="0000FF"/>
                </a:solidFill>
              </a:rPr>
              <a:t> </a:t>
            </a:r>
            <a:r>
              <a:rPr lang="en-US" sz="4400" b="1" dirty="0" smtClean="0">
                <a:solidFill>
                  <a:srgbClr val="0000FF"/>
                </a:solidFill>
              </a:rPr>
              <a:t>RCOH </a:t>
            </a:r>
            <a:r>
              <a:rPr lang="ru-RU" sz="4400" b="1" dirty="0" smtClean="0">
                <a:solidFill>
                  <a:srgbClr val="0000FF"/>
                </a:solidFill>
                <a:cs typeface="Arial" charset="0"/>
              </a:rPr>
              <a:t>→</a:t>
            </a:r>
            <a:r>
              <a:rPr lang="en-US" sz="4400" b="1" dirty="0" smtClean="0">
                <a:solidFill>
                  <a:srgbClr val="0000FF"/>
                </a:solidFill>
              </a:rPr>
              <a:t> RCOOH</a:t>
            </a:r>
          </a:p>
          <a:p>
            <a:endParaRPr lang="ru-RU" dirty="0"/>
          </a:p>
        </p:txBody>
      </p:sp>
      <p:pic>
        <p:nvPicPr>
          <p:cNvPr id="4" name="Picture 2" descr="K:\Наташа\clipart\3c3cd125ac19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47864" y="2996952"/>
            <a:ext cx="2520280" cy="31421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548680"/>
            <a:ext cx="9144000" cy="868958"/>
          </a:xfrm>
        </p:spPr>
        <p:txBody>
          <a:bodyPr>
            <a:noAutofit/>
          </a:bodyPr>
          <a:lstStyle/>
          <a:p>
            <a:r>
              <a:rPr lang="ru-RU" sz="3200" b="1" i="1" dirty="0" smtClean="0">
                <a:solidFill>
                  <a:srgbClr val="0000FF"/>
                </a:solidFill>
              </a:rPr>
              <a:t>Какая кислота соответствует  картинке? </a:t>
            </a:r>
            <a:endParaRPr lang="ru-RU" sz="3200" b="1" dirty="0">
              <a:solidFill>
                <a:srgbClr val="0000FF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857403"/>
          </a:xfrm>
        </p:spPr>
        <p:txBody>
          <a:bodyPr>
            <a:normAutofit fontScale="85000" lnSpcReduction="20000"/>
          </a:bodyPr>
          <a:lstStyle/>
          <a:p>
            <a:endParaRPr lang="ru-RU" b="1" dirty="0" smtClean="0">
              <a:solidFill>
                <a:srgbClr val="FF0000"/>
              </a:solidFill>
            </a:endParaRPr>
          </a:p>
          <a:p>
            <a:r>
              <a:rPr lang="ru-RU" sz="3800" b="1" dirty="0" smtClean="0">
                <a:solidFill>
                  <a:srgbClr val="FF0000"/>
                </a:solidFill>
              </a:rPr>
              <a:t>Представляют ли кислоты опасность для здоровья человека?</a:t>
            </a:r>
            <a:r>
              <a:rPr lang="ru-RU" sz="3800" dirty="0" smtClean="0">
                <a:solidFill>
                  <a:srgbClr val="FF0000"/>
                </a:solidFill>
              </a:rPr>
              <a:t> </a:t>
            </a:r>
            <a:endParaRPr lang="ru-RU" sz="3800" dirty="0" smtClean="0"/>
          </a:p>
          <a:p>
            <a:pPr>
              <a:buNone/>
            </a:pPr>
            <a:r>
              <a:rPr lang="ru-RU" b="1" dirty="0" smtClean="0"/>
              <a:t>  </a:t>
            </a:r>
          </a:p>
          <a:p>
            <a:pPr>
              <a:buNone/>
            </a:pPr>
            <a:r>
              <a:rPr lang="ru-RU" b="1" dirty="0" smtClean="0"/>
              <a:t>     Широко распространенная в природе щавелевая кислота, которая содержится в щавеле, апельсинах, смородине и малине, не нашла применения в пищевой промышленности. Оказывается, щавелевая кислота в двести раз сильнее уксусной кислоты, и способна даже разъедать посуду, а ее соли, накапливаясь в организме человека, образовывать камни.</a:t>
            </a:r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48680"/>
            <a:ext cx="8229600" cy="504056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0000FF"/>
                </a:solidFill>
              </a:rPr>
              <a:t/>
            </a:r>
            <a:br>
              <a:rPr lang="ru-RU" b="1" dirty="0" smtClean="0">
                <a:solidFill>
                  <a:srgbClr val="0000FF"/>
                </a:solidFill>
              </a:rPr>
            </a:br>
            <a:r>
              <a:rPr lang="ru-RU" b="1" dirty="0" smtClean="0">
                <a:solidFill>
                  <a:srgbClr val="0000FF"/>
                </a:solidFill>
              </a:rPr>
              <a:t>Применение карбоновых кислот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Picture 4" descr="c480904i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52736"/>
            <a:ext cx="4355976" cy="2376264"/>
          </a:xfrm>
          <a:prstGeom prst="rect">
            <a:avLst/>
          </a:prstGeom>
          <a:noFill/>
        </p:spPr>
      </p:pic>
      <p:pic>
        <p:nvPicPr>
          <p:cNvPr id="5" name="Picture 4" descr="c480604i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8" y="1052736"/>
            <a:ext cx="4499992" cy="2448272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>
          <a:xfrm>
            <a:off x="0" y="3429001"/>
            <a:ext cx="3851920" cy="10895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</a:pPr>
            <a:r>
              <a:rPr lang="ru-RU" b="1" dirty="0" smtClean="0">
                <a:solidFill>
                  <a:srgbClr val="0000FF"/>
                </a:solidFill>
              </a:rPr>
              <a:t>   Стеариновая кислота   </a:t>
            </a:r>
          </a:p>
          <a:p>
            <a:pPr>
              <a:lnSpc>
                <a:spcPct val="90000"/>
              </a:lnSpc>
            </a:pPr>
            <a:r>
              <a:rPr lang="ru-RU" b="1" dirty="0" smtClean="0">
                <a:solidFill>
                  <a:srgbClr val="0000FF"/>
                </a:solidFill>
              </a:rPr>
              <a:t>   CH</a:t>
            </a:r>
            <a:r>
              <a:rPr lang="ru-RU" sz="1600" b="1" dirty="0" smtClean="0">
                <a:solidFill>
                  <a:srgbClr val="0000FF"/>
                </a:solidFill>
              </a:rPr>
              <a:t>3</a:t>
            </a:r>
            <a:r>
              <a:rPr lang="ru-RU" b="1" dirty="0" smtClean="0">
                <a:solidFill>
                  <a:srgbClr val="0000FF"/>
                </a:solidFill>
              </a:rPr>
              <a:t>(CH</a:t>
            </a:r>
            <a:r>
              <a:rPr lang="ru-RU" sz="1600" b="1" dirty="0" smtClean="0">
                <a:solidFill>
                  <a:srgbClr val="0000FF"/>
                </a:solidFill>
              </a:rPr>
              <a:t>2</a:t>
            </a:r>
            <a:r>
              <a:rPr lang="ru-RU" b="1" dirty="0" smtClean="0">
                <a:solidFill>
                  <a:srgbClr val="0000FF"/>
                </a:solidFill>
              </a:rPr>
              <a:t>)</a:t>
            </a:r>
            <a:r>
              <a:rPr lang="ru-RU" sz="1600" b="1" dirty="0" smtClean="0">
                <a:solidFill>
                  <a:srgbClr val="0000FF"/>
                </a:solidFill>
              </a:rPr>
              <a:t>16</a:t>
            </a:r>
            <a:r>
              <a:rPr lang="ru-RU" b="1" dirty="0" smtClean="0">
                <a:solidFill>
                  <a:srgbClr val="0000FF"/>
                </a:solidFill>
              </a:rPr>
              <a:t>COOH</a:t>
            </a:r>
          </a:p>
          <a:p>
            <a:pPr>
              <a:lnSpc>
                <a:spcPct val="90000"/>
              </a:lnSpc>
            </a:pPr>
            <a:r>
              <a:rPr lang="ru-RU" b="1" dirty="0" smtClean="0">
                <a:solidFill>
                  <a:srgbClr val="0000FF"/>
                </a:solidFill>
              </a:rPr>
              <a:t>   Пальмитиновая кислота</a:t>
            </a:r>
          </a:p>
          <a:p>
            <a:pPr>
              <a:lnSpc>
                <a:spcPct val="90000"/>
              </a:lnSpc>
            </a:pPr>
            <a:r>
              <a:rPr lang="ru-RU" b="1" dirty="0" smtClean="0">
                <a:solidFill>
                  <a:srgbClr val="0000FF"/>
                </a:solidFill>
              </a:rPr>
              <a:t>   CH</a:t>
            </a:r>
            <a:r>
              <a:rPr lang="ru-RU" sz="1600" b="1" dirty="0" smtClean="0">
                <a:solidFill>
                  <a:srgbClr val="0000FF"/>
                </a:solidFill>
              </a:rPr>
              <a:t>3</a:t>
            </a:r>
            <a:r>
              <a:rPr lang="ru-RU" b="1" dirty="0" smtClean="0">
                <a:solidFill>
                  <a:srgbClr val="0000FF"/>
                </a:solidFill>
              </a:rPr>
              <a:t>(CH</a:t>
            </a:r>
            <a:r>
              <a:rPr lang="ru-RU" sz="1600" b="1" dirty="0" smtClean="0">
                <a:solidFill>
                  <a:srgbClr val="0000FF"/>
                </a:solidFill>
              </a:rPr>
              <a:t>2</a:t>
            </a:r>
            <a:r>
              <a:rPr lang="ru-RU" b="1" dirty="0" smtClean="0">
                <a:solidFill>
                  <a:srgbClr val="0000FF"/>
                </a:solidFill>
              </a:rPr>
              <a:t>)</a:t>
            </a:r>
            <a:r>
              <a:rPr lang="ru-RU" sz="1600" b="1" dirty="0" smtClean="0">
                <a:solidFill>
                  <a:srgbClr val="0000FF"/>
                </a:solidFill>
              </a:rPr>
              <a:t>14</a:t>
            </a:r>
            <a:r>
              <a:rPr lang="ru-RU" b="1" dirty="0" smtClean="0">
                <a:solidFill>
                  <a:srgbClr val="0000FF"/>
                </a:solidFill>
              </a:rPr>
              <a:t>COOH</a:t>
            </a:r>
          </a:p>
        </p:txBody>
      </p:sp>
      <p:pic>
        <p:nvPicPr>
          <p:cNvPr id="9" name="Picture 9" descr="пальмова_олія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>
          <a:xfrm>
            <a:off x="0" y="4581128"/>
            <a:ext cx="1763688" cy="2016224"/>
          </a:xfrm>
          <a:prstGeom prst="rect">
            <a:avLst/>
          </a:prstGeom>
        </p:spPr>
      </p:pic>
      <p:pic>
        <p:nvPicPr>
          <p:cNvPr id="10" name="Picture 10" descr="5064c982-ccae-11e0-944d-00155d005109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>
          <a:xfrm>
            <a:off x="1763688" y="4581128"/>
            <a:ext cx="1735460" cy="2088232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3707904" y="3645024"/>
            <a:ext cx="4824536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rgbClr val="0000FF"/>
                </a:solidFill>
              </a:rPr>
              <a:t>Кислоты нашли широкое применение во всех сферах человеческой жизни. Их применяют в медицине, косметологии, пищевой промышленности, сельском хозяйстве и используют для бытовых нужд.</a:t>
            </a:r>
            <a:endParaRPr lang="ru-RU" sz="2400" b="1" dirty="0">
              <a:solidFill>
                <a:srgbClr val="0000FF"/>
              </a:solidFill>
            </a:endParaRPr>
          </a:p>
        </p:txBody>
      </p:sp>
      <p:pic>
        <p:nvPicPr>
          <p:cNvPr id="65540" name="Picture 4" descr="Картинки по запросу применение карбоновых кислот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3429000"/>
            <a:ext cx="3707904" cy="3429000"/>
          </a:xfrm>
          <a:prstGeom prst="rect">
            <a:avLst/>
          </a:prstGeom>
          <a:noFill/>
        </p:spPr>
      </p:pic>
      <p:pic>
        <p:nvPicPr>
          <p:cNvPr id="65542" name="Picture 6" descr="Применение карбоновых кислот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188640"/>
            <a:ext cx="9144000" cy="666936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55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55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55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55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0000FF"/>
                </a:solidFill>
              </a:rPr>
              <a:t/>
            </a:r>
            <a:br>
              <a:rPr lang="ru-RU" b="1" dirty="0" smtClean="0">
                <a:solidFill>
                  <a:srgbClr val="0000FF"/>
                </a:solidFill>
              </a:rPr>
            </a:br>
            <a:r>
              <a:rPr lang="ru-RU" sz="4900" b="1" dirty="0" smtClean="0">
                <a:solidFill>
                  <a:srgbClr val="0000FF"/>
                </a:solidFill>
              </a:rPr>
              <a:t> </a:t>
            </a:r>
            <a:r>
              <a:rPr lang="ru-RU" sz="4900" b="1" dirty="0" err="1" smtClean="0">
                <a:solidFill>
                  <a:srgbClr val="0000FF"/>
                </a:solidFill>
              </a:rPr>
              <a:t>Блицопрос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196752"/>
            <a:ext cx="9144000" cy="5400600"/>
          </a:xfrm>
        </p:spPr>
        <p:txBody>
          <a:bodyPr>
            <a:normAutofit fontScale="85000" lnSpcReduction="10000"/>
          </a:bodyPr>
          <a:lstStyle/>
          <a:p>
            <a:r>
              <a:rPr lang="ru-RU" sz="1800" b="1" dirty="0" smtClean="0"/>
              <a:t>1. Какую кислоту используют для консервирования и маринования?</a:t>
            </a:r>
          </a:p>
          <a:p>
            <a:r>
              <a:rPr lang="ru-RU" sz="1800" b="1" i="1" dirty="0" smtClean="0"/>
              <a:t>Ответ. Уксусную кислоту.</a:t>
            </a:r>
            <a:endParaRPr lang="ru-RU" sz="1800" b="1" dirty="0" smtClean="0"/>
          </a:p>
          <a:p>
            <a:r>
              <a:rPr lang="ru-RU" sz="1800" b="1" dirty="0" smtClean="0"/>
              <a:t>2. Какую кислоту используют для приготовления компотов и напитков?</a:t>
            </a:r>
          </a:p>
          <a:p>
            <a:r>
              <a:rPr lang="ru-RU" sz="1800" b="1" i="1" dirty="0" smtClean="0"/>
              <a:t>Ответ. Яблочную кислоту.</a:t>
            </a:r>
            <a:endParaRPr lang="ru-RU" sz="1800" b="1" dirty="0" smtClean="0"/>
          </a:p>
          <a:p>
            <a:r>
              <a:rPr lang="ru-RU" sz="1800" b="1" dirty="0" smtClean="0"/>
              <a:t>3. Какую кислоту содержат молочнокислые продукты?</a:t>
            </a:r>
          </a:p>
          <a:p>
            <a:r>
              <a:rPr lang="ru-RU" sz="1800" b="1" i="1" dirty="0" smtClean="0"/>
              <a:t>Ответ. Молочную кислоту.</a:t>
            </a:r>
            <a:endParaRPr lang="ru-RU" sz="1800" b="1" dirty="0" smtClean="0"/>
          </a:p>
          <a:p>
            <a:r>
              <a:rPr lang="ru-RU" sz="1800" b="1" dirty="0" smtClean="0"/>
              <a:t>4. Об образовании какой кислоты свидетельствуют прогорклый вкус и специфический запах масла?</a:t>
            </a:r>
          </a:p>
          <a:p>
            <a:r>
              <a:rPr lang="ru-RU" sz="1800" b="1" i="1" dirty="0" smtClean="0"/>
              <a:t>Ответ. Масляной кислоты.</a:t>
            </a:r>
            <a:endParaRPr lang="ru-RU" sz="1800" b="1" dirty="0" smtClean="0"/>
          </a:p>
          <a:p>
            <a:r>
              <a:rPr lang="ru-RU" sz="1800" b="1" dirty="0" smtClean="0"/>
              <a:t>5. Какая кислота необходима для повышения </a:t>
            </a:r>
            <a:r>
              <a:rPr lang="ru-RU" sz="1800" b="1" dirty="0" err="1" smtClean="0"/>
              <a:t>набухаемости</a:t>
            </a:r>
            <a:r>
              <a:rPr lang="ru-RU" sz="1800" b="1" dirty="0" smtClean="0"/>
              <a:t> белков при приготовлении слоеного теста?</a:t>
            </a:r>
          </a:p>
          <a:p>
            <a:r>
              <a:rPr lang="ru-RU" sz="1800" b="1" i="1" dirty="0" smtClean="0"/>
              <a:t>Ответ. Лимонная кислота.</a:t>
            </a:r>
            <a:endParaRPr lang="ru-RU" sz="1800" b="1" dirty="0" smtClean="0"/>
          </a:p>
          <a:p>
            <a:r>
              <a:rPr lang="ru-RU" sz="1800" b="1" dirty="0" smtClean="0"/>
              <a:t>6. Что за кислота ежедневно образуется в организме человека в количестве 400 г? </a:t>
            </a:r>
          </a:p>
          <a:p>
            <a:r>
              <a:rPr lang="ru-RU" sz="1800" b="1" i="1" dirty="0" smtClean="0"/>
              <a:t>Ответ. Уксусная кислота.</a:t>
            </a:r>
            <a:endParaRPr lang="ru-RU" sz="1800" b="1" dirty="0" smtClean="0"/>
          </a:p>
          <a:p>
            <a:r>
              <a:rPr lang="ru-RU" sz="1800" b="1" dirty="0" smtClean="0"/>
              <a:t>7. Как по-другому называется метановая кислота?</a:t>
            </a:r>
          </a:p>
          <a:p>
            <a:r>
              <a:rPr lang="ru-RU" sz="1800" b="1" i="1" dirty="0" smtClean="0"/>
              <a:t>Ответ. Муравьиная кислота.</a:t>
            </a:r>
            <a:endParaRPr lang="ru-RU" sz="1800" b="1" dirty="0" smtClean="0"/>
          </a:p>
          <a:p>
            <a:r>
              <a:rPr lang="ru-RU" sz="1800" b="1" dirty="0" smtClean="0"/>
              <a:t>8. Почему болят икры ног после продолжительного бега?</a:t>
            </a:r>
          </a:p>
          <a:p>
            <a:r>
              <a:rPr lang="ru-RU" sz="1800" b="1" i="1" dirty="0" smtClean="0"/>
              <a:t>Ответ. В мышцах образуется молочная кислота.</a:t>
            </a:r>
            <a:endParaRPr lang="ru-RU" sz="1800" b="1" dirty="0" smtClean="0"/>
          </a:p>
          <a:p>
            <a:r>
              <a:rPr lang="ru-RU" sz="1800" b="1" dirty="0" smtClean="0"/>
              <a:t>9. Какая кислота содержится в янтаре?</a:t>
            </a:r>
          </a:p>
          <a:p>
            <a:r>
              <a:rPr lang="ru-RU" sz="1800" b="1" i="1" dirty="0" smtClean="0"/>
              <a:t>Ответ. Янтарная кислота.</a:t>
            </a:r>
            <a:endParaRPr lang="ru-RU" sz="1800" b="1" dirty="0" smtClean="0"/>
          </a:p>
          <a:p>
            <a:r>
              <a:rPr lang="ru-RU" sz="1800" b="1" dirty="0" smtClean="0"/>
              <a:t>10. Какие кислоты содержатся в табачном дыме?</a:t>
            </a:r>
          </a:p>
          <a:p>
            <a:r>
              <a:rPr lang="ru-RU" sz="1800" b="1" i="1" dirty="0" smtClean="0"/>
              <a:t>Ответ. Муравьиная и уксусная кислоты.</a:t>
            </a:r>
            <a:endParaRPr lang="ru-RU" sz="1800" b="1" dirty="0" smtClean="0"/>
          </a:p>
          <a:p>
            <a:pPr>
              <a:buNone/>
            </a:pPr>
            <a:endParaRPr lang="ru-RU" sz="1800" dirty="0"/>
          </a:p>
        </p:txBody>
      </p:sp>
      <p:pic>
        <p:nvPicPr>
          <p:cNvPr id="4" name="Picture 57" descr="j0236207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660232" y="260648"/>
            <a:ext cx="2232248" cy="244827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3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3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err="1" smtClean="0">
                <a:solidFill>
                  <a:srgbClr val="0000FF"/>
                </a:solidFill>
              </a:rPr>
              <a:t>Синквейн</a:t>
            </a:r>
            <a:endParaRPr lang="ru-RU" b="1" dirty="0">
              <a:solidFill>
                <a:srgbClr val="0000FF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altLang="ru-RU" b="1" dirty="0" smtClean="0"/>
              <a:t>1.   Одно слово (сущ.)</a:t>
            </a:r>
          </a:p>
          <a:p>
            <a:r>
              <a:rPr lang="ru-RU" altLang="ru-RU" b="1" dirty="0" smtClean="0"/>
              <a:t>2.    Два слова (прил.) ассоциируются с первым словом</a:t>
            </a:r>
          </a:p>
          <a:p>
            <a:r>
              <a:rPr lang="ru-RU" altLang="ru-RU" b="1" dirty="0" smtClean="0"/>
              <a:t>3. Три слова (глагол)</a:t>
            </a:r>
          </a:p>
          <a:p>
            <a:r>
              <a:rPr lang="ru-RU" altLang="ru-RU" b="1" dirty="0" smtClean="0"/>
              <a:t>4.  Предложение из 4 слов</a:t>
            </a:r>
          </a:p>
          <a:p>
            <a:r>
              <a:rPr lang="ru-RU" altLang="ru-RU" b="1" dirty="0" smtClean="0"/>
              <a:t>5.  Одним словом (сущ.) - </a:t>
            </a:r>
            <a:r>
              <a:rPr lang="ru-RU" altLang="ru-RU" b="1" dirty="0" err="1" smtClean="0"/>
              <a:t>суть,смысл</a:t>
            </a:r>
            <a:endParaRPr lang="ru-RU" altLang="ru-RU" b="1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92696"/>
            <a:ext cx="8229600" cy="724942"/>
          </a:xfrm>
        </p:spPr>
        <p:txBody>
          <a:bodyPr>
            <a:normAutofit fontScale="90000"/>
          </a:bodyPr>
          <a:lstStyle/>
          <a:p>
            <a:r>
              <a:rPr lang="ru-RU" b="1" i="1" dirty="0" smtClean="0">
                <a:solidFill>
                  <a:srgbClr val="0000FF"/>
                </a:solidFill>
              </a:rPr>
              <a:t>А какие ассоциации возникают у вас теперь при упоминании слова «кислота»?</a:t>
            </a:r>
            <a:r>
              <a:rPr lang="ru-RU" b="1" dirty="0" smtClean="0">
                <a:solidFill>
                  <a:srgbClr val="0000FF"/>
                </a:solidFill>
              </a:rPr>
              <a:t> </a:t>
            </a:r>
            <a:endParaRPr lang="ru-RU" b="1" dirty="0">
              <a:solidFill>
                <a:srgbClr val="0000FF"/>
              </a:solidFill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idx="1"/>
          </p:nvPr>
        </p:nvSpPr>
        <p:spPr>
          <a:xfrm>
            <a:off x="1187624" y="2924944"/>
            <a:ext cx="6048672" cy="28803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ru-RU" sz="5400" dirty="0" smtClean="0"/>
              <a:t>Кислота</a:t>
            </a:r>
            <a:endParaRPr lang="ru-RU" sz="5400" dirty="0"/>
          </a:p>
        </p:txBody>
      </p:sp>
      <p:sp>
        <p:nvSpPr>
          <p:cNvPr id="5" name="Стрелка вверх 4"/>
          <p:cNvSpPr/>
          <p:nvPr/>
        </p:nvSpPr>
        <p:spPr>
          <a:xfrm rot="16544230">
            <a:off x="521477" y="3881016"/>
            <a:ext cx="484632" cy="978408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6" name="Стрелка вверх 5"/>
          <p:cNvSpPr/>
          <p:nvPr/>
        </p:nvSpPr>
        <p:spPr>
          <a:xfrm>
            <a:off x="4067944" y="2060848"/>
            <a:ext cx="484632" cy="978408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7" name="Стрелка вверх 6"/>
          <p:cNvSpPr/>
          <p:nvPr/>
        </p:nvSpPr>
        <p:spPr>
          <a:xfrm>
            <a:off x="6156176" y="2492896"/>
            <a:ext cx="484632" cy="978408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8" name="Стрелка вверх 7"/>
          <p:cNvSpPr/>
          <p:nvPr/>
        </p:nvSpPr>
        <p:spPr>
          <a:xfrm>
            <a:off x="1763688" y="2636912"/>
            <a:ext cx="484632" cy="978408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9" name="Стрелка вверх 8"/>
          <p:cNvSpPr/>
          <p:nvPr/>
        </p:nvSpPr>
        <p:spPr>
          <a:xfrm rot="5400000">
            <a:off x="7394313" y="3685996"/>
            <a:ext cx="484632" cy="978408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0" name="Стрелка вверх 9"/>
          <p:cNvSpPr/>
          <p:nvPr/>
        </p:nvSpPr>
        <p:spPr>
          <a:xfrm rot="12124885">
            <a:off x="2577889" y="5500433"/>
            <a:ext cx="484632" cy="978408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1" name="Стрелка вверх 10"/>
          <p:cNvSpPr/>
          <p:nvPr/>
        </p:nvSpPr>
        <p:spPr>
          <a:xfrm rot="9279566">
            <a:off x="6084665" y="5311508"/>
            <a:ext cx="484632" cy="978408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12" name="Picture 11" descr="000044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172400" y="3933056"/>
            <a:ext cx="477837" cy="503237"/>
          </a:xfrm>
          <a:prstGeom prst="rect">
            <a:avLst/>
          </a:prstGeom>
          <a:noFill/>
        </p:spPr>
      </p:pic>
      <p:pic>
        <p:nvPicPr>
          <p:cNvPr id="13" name="Picture 11" descr="000044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56176" y="1988840"/>
            <a:ext cx="477837" cy="503237"/>
          </a:xfrm>
          <a:prstGeom prst="rect">
            <a:avLst/>
          </a:prstGeom>
          <a:noFill/>
        </p:spPr>
      </p:pic>
      <p:pic>
        <p:nvPicPr>
          <p:cNvPr id="14" name="Picture 11" descr="000044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72200" y="6165304"/>
            <a:ext cx="477837" cy="503237"/>
          </a:xfrm>
          <a:prstGeom prst="rect">
            <a:avLst/>
          </a:prstGeom>
          <a:noFill/>
        </p:spPr>
      </p:pic>
      <p:pic>
        <p:nvPicPr>
          <p:cNvPr id="15" name="Picture 11" descr="000044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39952" y="1772816"/>
            <a:ext cx="477837" cy="503237"/>
          </a:xfrm>
          <a:prstGeom prst="rect">
            <a:avLst/>
          </a:prstGeom>
          <a:noFill/>
        </p:spPr>
      </p:pic>
      <p:pic>
        <p:nvPicPr>
          <p:cNvPr id="16" name="Picture 11" descr="000044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2132856"/>
            <a:ext cx="477837" cy="503237"/>
          </a:xfrm>
          <a:prstGeom prst="rect">
            <a:avLst/>
          </a:prstGeom>
          <a:noFill/>
        </p:spPr>
      </p:pic>
      <p:pic>
        <p:nvPicPr>
          <p:cNvPr id="17" name="Picture 11" descr="000044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005064"/>
            <a:ext cx="477837" cy="503237"/>
          </a:xfrm>
          <a:prstGeom prst="rect">
            <a:avLst/>
          </a:prstGeom>
          <a:noFill/>
        </p:spPr>
      </p:pic>
      <p:pic>
        <p:nvPicPr>
          <p:cNvPr id="18" name="Picture 11" descr="000044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67744" y="6165304"/>
            <a:ext cx="477837" cy="50323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0000FF"/>
                </a:solidFill>
              </a:rPr>
              <a:t/>
            </a:r>
            <a:br>
              <a:rPr lang="ru-RU" b="1" dirty="0" smtClean="0">
                <a:solidFill>
                  <a:srgbClr val="0000FF"/>
                </a:solidFill>
              </a:rPr>
            </a:br>
            <a:r>
              <a:rPr lang="ru-RU" sz="4900" b="1" dirty="0" smtClean="0">
                <a:solidFill>
                  <a:srgbClr val="0000FF"/>
                </a:solidFill>
              </a:rPr>
              <a:t>Домашнее задание </a:t>
            </a:r>
            <a:r>
              <a:rPr lang="ru-RU" b="1" dirty="0" smtClean="0">
                <a:solidFill>
                  <a:srgbClr val="0000FF"/>
                </a:solidFill>
              </a:rPr>
              <a:t/>
            </a:r>
            <a:br>
              <a:rPr lang="ru-RU" b="1" dirty="0" smtClean="0">
                <a:solidFill>
                  <a:srgbClr val="0000FF"/>
                </a:solidFill>
              </a:rPr>
            </a:br>
            <a:endParaRPr lang="ru-RU" b="1" dirty="0">
              <a:solidFill>
                <a:srgbClr val="0000FF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b="1" dirty="0" smtClean="0">
                <a:solidFill>
                  <a:srgbClr val="0000FF"/>
                </a:solidFill>
              </a:rPr>
              <a:t>1. Написать эссе «Я – кислота».</a:t>
            </a:r>
          </a:p>
          <a:p>
            <a:pPr lvl="0">
              <a:buNone/>
            </a:pPr>
            <a:endParaRPr lang="ru-RU" b="1" dirty="0" smtClean="0">
              <a:solidFill>
                <a:srgbClr val="0000FF"/>
              </a:solidFill>
            </a:endParaRPr>
          </a:p>
          <a:p>
            <a:pPr lvl="0"/>
            <a:r>
              <a:rPr lang="ru-RU" b="1" dirty="0" smtClean="0">
                <a:solidFill>
                  <a:srgbClr val="0000FF"/>
                </a:solidFill>
              </a:rPr>
              <a:t>2. Мне бы очень хотелось поделиться с вами рецептом замечательной </a:t>
            </a:r>
            <a:r>
              <a:rPr lang="ru-RU" b="1" dirty="0" smtClean="0">
                <a:solidFill>
                  <a:srgbClr val="0000FF"/>
                </a:solidFill>
                <a:hlinkClick r:id="rId2" action="ppaction://hlinkfile"/>
              </a:rPr>
              <a:t>шарлотки,</a:t>
            </a:r>
            <a:r>
              <a:rPr lang="ru-RU" b="1" dirty="0" smtClean="0">
                <a:solidFill>
                  <a:srgbClr val="0000FF"/>
                </a:solidFill>
                <a:hlinkClick r:id="rId3" action="ppaction://hlinkfile"/>
              </a:rPr>
              <a:t> </a:t>
            </a:r>
            <a:r>
              <a:rPr lang="ru-RU" b="1" dirty="0" smtClean="0">
                <a:solidFill>
                  <a:srgbClr val="0000FF"/>
                </a:solidFill>
              </a:rPr>
              <a:t>которую вы можете испечь дома и угостить друзей. Ответьте на вопрос: какое это имеет отношение к теме нашего урока.</a:t>
            </a:r>
          </a:p>
          <a:p>
            <a:endParaRPr lang="ru-RU" dirty="0"/>
          </a:p>
        </p:txBody>
      </p:sp>
      <p:pic>
        <p:nvPicPr>
          <p:cNvPr id="5" name="Picture 27" descr="78ce56ae5fa75ac85e3ab5e321d88a9d">
            <a:hlinkClick r:id="rId4"/>
          </p:cNvPr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44208" y="764704"/>
            <a:ext cx="2952328" cy="2232248"/>
          </a:xfrm>
          <a:prstGeom prst="rect">
            <a:avLst/>
          </a:prstGeom>
          <a:noFill/>
        </p:spPr>
      </p:pic>
      <p:pic>
        <p:nvPicPr>
          <p:cNvPr id="61442" name="Picture 2" descr="Картинки по запросу картинки шарлотка с яблоками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131840" y="5085184"/>
            <a:ext cx="3482752" cy="177281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404664"/>
            <a:ext cx="8964488" cy="626469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b="1" dirty="0" smtClean="0"/>
              <a:t>   Если считать, что полное усвоение учебного материала урока соответствует дистанции  </a:t>
            </a:r>
            <a:endParaRPr lang="ru-RU" dirty="0" smtClean="0"/>
          </a:p>
          <a:p>
            <a:pPr>
              <a:buNone/>
            </a:pPr>
            <a:r>
              <a:rPr lang="ru-RU" sz="6000" b="1" dirty="0" smtClean="0">
                <a:solidFill>
                  <a:srgbClr val="0000FF"/>
                </a:solidFill>
              </a:rPr>
              <a:t>А  </a:t>
            </a:r>
            <a:r>
              <a:rPr lang="ru-RU" dirty="0" smtClean="0"/>
              <a:t>  </a:t>
            </a:r>
            <a:r>
              <a:rPr lang="ru-RU" b="1" dirty="0" smtClean="0">
                <a:solidFill>
                  <a:srgbClr val="0000FF"/>
                </a:solidFill>
              </a:rPr>
              <a:t>________________________________</a:t>
            </a:r>
            <a:r>
              <a:rPr lang="ru-RU" sz="6000" dirty="0" smtClean="0">
                <a:solidFill>
                  <a:srgbClr val="0000FF"/>
                </a:solidFill>
              </a:rPr>
              <a:t>  В,</a:t>
            </a:r>
            <a:endParaRPr lang="ru-RU" dirty="0" smtClean="0"/>
          </a:p>
          <a:p>
            <a:pPr>
              <a:buNone/>
            </a:pPr>
            <a:r>
              <a:rPr lang="ru-RU" b="1" dirty="0" smtClean="0"/>
              <a:t>    то покажите ваше местонахождение.</a:t>
            </a:r>
          </a:p>
          <a:p>
            <a:pPr>
              <a:buNone/>
            </a:pPr>
            <a:r>
              <a:rPr lang="ru-RU" dirty="0" smtClean="0"/>
              <a:t> </a:t>
            </a:r>
          </a:p>
          <a:p>
            <a:pPr>
              <a:buNone/>
            </a:pPr>
            <a:endParaRPr lang="ru-RU" dirty="0"/>
          </a:p>
        </p:txBody>
      </p:sp>
      <p:pic>
        <p:nvPicPr>
          <p:cNvPr id="61442" name="Picture 2" descr="Картинки по запросу смайлик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4581128"/>
            <a:ext cx="1080120" cy="108012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2" descr="http://forum.newhits.ru/images/img/smilies_collection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95736" y="3861048"/>
            <a:ext cx="5400600" cy="273630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10" descr="карандаш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60032" y="548680"/>
            <a:ext cx="2416498" cy="23081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62466" name="Picture 2" descr="Картинки по запросу спасибо за урок анимация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60648"/>
            <a:ext cx="9144000" cy="6408712"/>
          </a:xfrm>
          <a:prstGeom prst="rect">
            <a:avLst/>
          </a:prstGeom>
          <a:noFill/>
        </p:spPr>
      </p:pic>
      <p:pic>
        <p:nvPicPr>
          <p:cNvPr id="59394" name="Picture 2" descr="Картинки по запросу анимационные картинки по химии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87824" y="1700808"/>
            <a:ext cx="3240360" cy="323964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780</TotalTime>
  <Words>1494</Words>
  <Application>Microsoft Office PowerPoint</Application>
  <PresentationFormat>Экран (4:3)</PresentationFormat>
  <Paragraphs>268</Paragraphs>
  <Slides>39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2</vt:i4>
      </vt:variant>
      <vt:variant>
        <vt:lpstr>Заголовки слайдов</vt:lpstr>
      </vt:variant>
      <vt:variant>
        <vt:i4>39</vt:i4>
      </vt:variant>
    </vt:vector>
  </HeadingPairs>
  <TitlesOfParts>
    <vt:vector size="42" baseType="lpstr">
      <vt:lpstr>Тема Office</vt:lpstr>
      <vt:lpstr>Презентация</vt:lpstr>
      <vt:lpstr>Документ ChemWindow</vt:lpstr>
      <vt:lpstr>Открытый урок химии</vt:lpstr>
      <vt:lpstr>Тема урока: Карбоновые кислоты</vt:lpstr>
      <vt:lpstr>На уроке мы должны:</vt:lpstr>
      <vt:lpstr>Слайд 4</vt:lpstr>
      <vt:lpstr>Классификация карбоновых кислот: </vt:lpstr>
      <vt:lpstr>Слайд 6</vt:lpstr>
      <vt:lpstr>Органические кислоты в природе </vt:lpstr>
      <vt:lpstr>Лимонная кислота</vt:lpstr>
      <vt:lpstr>Слайд 9</vt:lpstr>
      <vt:lpstr>Слайд 10</vt:lpstr>
      <vt:lpstr>Слайд 11</vt:lpstr>
      <vt:lpstr>Салициловая кислота (РН 2,3) </vt:lpstr>
      <vt:lpstr>Бензойная кислота (РН 4,18)</vt:lpstr>
      <vt:lpstr>Яблочная кислота (РН 2,1)</vt:lpstr>
      <vt:lpstr>Уксусная кислота (РН 2,4-3,2)</vt:lpstr>
      <vt:lpstr>Слайд 16</vt:lpstr>
      <vt:lpstr>Аскорбиновая кислота (РН 4,4)</vt:lpstr>
      <vt:lpstr>Номенклатура карбоновых кислот </vt:lpstr>
      <vt:lpstr>Дать название веществам </vt:lpstr>
      <vt:lpstr>Составить формулы карбоновых кислот</vt:lpstr>
      <vt:lpstr>Изомерия</vt:lpstr>
      <vt:lpstr>Физические свойства (видео)</vt:lpstr>
      <vt:lpstr>Психологический практикум </vt:lpstr>
      <vt:lpstr>Выводы:</vt:lpstr>
      <vt:lpstr>Тест</vt:lpstr>
      <vt:lpstr>Ответы</vt:lpstr>
      <vt:lpstr> Прежде чем перейти к следующему разделу, решим проблему </vt:lpstr>
      <vt:lpstr>Химические свойства</vt:lpstr>
      <vt:lpstr>Кейс-задания</vt:lpstr>
      <vt:lpstr>          1) Уксусная кислота СаСО3 + 2СН3СООН =(СН3СОО)2Са + Н2О + СО2↑ </vt:lpstr>
      <vt:lpstr>Получение</vt:lpstr>
      <vt:lpstr>Какая кислота соответствует  картинке? </vt:lpstr>
      <vt:lpstr> Применение карбоновых кислот </vt:lpstr>
      <vt:lpstr>  Блицопрос </vt:lpstr>
      <vt:lpstr>Синквейн</vt:lpstr>
      <vt:lpstr>А какие ассоциации возникают у вас теперь при упоминании слова «кислота»? </vt:lpstr>
      <vt:lpstr> Домашнее задание  </vt:lpstr>
      <vt:lpstr> </vt:lpstr>
      <vt:lpstr>Слайд 39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Шаблон презентации по химии</dc:title>
  <dc:creator>Наталья</dc:creator>
  <cp:lastModifiedBy>Светлана</cp:lastModifiedBy>
  <cp:revision>28</cp:revision>
  <dcterms:created xsi:type="dcterms:W3CDTF">2014-10-17T02:12:13Z</dcterms:created>
  <dcterms:modified xsi:type="dcterms:W3CDTF">2016-11-23T07:20:10Z</dcterms:modified>
</cp:coreProperties>
</file>