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756" r:id="rId10"/>
  </p:sldMasterIdLst>
  <p:notesMasterIdLst>
    <p:notesMasterId r:id="rId118"/>
  </p:notesMasterIdLst>
  <p:sldIdLst>
    <p:sldId id="256" r:id="rId11"/>
    <p:sldId id="257" r:id="rId12"/>
    <p:sldId id="258" r:id="rId13"/>
    <p:sldId id="259" r:id="rId14"/>
    <p:sldId id="260" r:id="rId15"/>
    <p:sldId id="261" r:id="rId16"/>
    <p:sldId id="262" r:id="rId17"/>
    <p:sldId id="265" r:id="rId18"/>
    <p:sldId id="263" r:id="rId19"/>
    <p:sldId id="264" r:id="rId20"/>
    <p:sldId id="267" r:id="rId21"/>
    <p:sldId id="266" r:id="rId22"/>
    <p:sldId id="268" r:id="rId23"/>
    <p:sldId id="269" r:id="rId24"/>
    <p:sldId id="270" r:id="rId25"/>
    <p:sldId id="271" r:id="rId26"/>
    <p:sldId id="272" r:id="rId27"/>
    <p:sldId id="273" r:id="rId28"/>
    <p:sldId id="274" r:id="rId29"/>
    <p:sldId id="275" r:id="rId30"/>
    <p:sldId id="276" r:id="rId31"/>
    <p:sldId id="278" r:id="rId32"/>
    <p:sldId id="279" r:id="rId33"/>
    <p:sldId id="280" r:id="rId34"/>
    <p:sldId id="281" r:id="rId35"/>
    <p:sldId id="282" r:id="rId36"/>
    <p:sldId id="283" r:id="rId37"/>
    <p:sldId id="284" r:id="rId38"/>
    <p:sldId id="285" r:id="rId39"/>
    <p:sldId id="286" r:id="rId40"/>
    <p:sldId id="288" r:id="rId41"/>
    <p:sldId id="289" r:id="rId42"/>
    <p:sldId id="291" r:id="rId43"/>
    <p:sldId id="290" r:id="rId44"/>
    <p:sldId id="292" r:id="rId45"/>
    <p:sldId id="293" r:id="rId46"/>
    <p:sldId id="302" r:id="rId47"/>
    <p:sldId id="294" r:id="rId48"/>
    <p:sldId id="303" r:id="rId49"/>
    <p:sldId id="295" r:id="rId50"/>
    <p:sldId id="304" r:id="rId51"/>
    <p:sldId id="296" r:id="rId52"/>
    <p:sldId id="305" r:id="rId53"/>
    <p:sldId id="306" r:id="rId54"/>
    <p:sldId id="307" r:id="rId55"/>
    <p:sldId id="308" r:id="rId56"/>
    <p:sldId id="309" r:id="rId57"/>
    <p:sldId id="310" r:id="rId58"/>
    <p:sldId id="328" r:id="rId59"/>
    <p:sldId id="311" r:id="rId60"/>
    <p:sldId id="330" r:id="rId61"/>
    <p:sldId id="332" r:id="rId62"/>
    <p:sldId id="313" r:id="rId63"/>
    <p:sldId id="314" r:id="rId64"/>
    <p:sldId id="315" r:id="rId65"/>
    <p:sldId id="316" r:id="rId66"/>
    <p:sldId id="317" r:id="rId67"/>
    <p:sldId id="318" r:id="rId68"/>
    <p:sldId id="319" r:id="rId69"/>
    <p:sldId id="277" r:id="rId70"/>
    <p:sldId id="320" r:id="rId71"/>
    <p:sldId id="321" r:id="rId72"/>
    <p:sldId id="322" r:id="rId73"/>
    <p:sldId id="323" r:id="rId74"/>
    <p:sldId id="324" r:id="rId75"/>
    <p:sldId id="325" r:id="rId76"/>
    <p:sldId id="326" r:id="rId77"/>
    <p:sldId id="327" r:id="rId78"/>
    <p:sldId id="329" r:id="rId79"/>
    <p:sldId id="331" r:id="rId80"/>
    <p:sldId id="333" r:id="rId81"/>
    <p:sldId id="334" r:id="rId82"/>
    <p:sldId id="335" r:id="rId83"/>
    <p:sldId id="336" r:id="rId84"/>
    <p:sldId id="337" r:id="rId85"/>
    <p:sldId id="338" r:id="rId86"/>
    <p:sldId id="339" r:id="rId87"/>
    <p:sldId id="370" r:id="rId88"/>
    <p:sldId id="371" r:id="rId89"/>
    <p:sldId id="372" r:id="rId90"/>
    <p:sldId id="37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Lst>
  <p:sldSz cx="9144000" cy="6858000" type="screen4x3"/>
  <p:notesSz cx="6888163" cy="100203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77224" autoAdjust="0"/>
  </p:normalViewPr>
  <p:slideViewPr>
    <p:cSldViewPr>
      <p:cViewPr varScale="1">
        <p:scale>
          <a:sx n="74" d="100"/>
          <a:sy n="74" d="100"/>
        </p:scale>
        <p:origin x="-126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slide" Target="slides/slide85.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13" Type="http://schemas.openxmlformats.org/officeDocument/2006/relationships/slide" Target="slides/slide103.xml"/><Relationship Id="rId11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slide" Target="slides/slide10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presProps" Target="presProps.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84500" cy="501650"/>
          </a:xfrm>
          <a:prstGeom prst="rect">
            <a:avLst/>
          </a:prstGeom>
        </p:spPr>
        <p:txBody>
          <a:bodyPr vert="horz" lIns="91427" tIns="45714" rIns="91427" bIns="45714" rtlCol="0"/>
          <a:lstStyle>
            <a:lvl1pPr algn="l">
              <a:defRPr sz="1200"/>
            </a:lvl1pPr>
          </a:lstStyle>
          <a:p>
            <a:endParaRPr lang="ru-RU"/>
          </a:p>
        </p:txBody>
      </p:sp>
      <p:sp>
        <p:nvSpPr>
          <p:cNvPr id="3" name="Дата 2"/>
          <p:cNvSpPr>
            <a:spLocks noGrp="1"/>
          </p:cNvSpPr>
          <p:nvPr>
            <p:ph type="dt" idx="1"/>
          </p:nvPr>
        </p:nvSpPr>
        <p:spPr>
          <a:xfrm>
            <a:off x="3902076" y="0"/>
            <a:ext cx="2984500" cy="501650"/>
          </a:xfrm>
          <a:prstGeom prst="rect">
            <a:avLst/>
          </a:prstGeom>
        </p:spPr>
        <p:txBody>
          <a:bodyPr vert="horz" lIns="91427" tIns="45714" rIns="91427" bIns="45714" rtlCol="0"/>
          <a:lstStyle>
            <a:lvl1pPr algn="r">
              <a:defRPr sz="1200"/>
            </a:lvl1pPr>
          </a:lstStyle>
          <a:p>
            <a:fld id="{9FE850CA-6E5C-4277-BB53-29F990480F34}" type="datetimeFigureOut">
              <a:rPr lang="ru-RU" smtClean="0"/>
              <a:t>14.04.2015</a:t>
            </a:fld>
            <a:endParaRPr lang="ru-RU"/>
          </a:p>
        </p:txBody>
      </p:sp>
      <p:sp>
        <p:nvSpPr>
          <p:cNvPr id="4" name="Образ слайда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1427" tIns="45714" rIns="91427" bIns="45714" rtlCol="0" anchor="ctr"/>
          <a:lstStyle/>
          <a:p>
            <a:endParaRPr lang="ru-RU"/>
          </a:p>
        </p:txBody>
      </p:sp>
      <p:sp>
        <p:nvSpPr>
          <p:cNvPr id="5" name="Заметки 4"/>
          <p:cNvSpPr>
            <a:spLocks noGrp="1"/>
          </p:cNvSpPr>
          <p:nvPr>
            <p:ph type="body" sz="quarter" idx="3"/>
          </p:nvPr>
        </p:nvSpPr>
        <p:spPr>
          <a:xfrm>
            <a:off x="688975" y="4759325"/>
            <a:ext cx="5510213" cy="4510088"/>
          </a:xfrm>
          <a:prstGeom prst="rect">
            <a:avLst/>
          </a:prstGeom>
        </p:spPr>
        <p:txBody>
          <a:bodyPr vert="horz" lIns="91427" tIns="45714" rIns="91427" bIns="45714"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517063"/>
            <a:ext cx="2984500" cy="501650"/>
          </a:xfrm>
          <a:prstGeom prst="rect">
            <a:avLst/>
          </a:prstGeom>
        </p:spPr>
        <p:txBody>
          <a:bodyPr vert="horz" lIns="91427" tIns="45714" rIns="91427" bIns="45714" rtlCol="0" anchor="b"/>
          <a:lstStyle>
            <a:lvl1pPr algn="l">
              <a:defRPr sz="1200"/>
            </a:lvl1pPr>
          </a:lstStyle>
          <a:p>
            <a:endParaRPr lang="ru-RU"/>
          </a:p>
        </p:txBody>
      </p:sp>
      <p:sp>
        <p:nvSpPr>
          <p:cNvPr id="7" name="Номер слайда 6"/>
          <p:cNvSpPr>
            <a:spLocks noGrp="1"/>
          </p:cNvSpPr>
          <p:nvPr>
            <p:ph type="sldNum" sz="quarter" idx="5"/>
          </p:nvPr>
        </p:nvSpPr>
        <p:spPr>
          <a:xfrm>
            <a:off x="3902076" y="9517063"/>
            <a:ext cx="2984500" cy="501650"/>
          </a:xfrm>
          <a:prstGeom prst="rect">
            <a:avLst/>
          </a:prstGeom>
        </p:spPr>
        <p:txBody>
          <a:bodyPr vert="horz" lIns="91427" tIns="45714" rIns="91427" bIns="45714" rtlCol="0" anchor="b"/>
          <a:lstStyle>
            <a:lvl1pPr algn="r">
              <a:defRPr sz="1200"/>
            </a:lvl1pPr>
          </a:lstStyle>
          <a:p>
            <a:fld id="{23C173DD-FF65-47F5-AD86-97DE2B38EC8D}" type="slidenum">
              <a:rPr lang="ru-RU" smtClean="0"/>
              <a:t>‹#›</a:t>
            </a:fld>
            <a:endParaRPr lang="ru-RU"/>
          </a:p>
        </p:txBody>
      </p:sp>
    </p:spTree>
    <p:extLst>
      <p:ext uri="{BB962C8B-B14F-4D97-AF65-F5344CB8AC3E}">
        <p14:creationId xmlns:p14="http://schemas.microsoft.com/office/powerpoint/2010/main" val="2765000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3C173DD-FF65-47F5-AD86-97DE2B38EC8D}" type="slidenum">
              <a:rPr lang="ru-RU" smtClean="0"/>
              <a:t>92</a:t>
            </a:fld>
            <a:endParaRPr lang="ru-RU"/>
          </a:p>
        </p:txBody>
      </p:sp>
    </p:spTree>
    <p:extLst>
      <p:ext uri="{BB962C8B-B14F-4D97-AF65-F5344CB8AC3E}">
        <p14:creationId xmlns:p14="http://schemas.microsoft.com/office/powerpoint/2010/main" val="121770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3C173DD-FF65-47F5-AD86-97DE2B38EC8D}" type="slidenum">
              <a:rPr lang="ru-RU" smtClean="0"/>
              <a:t>93</a:t>
            </a:fld>
            <a:endParaRPr lang="ru-RU"/>
          </a:p>
        </p:txBody>
      </p:sp>
    </p:spTree>
    <p:extLst>
      <p:ext uri="{BB962C8B-B14F-4D97-AF65-F5344CB8AC3E}">
        <p14:creationId xmlns:p14="http://schemas.microsoft.com/office/powerpoint/2010/main" val="3904191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40C3BC99-9939-4222-A524-25E57360528A}" type="slidenum">
              <a:rPr lang="en-US"/>
              <a:pPr/>
              <a:t>‹#›</a:t>
            </a:fld>
            <a:endParaRPr lang="en-US"/>
          </a:p>
        </p:txBody>
      </p:sp>
    </p:spTree>
    <p:extLst>
      <p:ext uri="{BB962C8B-B14F-4D97-AF65-F5344CB8AC3E}">
        <p14:creationId xmlns:p14="http://schemas.microsoft.com/office/powerpoint/2010/main" val="1630242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63F1777-9265-4672-B473-CF9AB78A90CF}" type="slidenum">
              <a:rPr lang="en-US"/>
              <a:pPr/>
              <a:t>‹#›</a:t>
            </a:fld>
            <a:endParaRPr lang="en-US"/>
          </a:p>
        </p:txBody>
      </p:sp>
    </p:spTree>
    <p:extLst>
      <p:ext uri="{BB962C8B-B14F-4D97-AF65-F5344CB8AC3E}">
        <p14:creationId xmlns:p14="http://schemas.microsoft.com/office/powerpoint/2010/main" val="930190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D24D08AB-ABC3-493A-9B5B-87278BF329F2}" type="slidenum">
              <a:rPr lang="en-US"/>
              <a:pPr/>
              <a:t>‹#›</a:t>
            </a:fld>
            <a:endParaRPr lang="en-US"/>
          </a:p>
        </p:txBody>
      </p:sp>
    </p:spTree>
    <p:extLst>
      <p:ext uri="{BB962C8B-B14F-4D97-AF65-F5344CB8AC3E}">
        <p14:creationId xmlns:p14="http://schemas.microsoft.com/office/powerpoint/2010/main" val="3217389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4F3F25B-3A6F-4826-A9FB-44C0B09AD998}" type="slidenum">
              <a:rPr lang="en-US"/>
              <a:pPr/>
              <a:t>‹#›</a:t>
            </a:fld>
            <a:endParaRPr lang="en-US"/>
          </a:p>
        </p:txBody>
      </p:sp>
    </p:spTree>
    <p:extLst>
      <p:ext uri="{BB962C8B-B14F-4D97-AF65-F5344CB8AC3E}">
        <p14:creationId xmlns:p14="http://schemas.microsoft.com/office/powerpoint/2010/main" val="304631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EF1F7098-3755-4F79-A942-DFD5F8E10207}" type="slidenum">
              <a:rPr lang="en-US"/>
              <a:pPr/>
              <a:t>‹#›</a:t>
            </a:fld>
            <a:endParaRPr lang="en-US"/>
          </a:p>
        </p:txBody>
      </p:sp>
    </p:spTree>
    <p:extLst>
      <p:ext uri="{BB962C8B-B14F-4D97-AF65-F5344CB8AC3E}">
        <p14:creationId xmlns:p14="http://schemas.microsoft.com/office/powerpoint/2010/main" val="2580351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76A8D9E8-A0BB-4F19-81F4-4B69F03072CF}" type="slidenum">
              <a:rPr lang="en-US"/>
              <a:pPr/>
              <a:t>‹#›</a:t>
            </a:fld>
            <a:endParaRPr lang="en-US"/>
          </a:p>
        </p:txBody>
      </p:sp>
    </p:spTree>
    <p:extLst>
      <p:ext uri="{BB962C8B-B14F-4D97-AF65-F5344CB8AC3E}">
        <p14:creationId xmlns:p14="http://schemas.microsoft.com/office/powerpoint/2010/main" val="2318043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8A40B422-60BA-40DC-B4ED-70F2D3027FFE}" type="slidenum">
              <a:rPr lang="en-US"/>
              <a:pPr/>
              <a:t>‹#›</a:t>
            </a:fld>
            <a:endParaRPr lang="en-US"/>
          </a:p>
        </p:txBody>
      </p:sp>
    </p:spTree>
    <p:extLst>
      <p:ext uri="{BB962C8B-B14F-4D97-AF65-F5344CB8AC3E}">
        <p14:creationId xmlns:p14="http://schemas.microsoft.com/office/powerpoint/2010/main" val="3037656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436C34BF-1E95-4E72-9B9D-3191580D0D24}" type="slidenum">
              <a:rPr lang="en-US"/>
              <a:pPr/>
              <a:t>‹#›</a:t>
            </a:fld>
            <a:endParaRPr lang="en-US"/>
          </a:p>
        </p:txBody>
      </p:sp>
    </p:spTree>
    <p:extLst>
      <p:ext uri="{BB962C8B-B14F-4D97-AF65-F5344CB8AC3E}">
        <p14:creationId xmlns:p14="http://schemas.microsoft.com/office/powerpoint/2010/main" val="1982713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6D8C4B0C-F8B2-4860-8531-6982FD53C121}" type="slidenum">
              <a:rPr lang="en-US"/>
              <a:pPr/>
              <a:t>‹#›</a:t>
            </a:fld>
            <a:endParaRPr lang="en-US"/>
          </a:p>
        </p:txBody>
      </p:sp>
    </p:spTree>
    <p:extLst>
      <p:ext uri="{BB962C8B-B14F-4D97-AF65-F5344CB8AC3E}">
        <p14:creationId xmlns:p14="http://schemas.microsoft.com/office/powerpoint/2010/main" val="281012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D8B164B7-068E-4D8E-BE29-606429D44837}" type="slidenum">
              <a:rPr lang="en-US"/>
              <a:pPr/>
              <a:t>‹#›</a:t>
            </a:fld>
            <a:endParaRPr lang="en-US"/>
          </a:p>
        </p:txBody>
      </p:sp>
    </p:spTree>
    <p:extLst>
      <p:ext uri="{BB962C8B-B14F-4D97-AF65-F5344CB8AC3E}">
        <p14:creationId xmlns:p14="http://schemas.microsoft.com/office/powerpoint/2010/main" val="230513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8FDCA5C3-0F19-4A32-93F3-41E1EB4866DA}" type="slidenum">
              <a:rPr lang="en-US"/>
              <a:pPr/>
              <a:t>‹#›</a:t>
            </a:fld>
            <a:endParaRPr lang="en-US"/>
          </a:p>
        </p:txBody>
      </p:sp>
    </p:spTree>
    <p:extLst>
      <p:ext uri="{BB962C8B-B14F-4D97-AF65-F5344CB8AC3E}">
        <p14:creationId xmlns:p14="http://schemas.microsoft.com/office/powerpoint/2010/main" val="3506808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E66B95D-67A2-4E9E-9B3E-6EDCCCE8E4D4}" type="slidenum">
              <a:rPr lang="en-US"/>
              <a:pPr/>
              <a:t>‹#›</a:t>
            </a:fld>
            <a:endParaRPr lang="en-US"/>
          </a:p>
        </p:txBody>
      </p:sp>
    </p:spTree>
    <p:extLst>
      <p:ext uri="{BB962C8B-B14F-4D97-AF65-F5344CB8AC3E}">
        <p14:creationId xmlns:p14="http://schemas.microsoft.com/office/powerpoint/2010/main" val="1111343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B99EA5BC-3409-4B8A-B049-2E60A26DA918}" type="slidenum">
              <a:rPr lang="en-US"/>
              <a:pPr/>
              <a:t>‹#›</a:t>
            </a:fld>
            <a:endParaRPr lang="en-US"/>
          </a:p>
        </p:txBody>
      </p:sp>
    </p:spTree>
    <p:extLst>
      <p:ext uri="{BB962C8B-B14F-4D97-AF65-F5344CB8AC3E}">
        <p14:creationId xmlns:p14="http://schemas.microsoft.com/office/powerpoint/2010/main" val="2361789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C266644C-697F-45D7-BB1D-777B8BDA2173}" type="slidenum">
              <a:rPr lang="en-US"/>
              <a:pPr/>
              <a:t>‹#›</a:t>
            </a:fld>
            <a:endParaRPr lang="en-US"/>
          </a:p>
        </p:txBody>
      </p:sp>
    </p:spTree>
    <p:extLst>
      <p:ext uri="{BB962C8B-B14F-4D97-AF65-F5344CB8AC3E}">
        <p14:creationId xmlns:p14="http://schemas.microsoft.com/office/powerpoint/2010/main" val="3027761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D7948D2C-210D-4FB2-840A-5A18E150DC56}" type="slidenum">
              <a:rPr lang="en-US"/>
              <a:pPr/>
              <a:t>‹#›</a:t>
            </a:fld>
            <a:endParaRPr lang="en-US"/>
          </a:p>
        </p:txBody>
      </p:sp>
    </p:spTree>
    <p:extLst>
      <p:ext uri="{BB962C8B-B14F-4D97-AF65-F5344CB8AC3E}">
        <p14:creationId xmlns:p14="http://schemas.microsoft.com/office/powerpoint/2010/main" val="244608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A5FCA8C6-8770-4E70-973C-DD8502ECD1BF}" type="slidenum">
              <a:rPr lang="en-US"/>
              <a:pPr/>
              <a:t>‹#›</a:t>
            </a:fld>
            <a:endParaRPr lang="en-US"/>
          </a:p>
        </p:txBody>
      </p:sp>
    </p:spTree>
    <p:extLst>
      <p:ext uri="{BB962C8B-B14F-4D97-AF65-F5344CB8AC3E}">
        <p14:creationId xmlns:p14="http://schemas.microsoft.com/office/powerpoint/2010/main" val="3380549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3061B683-9595-4268-9093-9E26F6A0919F}" type="slidenum">
              <a:rPr lang="en-US"/>
              <a:pPr/>
              <a:t>‹#›</a:t>
            </a:fld>
            <a:endParaRPr lang="en-US"/>
          </a:p>
        </p:txBody>
      </p:sp>
    </p:spTree>
    <p:extLst>
      <p:ext uri="{BB962C8B-B14F-4D97-AF65-F5344CB8AC3E}">
        <p14:creationId xmlns:p14="http://schemas.microsoft.com/office/powerpoint/2010/main" val="11236269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65063D5C-0A23-4764-B437-CE226064F857}" type="slidenum">
              <a:rPr lang="en-US"/>
              <a:pPr/>
              <a:t>‹#›</a:t>
            </a:fld>
            <a:endParaRPr lang="en-US"/>
          </a:p>
        </p:txBody>
      </p:sp>
    </p:spTree>
    <p:extLst>
      <p:ext uri="{BB962C8B-B14F-4D97-AF65-F5344CB8AC3E}">
        <p14:creationId xmlns:p14="http://schemas.microsoft.com/office/powerpoint/2010/main" val="33465114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3B9DE036-510A-46E8-9C3A-C8BB78DF1875}" type="slidenum">
              <a:rPr lang="en-US"/>
              <a:pPr/>
              <a:t>‹#›</a:t>
            </a:fld>
            <a:endParaRPr lang="en-US"/>
          </a:p>
        </p:txBody>
      </p:sp>
    </p:spTree>
    <p:extLst>
      <p:ext uri="{BB962C8B-B14F-4D97-AF65-F5344CB8AC3E}">
        <p14:creationId xmlns:p14="http://schemas.microsoft.com/office/powerpoint/2010/main" val="36107609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5D64B734-BD30-47E7-9A64-F8FDA16932ED}" type="slidenum">
              <a:rPr lang="en-US"/>
              <a:pPr/>
              <a:t>‹#›</a:t>
            </a:fld>
            <a:endParaRPr lang="en-US"/>
          </a:p>
        </p:txBody>
      </p:sp>
    </p:spTree>
    <p:extLst>
      <p:ext uri="{BB962C8B-B14F-4D97-AF65-F5344CB8AC3E}">
        <p14:creationId xmlns:p14="http://schemas.microsoft.com/office/powerpoint/2010/main" val="3084115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5DFC942-A134-4CEA-95C9-8D4431E71C50}" type="slidenum">
              <a:rPr lang="en-US"/>
              <a:pPr/>
              <a:t>‹#›</a:t>
            </a:fld>
            <a:endParaRPr lang="en-US"/>
          </a:p>
        </p:txBody>
      </p:sp>
    </p:spTree>
    <p:extLst>
      <p:ext uri="{BB962C8B-B14F-4D97-AF65-F5344CB8AC3E}">
        <p14:creationId xmlns:p14="http://schemas.microsoft.com/office/powerpoint/2010/main" val="2742771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3EE2F834-E89A-41D0-9EFB-4B18C54CA68E}" type="slidenum">
              <a:rPr lang="en-US"/>
              <a:pPr/>
              <a:t>‹#›</a:t>
            </a:fld>
            <a:endParaRPr lang="en-US"/>
          </a:p>
        </p:txBody>
      </p:sp>
    </p:spTree>
    <p:extLst>
      <p:ext uri="{BB962C8B-B14F-4D97-AF65-F5344CB8AC3E}">
        <p14:creationId xmlns:p14="http://schemas.microsoft.com/office/powerpoint/2010/main" val="16321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FD04E41-D06D-4F66-84E4-05745BF79A57}" type="slidenum">
              <a:rPr lang="en-US"/>
              <a:pPr/>
              <a:t>‹#›</a:t>
            </a:fld>
            <a:endParaRPr lang="en-US"/>
          </a:p>
        </p:txBody>
      </p:sp>
    </p:spTree>
    <p:extLst>
      <p:ext uri="{BB962C8B-B14F-4D97-AF65-F5344CB8AC3E}">
        <p14:creationId xmlns:p14="http://schemas.microsoft.com/office/powerpoint/2010/main" val="20023650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7CB3DCDF-3C3A-45B4-8EA2-F3C48049066D}" type="slidenum">
              <a:rPr lang="en-US"/>
              <a:pPr/>
              <a:t>‹#›</a:t>
            </a:fld>
            <a:endParaRPr lang="en-US"/>
          </a:p>
        </p:txBody>
      </p:sp>
    </p:spTree>
    <p:extLst>
      <p:ext uri="{BB962C8B-B14F-4D97-AF65-F5344CB8AC3E}">
        <p14:creationId xmlns:p14="http://schemas.microsoft.com/office/powerpoint/2010/main" val="310393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97A09C7-73E5-4FD7-865E-0C1D5B5F9866}" type="slidenum">
              <a:rPr lang="en-US"/>
              <a:pPr/>
              <a:t>‹#›</a:t>
            </a:fld>
            <a:endParaRPr lang="en-US"/>
          </a:p>
        </p:txBody>
      </p:sp>
    </p:spTree>
    <p:extLst>
      <p:ext uri="{BB962C8B-B14F-4D97-AF65-F5344CB8AC3E}">
        <p14:creationId xmlns:p14="http://schemas.microsoft.com/office/powerpoint/2010/main" val="6240098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E7749A0F-E9AB-4561-8B2B-7FBFD5A7AA22}" type="slidenum">
              <a:rPr lang="en-US"/>
              <a:pPr/>
              <a:t>‹#›</a:t>
            </a:fld>
            <a:endParaRPr lang="en-US"/>
          </a:p>
        </p:txBody>
      </p:sp>
    </p:spTree>
    <p:extLst>
      <p:ext uri="{BB962C8B-B14F-4D97-AF65-F5344CB8AC3E}">
        <p14:creationId xmlns:p14="http://schemas.microsoft.com/office/powerpoint/2010/main" val="1578460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E2DE56B5-036F-4BAE-9479-776CCE251EC3}" type="slidenum">
              <a:rPr lang="en-US"/>
              <a:pPr/>
              <a:t>‹#›</a:t>
            </a:fld>
            <a:endParaRPr lang="en-US"/>
          </a:p>
        </p:txBody>
      </p:sp>
    </p:spTree>
    <p:extLst>
      <p:ext uri="{BB962C8B-B14F-4D97-AF65-F5344CB8AC3E}">
        <p14:creationId xmlns:p14="http://schemas.microsoft.com/office/powerpoint/2010/main" val="29744849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BB09495B-1A98-44EC-8C6D-08CF70A6A982}" type="slidenum">
              <a:rPr lang="en-US"/>
              <a:pPr/>
              <a:t>‹#›</a:t>
            </a:fld>
            <a:endParaRPr lang="en-US"/>
          </a:p>
        </p:txBody>
      </p:sp>
    </p:spTree>
    <p:extLst>
      <p:ext uri="{BB962C8B-B14F-4D97-AF65-F5344CB8AC3E}">
        <p14:creationId xmlns:p14="http://schemas.microsoft.com/office/powerpoint/2010/main" val="23590425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2E456E03-4E95-4EF7-A9E1-AF1B2C89AC78}" type="slidenum">
              <a:rPr lang="en-US"/>
              <a:pPr/>
              <a:t>‹#›</a:t>
            </a:fld>
            <a:endParaRPr lang="en-US"/>
          </a:p>
        </p:txBody>
      </p:sp>
    </p:spTree>
    <p:extLst>
      <p:ext uri="{BB962C8B-B14F-4D97-AF65-F5344CB8AC3E}">
        <p14:creationId xmlns:p14="http://schemas.microsoft.com/office/powerpoint/2010/main" val="5690131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454877CA-F666-409F-A47B-BEE90977B7F9}" type="slidenum">
              <a:rPr lang="en-US"/>
              <a:pPr/>
              <a:t>‹#›</a:t>
            </a:fld>
            <a:endParaRPr lang="en-US"/>
          </a:p>
        </p:txBody>
      </p:sp>
    </p:spTree>
    <p:extLst>
      <p:ext uri="{BB962C8B-B14F-4D97-AF65-F5344CB8AC3E}">
        <p14:creationId xmlns:p14="http://schemas.microsoft.com/office/powerpoint/2010/main" val="162572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EC8CAA3-3157-4EE4-A468-CCE47F024C06}" type="slidenum">
              <a:rPr lang="en-US"/>
              <a:pPr/>
              <a:t>‹#›</a:t>
            </a:fld>
            <a:endParaRPr lang="en-US"/>
          </a:p>
        </p:txBody>
      </p:sp>
    </p:spTree>
    <p:extLst>
      <p:ext uri="{BB962C8B-B14F-4D97-AF65-F5344CB8AC3E}">
        <p14:creationId xmlns:p14="http://schemas.microsoft.com/office/powerpoint/2010/main" val="37921323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10EF7F3-0645-4058-8544-4E75932EA277}" type="slidenum">
              <a:rPr lang="en-US"/>
              <a:pPr/>
              <a:t>‹#›</a:t>
            </a:fld>
            <a:endParaRPr lang="en-US"/>
          </a:p>
        </p:txBody>
      </p:sp>
    </p:spTree>
    <p:extLst>
      <p:ext uri="{BB962C8B-B14F-4D97-AF65-F5344CB8AC3E}">
        <p14:creationId xmlns:p14="http://schemas.microsoft.com/office/powerpoint/2010/main" val="24619225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04800"/>
            <a:ext cx="2057400" cy="6400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04800"/>
            <a:ext cx="6019800" cy="6400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22D9E8D5-A741-4FEE-9DF8-3331F621788D}" type="slidenum">
              <a:rPr lang="en-US"/>
              <a:pPr/>
              <a:t>‹#›</a:t>
            </a:fld>
            <a:endParaRPr lang="en-US"/>
          </a:p>
        </p:txBody>
      </p:sp>
    </p:spTree>
    <p:extLst>
      <p:ext uri="{BB962C8B-B14F-4D97-AF65-F5344CB8AC3E}">
        <p14:creationId xmlns:p14="http://schemas.microsoft.com/office/powerpoint/2010/main" val="24426905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1C0A65F-093D-4051-B1F7-3E3374CF2795}" type="slidenum">
              <a:rPr lang="en-US"/>
              <a:pPr/>
              <a:t>‹#›</a:t>
            </a:fld>
            <a:endParaRPr lang="en-US"/>
          </a:p>
        </p:txBody>
      </p:sp>
    </p:spTree>
    <p:extLst>
      <p:ext uri="{BB962C8B-B14F-4D97-AF65-F5344CB8AC3E}">
        <p14:creationId xmlns:p14="http://schemas.microsoft.com/office/powerpoint/2010/main" val="18352803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71E5A2C-8CEA-450F-86D3-1AE6F6D2D453}" type="slidenum">
              <a:rPr lang="en-US"/>
              <a:pPr/>
              <a:t>‹#›</a:t>
            </a:fld>
            <a:endParaRPr lang="en-US"/>
          </a:p>
        </p:txBody>
      </p:sp>
    </p:spTree>
    <p:extLst>
      <p:ext uri="{BB962C8B-B14F-4D97-AF65-F5344CB8AC3E}">
        <p14:creationId xmlns:p14="http://schemas.microsoft.com/office/powerpoint/2010/main" val="5502290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4AF233B4-9860-4FD1-85DE-1C14362A5EEF}" type="slidenum">
              <a:rPr lang="en-US"/>
              <a:pPr/>
              <a:t>‹#›</a:t>
            </a:fld>
            <a:endParaRPr lang="en-US"/>
          </a:p>
        </p:txBody>
      </p:sp>
    </p:spTree>
    <p:extLst>
      <p:ext uri="{BB962C8B-B14F-4D97-AF65-F5344CB8AC3E}">
        <p14:creationId xmlns:p14="http://schemas.microsoft.com/office/powerpoint/2010/main" val="570437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DB65D31A-B02C-4945-83BF-CBD8BE6FB914}" type="slidenum">
              <a:rPr lang="en-US"/>
              <a:pPr/>
              <a:t>‹#›</a:t>
            </a:fld>
            <a:endParaRPr lang="en-US"/>
          </a:p>
        </p:txBody>
      </p:sp>
    </p:spTree>
    <p:extLst>
      <p:ext uri="{BB962C8B-B14F-4D97-AF65-F5344CB8AC3E}">
        <p14:creationId xmlns:p14="http://schemas.microsoft.com/office/powerpoint/2010/main" val="20713432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D01F81A3-1FA0-4094-BE5E-BEE5551FF121}" type="slidenum">
              <a:rPr lang="en-US"/>
              <a:pPr/>
              <a:t>‹#›</a:t>
            </a:fld>
            <a:endParaRPr lang="en-US"/>
          </a:p>
        </p:txBody>
      </p:sp>
    </p:spTree>
    <p:extLst>
      <p:ext uri="{BB962C8B-B14F-4D97-AF65-F5344CB8AC3E}">
        <p14:creationId xmlns:p14="http://schemas.microsoft.com/office/powerpoint/2010/main" val="3909713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396D9C45-D25E-4E66-88C9-5788C4A79F8A}" type="slidenum">
              <a:rPr lang="en-US"/>
              <a:pPr/>
              <a:t>‹#›</a:t>
            </a:fld>
            <a:endParaRPr lang="en-US"/>
          </a:p>
        </p:txBody>
      </p:sp>
    </p:spTree>
    <p:extLst>
      <p:ext uri="{BB962C8B-B14F-4D97-AF65-F5344CB8AC3E}">
        <p14:creationId xmlns:p14="http://schemas.microsoft.com/office/powerpoint/2010/main" val="11149819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D04F5AD5-BD4E-4C2A-A7F9-36B5BE349E90}" type="slidenum">
              <a:rPr lang="en-US"/>
              <a:pPr/>
              <a:t>‹#›</a:t>
            </a:fld>
            <a:endParaRPr lang="en-US"/>
          </a:p>
        </p:txBody>
      </p:sp>
    </p:spTree>
    <p:extLst>
      <p:ext uri="{BB962C8B-B14F-4D97-AF65-F5344CB8AC3E}">
        <p14:creationId xmlns:p14="http://schemas.microsoft.com/office/powerpoint/2010/main" val="27215203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9980121-8FF3-4D42-A6AC-8C31E3C4DEEF}" type="slidenum">
              <a:rPr lang="en-US"/>
              <a:pPr/>
              <a:t>‹#›</a:t>
            </a:fld>
            <a:endParaRPr lang="en-US"/>
          </a:p>
        </p:txBody>
      </p:sp>
    </p:spTree>
    <p:extLst>
      <p:ext uri="{BB962C8B-B14F-4D97-AF65-F5344CB8AC3E}">
        <p14:creationId xmlns:p14="http://schemas.microsoft.com/office/powerpoint/2010/main" val="2362969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F17DEE31-5DD7-4435-AC57-8674831E7E67}" type="slidenum">
              <a:rPr lang="en-US"/>
              <a:pPr/>
              <a:t>‹#›</a:t>
            </a:fld>
            <a:endParaRPr lang="en-US"/>
          </a:p>
        </p:txBody>
      </p:sp>
    </p:spTree>
    <p:extLst>
      <p:ext uri="{BB962C8B-B14F-4D97-AF65-F5344CB8AC3E}">
        <p14:creationId xmlns:p14="http://schemas.microsoft.com/office/powerpoint/2010/main" val="64147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821CB19F-6364-4504-9BEE-18780D273588}" type="slidenum">
              <a:rPr lang="en-US"/>
              <a:pPr/>
              <a:t>‹#›</a:t>
            </a:fld>
            <a:endParaRPr lang="en-US"/>
          </a:p>
        </p:txBody>
      </p:sp>
    </p:spTree>
    <p:extLst>
      <p:ext uri="{BB962C8B-B14F-4D97-AF65-F5344CB8AC3E}">
        <p14:creationId xmlns:p14="http://schemas.microsoft.com/office/powerpoint/2010/main" val="13700638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16E26DF-5847-45E4-AC56-2051F56034A3}" type="slidenum">
              <a:rPr lang="en-US"/>
              <a:pPr/>
              <a:t>‹#›</a:t>
            </a:fld>
            <a:endParaRPr lang="en-US"/>
          </a:p>
        </p:txBody>
      </p:sp>
    </p:spTree>
    <p:extLst>
      <p:ext uri="{BB962C8B-B14F-4D97-AF65-F5344CB8AC3E}">
        <p14:creationId xmlns:p14="http://schemas.microsoft.com/office/powerpoint/2010/main" val="33315018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B4BF043-1A5B-45A5-B3C9-42AF72F4FF65}" type="slidenum">
              <a:rPr lang="en-US"/>
              <a:pPr/>
              <a:t>‹#›</a:t>
            </a:fld>
            <a:endParaRPr lang="en-US"/>
          </a:p>
        </p:txBody>
      </p:sp>
    </p:spTree>
    <p:extLst>
      <p:ext uri="{BB962C8B-B14F-4D97-AF65-F5344CB8AC3E}">
        <p14:creationId xmlns:p14="http://schemas.microsoft.com/office/powerpoint/2010/main" val="41184736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7101E317-CF37-4F97-AFDF-647E14BBD51E}" type="slidenum">
              <a:rPr lang="en-US"/>
              <a:pPr/>
              <a:t>‹#›</a:t>
            </a:fld>
            <a:endParaRPr lang="en-US"/>
          </a:p>
        </p:txBody>
      </p:sp>
    </p:spTree>
    <p:extLst>
      <p:ext uri="{BB962C8B-B14F-4D97-AF65-F5344CB8AC3E}">
        <p14:creationId xmlns:p14="http://schemas.microsoft.com/office/powerpoint/2010/main" val="11547697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10D3D2B-9668-4B2D-86CB-556EB2B4E833}" type="slidenum">
              <a:rPr lang="en-US"/>
              <a:pPr/>
              <a:t>‹#›</a:t>
            </a:fld>
            <a:endParaRPr lang="en-US"/>
          </a:p>
        </p:txBody>
      </p:sp>
    </p:spTree>
    <p:extLst>
      <p:ext uri="{BB962C8B-B14F-4D97-AF65-F5344CB8AC3E}">
        <p14:creationId xmlns:p14="http://schemas.microsoft.com/office/powerpoint/2010/main" val="29194684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9FEB9188-4C83-4E45-9F02-AA232FF42A21}" type="slidenum">
              <a:rPr lang="en-US"/>
              <a:pPr/>
              <a:t>‹#›</a:t>
            </a:fld>
            <a:endParaRPr lang="en-US"/>
          </a:p>
        </p:txBody>
      </p:sp>
    </p:spTree>
    <p:extLst>
      <p:ext uri="{BB962C8B-B14F-4D97-AF65-F5344CB8AC3E}">
        <p14:creationId xmlns:p14="http://schemas.microsoft.com/office/powerpoint/2010/main" val="33035580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4FD4CFDE-F530-4BA7-BF47-6E466914D217}" type="slidenum">
              <a:rPr lang="en-US"/>
              <a:pPr/>
              <a:t>‹#›</a:t>
            </a:fld>
            <a:endParaRPr lang="en-US"/>
          </a:p>
        </p:txBody>
      </p:sp>
    </p:spTree>
    <p:extLst>
      <p:ext uri="{BB962C8B-B14F-4D97-AF65-F5344CB8AC3E}">
        <p14:creationId xmlns:p14="http://schemas.microsoft.com/office/powerpoint/2010/main" val="35174934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860C13A9-9C34-4D9E-BB98-0302DBC417B6}" type="slidenum">
              <a:rPr lang="en-US"/>
              <a:pPr/>
              <a:t>‹#›</a:t>
            </a:fld>
            <a:endParaRPr lang="en-US"/>
          </a:p>
        </p:txBody>
      </p:sp>
    </p:spTree>
    <p:extLst>
      <p:ext uri="{BB962C8B-B14F-4D97-AF65-F5344CB8AC3E}">
        <p14:creationId xmlns:p14="http://schemas.microsoft.com/office/powerpoint/2010/main" val="22814002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0B74AAC3-90D9-43C6-93C4-2361ADE24AB0}" type="slidenum">
              <a:rPr lang="en-US"/>
              <a:pPr/>
              <a:t>‹#›</a:t>
            </a:fld>
            <a:endParaRPr lang="en-US"/>
          </a:p>
        </p:txBody>
      </p:sp>
    </p:spTree>
    <p:extLst>
      <p:ext uri="{BB962C8B-B14F-4D97-AF65-F5344CB8AC3E}">
        <p14:creationId xmlns:p14="http://schemas.microsoft.com/office/powerpoint/2010/main" val="1138400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3F459A7F-F03A-455A-960B-E3D9D7053A2D}" type="slidenum">
              <a:rPr lang="en-US"/>
              <a:pPr/>
              <a:t>‹#›</a:t>
            </a:fld>
            <a:endParaRPr lang="en-US"/>
          </a:p>
        </p:txBody>
      </p:sp>
    </p:spTree>
    <p:extLst>
      <p:ext uri="{BB962C8B-B14F-4D97-AF65-F5344CB8AC3E}">
        <p14:creationId xmlns:p14="http://schemas.microsoft.com/office/powerpoint/2010/main" val="25218481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9722B96-46C2-4497-B1CA-775B6E8121E5}" type="slidenum">
              <a:rPr lang="en-US"/>
              <a:pPr/>
              <a:t>‹#›</a:t>
            </a:fld>
            <a:endParaRPr lang="en-US"/>
          </a:p>
        </p:txBody>
      </p:sp>
    </p:spTree>
    <p:extLst>
      <p:ext uri="{BB962C8B-B14F-4D97-AF65-F5344CB8AC3E}">
        <p14:creationId xmlns:p14="http://schemas.microsoft.com/office/powerpoint/2010/main" val="24368037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E2FD324-91EE-4AEB-95DD-37EE9558C5F4}" type="slidenum">
              <a:rPr lang="en-US"/>
              <a:pPr/>
              <a:t>‹#›</a:t>
            </a:fld>
            <a:endParaRPr lang="en-US"/>
          </a:p>
        </p:txBody>
      </p:sp>
    </p:spTree>
    <p:extLst>
      <p:ext uri="{BB962C8B-B14F-4D97-AF65-F5344CB8AC3E}">
        <p14:creationId xmlns:p14="http://schemas.microsoft.com/office/powerpoint/2010/main" val="2829012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BE5792C8-5950-4416-BFF7-C55343B9723A}" type="slidenum">
              <a:rPr lang="en-US"/>
              <a:pPr/>
              <a:t>‹#›</a:t>
            </a:fld>
            <a:endParaRPr lang="en-US"/>
          </a:p>
        </p:txBody>
      </p:sp>
    </p:spTree>
    <p:extLst>
      <p:ext uri="{BB962C8B-B14F-4D97-AF65-F5344CB8AC3E}">
        <p14:creationId xmlns:p14="http://schemas.microsoft.com/office/powerpoint/2010/main" val="61050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95290FB-072E-402B-A079-BFD4C80DB62E}" type="slidenum">
              <a:rPr lang="en-US"/>
              <a:pPr/>
              <a:t>‹#›</a:t>
            </a:fld>
            <a:endParaRPr lang="en-US"/>
          </a:p>
        </p:txBody>
      </p:sp>
    </p:spTree>
    <p:extLst>
      <p:ext uri="{BB962C8B-B14F-4D97-AF65-F5344CB8AC3E}">
        <p14:creationId xmlns:p14="http://schemas.microsoft.com/office/powerpoint/2010/main" val="13475116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DABC7984-4823-43B3-B46D-3AF2020FC18C}" type="slidenum">
              <a:rPr lang="en-US"/>
              <a:pPr/>
              <a:t>‹#›</a:t>
            </a:fld>
            <a:endParaRPr lang="en-US"/>
          </a:p>
        </p:txBody>
      </p:sp>
    </p:spTree>
    <p:extLst>
      <p:ext uri="{BB962C8B-B14F-4D97-AF65-F5344CB8AC3E}">
        <p14:creationId xmlns:p14="http://schemas.microsoft.com/office/powerpoint/2010/main" val="36992647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E8D595D-2863-4541-9A1A-30156EB79F8D}" type="slidenum">
              <a:rPr lang="en-US"/>
              <a:pPr/>
              <a:t>‹#›</a:t>
            </a:fld>
            <a:endParaRPr lang="en-US"/>
          </a:p>
        </p:txBody>
      </p:sp>
    </p:spTree>
    <p:extLst>
      <p:ext uri="{BB962C8B-B14F-4D97-AF65-F5344CB8AC3E}">
        <p14:creationId xmlns:p14="http://schemas.microsoft.com/office/powerpoint/2010/main" val="30404101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35FB72A0-6E42-4A8A-90ED-E63D3C16355C}" type="slidenum">
              <a:rPr lang="en-US"/>
              <a:pPr/>
              <a:t>‹#›</a:t>
            </a:fld>
            <a:endParaRPr lang="en-US"/>
          </a:p>
        </p:txBody>
      </p:sp>
    </p:spTree>
    <p:extLst>
      <p:ext uri="{BB962C8B-B14F-4D97-AF65-F5344CB8AC3E}">
        <p14:creationId xmlns:p14="http://schemas.microsoft.com/office/powerpoint/2010/main" val="17207522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B42E1846-27B0-4C8A-B224-A75B3859E510}" type="slidenum">
              <a:rPr lang="en-US"/>
              <a:pPr/>
              <a:t>‹#›</a:t>
            </a:fld>
            <a:endParaRPr lang="en-US"/>
          </a:p>
        </p:txBody>
      </p:sp>
    </p:spTree>
    <p:extLst>
      <p:ext uri="{BB962C8B-B14F-4D97-AF65-F5344CB8AC3E}">
        <p14:creationId xmlns:p14="http://schemas.microsoft.com/office/powerpoint/2010/main" val="26385212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69711F95-B809-4BAD-AE76-62798A5F84E8}" type="slidenum">
              <a:rPr lang="en-US"/>
              <a:pPr/>
              <a:t>‹#›</a:t>
            </a:fld>
            <a:endParaRPr lang="en-US"/>
          </a:p>
        </p:txBody>
      </p:sp>
    </p:spTree>
    <p:extLst>
      <p:ext uri="{BB962C8B-B14F-4D97-AF65-F5344CB8AC3E}">
        <p14:creationId xmlns:p14="http://schemas.microsoft.com/office/powerpoint/2010/main" val="6432921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6A0DE90A-AB4D-47A5-AEC0-225EBBF0BF43}" type="slidenum">
              <a:rPr lang="en-US"/>
              <a:pPr/>
              <a:t>‹#›</a:t>
            </a:fld>
            <a:endParaRPr lang="en-US"/>
          </a:p>
        </p:txBody>
      </p:sp>
    </p:spTree>
    <p:extLst>
      <p:ext uri="{BB962C8B-B14F-4D97-AF65-F5344CB8AC3E}">
        <p14:creationId xmlns:p14="http://schemas.microsoft.com/office/powerpoint/2010/main" val="181479419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15A6F90F-2B39-4C25-9BC9-5DAD88F6BE6F}" type="slidenum">
              <a:rPr lang="en-US"/>
              <a:pPr/>
              <a:t>‹#›</a:t>
            </a:fld>
            <a:endParaRPr lang="en-US"/>
          </a:p>
        </p:txBody>
      </p:sp>
    </p:spTree>
    <p:extLst>
      <p:ext uri="{BB962C8B-B14F-4D97-AF65-F5344CB8AC3E}">
        <p14:creationId xmlns:p14="http://schemas.microsoft.com/office/powerpoint/2010/main" val="30211588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6AF5DF4D-94E8-49B0-9313-5A0B5698BCA7}" type="slidenum">
              <a:rPr lang="en-US"/>
              <a:pPr/>
              <a:t>‹#›</a:t>
            </a:fld>
            <a:endParaRPr lang="en-US"/>
          </a:p>
        </p:txBody>
      </p:sp>
    </p:spTree>
    <p:extLst>
      <p:ext uri="{BB962C8B-B14F-4D97-AF65-F5344CB8AC3E}">
        <p14:creationId xmlns:p14="http://schemas.microsoft.com/office/powerpoint/2010/main" val="40228076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7863A3CE-6390-41D3-95B6-3472877140E7}" type="slidenum">
              <a:rPr lang="en-US"/>
              <a:pPr/>
              <a:t>‹#›</a:t>
            </a:fld>
            <a:endParaRPr lang="en-US"/>
          </a:p>
        </p:txBody>
      </p:sp>
    </p:spTree>
    <p:extLst>
      <p:ext uri="{BB962C8B-B14F-4D97-AF65-F5344CB8AC3E}">
        <p14:creationId xmlns:p14="http://schemas.microsoft.com/office/powerpoint/2010/main" val="31238223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04800"/>
            <a:ext cx="2057400" cy="6400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04800"/>
            <a:ext cx="6019800" cy="6400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9ECDD07-9419-4778-8833-4764BFC640FC}" type="slidenum">
              <a:rPr lang="en-US"/>
              <a:pPr/>
              <a:t>‹#›</a:t>
            </a:fld>
            <a:endParaRPr lang="en-US"/>
          </a:p>
        </p:txBody>
      </p:sp>
    </p:spTree>
    <p:extLst>
      <p:ext uri="{BB962C8B-B14F-4D97-AF65-F5344CB8AC3E}">
        <p14:creationId xmlns:p14="http://schemas.microsoft.com/office/powerpoint/2010/main" val="31738986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9D4BEFA-6800-4C21-ADA0-C922C8633396}" type="slidenum">
              <a:rPr lang="en-US"/>
              <a:pPr/>
              <a:t>‹#›</a:t>
            </a:fld>
            <a:endParaRPr lang="en-US"/>
          </a:p>
        </p:txBody>
      </p:sp>
    </p:spTree>
    <p:extLst>
      <p:ext uri="{BB962C8B-B14F-4D97-AF65-F5344CB8AC3E}">
        <p14:creationId xmlns:p14="http://schemas.microsoft.com/office/powerpoint/2010/main" val="21861769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1130934D-7F3B-488E-AF1E-A537C36279FC}" type="slidenum">
              <a:rPr lang="en-US"/>
              <a:pPr/>
              <a:t>‹#›</a:t>
            </a:fld>
            <a:endParaRPr lang="en-US"/>
          </a:p>
        </p:txBody>
      </p:sp>
    </p:spTree>
    <p:extLst>
      <p:ext uri="{BB962C8B-B14F-4D97-AF65-F5344CB8AC3E}">
        <p14:creationId xmlns:p14="http://schemas.microsoft.com/office/powerpoint/2010/main" val="16947812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75F310B-C1BD-454B-A370-485AC10E1268}" type="slidenum">
              <a:rPr lang="en-US"/>
              <a:pPr/>
              <a:t>‹#›</a:t>
            </a:fld>
            <a:endParaRPr lang="en-US"/>
          </a:p>
        </p:txBody>
      </p:sp>
    </p:spTree>
    <p:extLst>
      <p:ext uri="{BB962C8B-B14F-4D97-AF65-F5344CB8AC3E}">
        <p14:creationId xmlns:p14="http://schemas.microsoft.com/office/powerpoint/2010/main" val="4425225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5D986741-D531-4E72-B305-76E663AF32A5}" type="slidenum">
              <a:rPr lang="en-US"/>
              <a:pPr/>
              <a:t>‹#›</a:t>
            </a:fld>
            <a:endParaRPr lang="en-US"/>
          </a:p>
        </p:txBody>
      </p:sp>
    </p:spTree>
    <p:extLst>
      <p:ext uri="{BB962C8B-B14F-4D97-AF65-F5344CB8AC3E}">
        <p14:creationId xmlns:p14="http://schemas.microsoft.com/office/powerpoint/2010/main" val="30437544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1F1B21D6-E3D8-48E7-8445-23AF8A597352}" type="slidenum">
              <a:rPr lang="en-US"/>
              <a:pPr/>
              <a:t>‹#›</a:t>
            </a:fld>
            <a:endParaRPr lang="en-US"/>
          </a:p>
        </p:txBody>
      </p:sp>
    </p:spTree>
    <p:extLst>
      <p:ext uri="{BB962C8B-B14F-4D97-AF65-F5344CB8AC3E}">
        <p14:creationId xmlns:p14="http://schemas.microsoft.com/office/powerpoint/2010/main" val="368315484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2F1630F7-346F-4627-81F0-5D83AA7F90FF}" type="slidenum">
              <a:rPr lang="en-US"/>
              <a:pPr/>
              <a:t>‹#›</a:t>
            </a:fld>
            <a:endParaRPr lang="en-US"/>
          </a:p>
        </p:txBody>
      </p:sp>
    </p:spTree>
    <p:extLst>
      <p:ext uri="{BB962C8B-B14F-4D97-AF65-F5344CB8AC3E}">
        <p14:creationId xmlns:p14="http://schemas.microsoft.com/office/powerpoint/2010/main" val="22257398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1FFBB2AF-C6F4-46CC-A26B-76C6FAC18683}" type="slidenum">
              <a:rPr lang="en-US"/>
              <a:pPr/>
              <a:t>‹#›</a:t>
            </a:fld>
            <a:endParaRPr lang="en-US"/>
          </a:p>
        </p:txBody>
      </p:sp>
    </p:spTree>
    <p:extLst>
      <p:ext uri="{BB962C8B-B14F-4D97-AF65-F5344CB8AC3E}">
        <p14:creationId xmlns:p14="http://schemas.microsoft.com/office/powerpoint/2010/main" val="37325521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89F7BE08-A37D-4A18-A79B-4CD40360F62B}" type="slidenum">
              <a:rPr lang="en-US"/>
              <a:pPr/>
              <a:t>‹#›</a:t>
            </a:fld>
            <a:endParaRPr lang="en-US"/>
          </a:p>
        </p:txBody>
      </p:sp>
    </p:spTree>
    <p:extLst>
      <p:ext uri="{BB962C8B-B14F-4D97-AF65-F5344CB8AC3E}">
        <p14:creationId xmlns:p14="http://schemas.microsoft.com/office/powerpoint/2010/main" val="428424501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E360A029-38C1-4F9C-9CAE-288857907D48}" type="slidenum">
              <a:rPr lang="en-US"/>
              <a:pPr/>
              <a:t>‹#›</a:t>
            </a:fld>
            <a:endParaRPr lang="en-US"/>
          </a:p>
        </p:txBody>
      </p:sp>
    </p:spTree>
    <p:extLst>
      <p:ext uri="{BB962C8B-B14F-4D97-AF65-F5344CB8AC3E}">
        <p14:creationId xmlns:p14="http://schemas.microsoft.com/office/powerpoint/2010/main" val="144929052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BC06882-D80A-407F-97C8-E8BD261C7429}" type="slidenum">
              <a:rPr lang="en-US"/>
              <a:pPr/>
              <a:t>‹#›</a:t>
            </a:fld>
            <a:endParaRPr lang="en-US"/>
          </a:p>
        </p:txBody>
      </p:sp>
    </p:spTree>
    <p:extLst>
      <p:ext uri="{BB962C8B-B14F-4D97-AF65-F5344CB8AC3E}">
        <p14:creationId xmlns:p14="http://schemas.microsoft.com/office/powerpoint/2010/main" val="22916717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3E39EAF-F386-41FA-9DE7-5DAACB725F25}" type="slidenum">
              <a:rPr lang="en-US"/>
              <a:pPr/>
              <a:t>‹#›</a:t>
            </a:fld>
            <a:endParaRPr lang="en-US"/>
          </a:p>
        </p:txBody>
      </p:sp>
    </p:spTree>
    <p:extLst>
      <p:ext uri="{BB962C8B-B14F-4D97-AF65-F5344CB8AC3E}">
        <p14:creationId xmlns:p14="http://schemas.microsoft.com/office/powerpoint/2010/main" val="33716029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A0B609E4-7A7C-4C6A-A732-D578074D9F14}" type="slidenum">
              <a:rPr lang="en-US"/>
              <a:pPr/>
              <a:t>‹#›</a:t>
            </a:fld>
            <a:endParaRPr lang="en-US"/>
          </a:p>
        </p:txBody>
      </p:sp>
    </p:spTree>
    <p:extLst>
      <p:ext uri="{BB962C8B-B14F-4D97-AF65-F5344CB8AC3E}">
        <p14:creationId xmlns:p14="http://schemas.microsoft.com/office/powerpoint/2010/main" val="49487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64852DE-B8EC-465C-90D1-86876B1A5256}" type="slidenum">
              <a:rPr lang="en-US"/>
              <a:pPr/>
              <a:t>‹#›</a:t>
            </a:fld>
            <a:endParaRPr lang="en-US"/>
          </a:p>
        </p:txBody>
      </p:sp>
    </p:spTree>
    <p:extLst>
      <p:ext uri="{BB962C8B-B14F-4D97-AF65-F5344CB8AC3E}">
        <p14:creationId xmlns:p14="http://schemas.microsoft.com/office/powerpoint/2010/main" val="10000835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8437C21-D264-4198-B0A1-44D9F7AF39B2}" type="slidenum">
              <a:rPr lang="en-US"/>
              <a:pPr/>
              <a:t>‹#›</a:t>
            </a:fld>
            <a:endParaRPr lang="en-US"/>
          </a:p>
        </p:txBody>
      </p:sp>
    </p:spTree>
    <p:extLst>
      <p:ext uri="{BB962C8B-B14F-4D97-AF65-F5344CB8AC3E}">
        <p14:creationId xmlns:p14="http://schemas.microsoft.com/office/powerpoint/2010/main" val="36993877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87C2A294-5004-40C8-87C2-FF0F4567107A}" type="slidenum">
              <a:rPr lang="en-US"/>
              <a:pPr/>
              <a:t>‹#›</a:t>
            </a:fld>
            <a:endParaRPr lang="en-US"/>
          </a:p>
        </p:txBody>
      </p:sp>
    </p:spTree>
    <p:extLst>
      <p:ext uri="{BB962C8B-B14F-4D97-AF65-F5344CB8AC3E}">
        <p14:creationId xmlns:p14="http://schemas.microsoft.com/office/powerpoint/2010/main" val="27531459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8177EC9B-5456-474B-9060-0B468B049198}" type="slidenum">
              <a:rPr lang="en-US"/>
              <a:pPr/>
              <a:t>‹#›</a:t>
            </a:fld>
            <a:endParaRPr lang="en-US"/>
          </a:p>
        </p:txBody>
      </p:sp>
    </p:spTree>
    <p:extLst>
      <p:ext uri="{BB962C8B-B14F-4D97-AF65-F5344CB8AC3E}">
        <p14:creationId xmlns:p14="http://schemas.microsoft.com/office/powerpoint/2010/main" val="19358661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D384366A-4803-4CD9-A270-1342E599E28A}" type="slidenum">
              <a:rPr lang="en-US"/>
              <a:pPr/>
              <a:t>‹#›</a:t>
            </a:fld>
            <a:endParaRPr lang="en-US"/>
          </a:p>
        </p:txBody>
      </p:sp>
    </p:spTree>
    <p:extLst>
      <p:ext uri="{BB962C8B-B14F-4D97-AF65-F5344CB8AC3E}">
        <p14:creationId xmlns:p14="http://schemas.microsoft.com/office/powerpoint/2010/main" val="1923226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CC320403-110C-41A0-BBAC-4F00678EAA1F}" type="slidenum">
              <a:rPr lang="en-US"/>
              <a:pPr/>
              <a:t>‹#›</a:t>
            </a:fld>
            <a:endParaRPr lang="en-US"/>
          </a:p>
        </p:txBody>
      </p:sp>
    </p:spTree>
    <p:extLst>
      <p:ext uri="{BB962C8B-B14F-4D97-AF65-F5344CB8AC3E}">
        <p14:creationId xmlns:p14="http://schemas.microsoft.com/office/powerpoint/2010/main" val="404194703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1DD0750E-516F-4191-9881-E69DC9E9DE84}" type="slidenum">
              <a:rPr lang="en-US"/>
              <a:pPr/>
              <a:t>‹#›</a:t>
            </a:fld>
            <a:endParaRPr lang="en-US"/>
          </a:p>
        </p:txBody>
      </p:sp>
    </p:spTree>
    <p:extLst>
      <p:ext uri="{BB962C8B-B14F-4D97-AF65-F5344CB8AC3E}">
        <p14:creationId xmlns:p14="http://schemas.microsoft.com/office/powerpoint/2010/main" val="93684208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66DDA68-7C2F-4752-B815-193F79D64496}" type="slidenum">
              <a:rPr lang="en-US"/>
              <a:pPr/>
              <a:t>‹#›</a:t>
            </a:fld>
            <a:endParaRPr lang="en-US"/>
          </a:p>
        </p:txBody>
      </p:sp>
    </p:spTree>
    <p:extLst>
      <p:ext uri="{BB962C8B-B14F-4D97-AF65-F5344CB8AC3E}">
        <p14:creationId xmlns:p14="http://schemas.microsoft.com/office/powerpoint/2010/main" val="24120799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DAE85605-CF41-4009-A643-7E8BC7BA02FA}" type="slidenum">
              <a:rPr lang="en-US"/>
              <a:pPr/>
              <a:t>‹#›</a:t>
            </a:fld>
            <a:endParaRPr lang="en-US"/>
          </a:p>
        </p:txBody>
      </p:sp>
    </p:spTree>
    <p:extLst>
      <p:ext uri="{BB962C8B-B14F-4D97-AF65-F5344CB8AC3E}">
        <p14:creationId xmlns:p14="http://schemas.microsoft.com/office/powerpoint/2010/main" val="12559548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C4F35758-7A51-4AA5-B3B2-C61794E29A1C}" type="slidenum">
              <a:rPr lang="en-US"/>
              <a:pPr/>
              <a:t>‹#›</a:t>
            </a:fld>
            <a:endParaRPr lang="en-US"/>
          </a:p>
        </p:txBody>
      </p:sp>
    </p:spTree>
    <p:extLst>
      <p:ext uri="{BB962C8B-B14F-4D97-AF65-F5344CB8AC3E}">
        <p14:creationId xmlns:p14="http://schemas.microsoft.com/office/powerpoint/2010/main" val="23355686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FF997B73-9711-4FB4-9109-04DC282307DD}" type="slidenum">
              <a:rPr lang="en-US"/>
              <a:pPr/>
              <a:t>‹#›</a:t>
            </a:fld>
            <a:endParaRPr lang="en-US"/>
          </a:p>
        </p:txBody>
      </p:sp>
    </p:spTree>
    <p:extLst>
      <p:ext uri="{BB962C8B-B14F-4D97-AF65-F5344CB8AC3E}">
        <p14:creationId xmlns:p14="http://schemas.microsoft.com/office/powerpoint/2010/main" val="11171118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2033F5CE-38F8-4973-84D0-A62FB9EE51A5}" type="slidenum">
              <a:rPr lang="en-US"/>
              <a:pPr/>
              <a:t>‹#›</a:t>
            </a:fld>
            <a:endParaRPr lang="en-US"/>
          </a:p>
        </p:txBody>
      </p:sp>
    </p:spTree>
    <p:extLst>
      <p:ext uri="{BB962C8B-B14F-4D97-AF65-F5344CB8AC3E}">
        <p14:creationId xmlns:p14="http://schemas.microsoft.com/office/powerpoint/2010/main" val="28227977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F8994130-1122-4063-9EF5-E86C0777E421}" type="slidenum">
              <a:rPr lang="en-US"/>
              <a:pPr/>
              <a:t>‹#›</a:t>
            </a:fld>
            <a:endParaRPr lang="en-US"/>
          </a:p>
        </p:txBody>
      </p:sp>
    </p:spTree>
    <p:extLst>
      <p:ext uri="{BB962C8B-B14F-4D97-AF65-F5344CB8AC3E}">
        <p14:creationId xmlns:p14="http://schemas.microsoft.com/office/powerpoint/2010/main" val="26748232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4389438"/>
            <a:ext cx="4038600" cy="2316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20A7CE2C-BF38-4E7E-B093-800741F7464E}" type="slidenum">
              <a:rPr lang="en-US"/>
              <a:pPr/>
              <a:t>‹#›</a:t>
            </a:fld>
            <a:endParaRPr lang="en-US"/>
          </a:p>
        </p:txBody>
      </p:sp>
    </p:spTree>
    <p:extLst>
      <p:ext uri="{BB962C8B-B14F-4D97-AF65-F5344CB8AC3E}">
        <p14:creationId xmlns:p14="http://schemas.microsoft.com/office/powerpoint/2010/main" val="25065170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8138C626-2A3E-4F81-A973-403C6C7579F1}" type="slidenum">
              <a:rPr lang="en-US"/>
              <a:pPr/>
              <a:t>‹#›</a:t>
            </a:fld>
            <a:endParaRPr lang="en-US"/>
          </a:p>
        </p:txBody>
      </p:sp>
    </p:spTree>
    <p:extLst>
      <p:ext uri="{BB962C8B-B14F-4D97-AF65-F5344CB8AC3E}">
        <p14:creationId xmlns:p14="http://schemas.microsoft.com/office/powerpoint/2010/main" val="40126795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F3B7F853-CD3F-4C4F-8F86-BF490F2575E9}" type="slidenum">
              <a:rPr lang="en-US"/>
              <a:pPr/>
              <a:t>‹#›</a:t>
            </a:fld>
            <a:endParaRPr lang="en-US"/>
          </a:p>
        </p:txBody>
      </p:sp>
    </p:spTree>
    <p:extLst>
      <p:ext uri="{BB962C8B-B14F-4D97-AF65-F5344CB8AC3E}">
        <p14:creationId xmlns:p14="http://schemas.microsoft.com/office/powerpoint/2010/main" val="5567607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6FFAE980-EEB5-4C4A-A969-F4609DDB1F17}" type="slidenum">
              <a:rPr lang="en-US"/>
              <a:pPr/>
              <a:t>‹#›</a:t>
            </a:fld>
            <a:endParaRPr lang="en-US"/>
          </a:p>
        </p:txBody>
      </p:sp>
    </p:spTree>
    <p:extLst>
      <p:ext uri="{BB962C8B-B14F-4D97-AF65-F5344CB8AC3E}">
        <p14:creationId xmlns:p14="http://schemas.microsoft.com/office/powerpoint/2010/main" val="19783552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771492AC-FDF8-412F-B13F-80B39E33A642}" type="slidenum">
              <a:rPr lang="en-US"/>
              <a:pPr/>
              <a:t>‹#›</a:t>
            </a:fld>
            <a:endParaRPr lang="en-US"/>
          </a:p>
        </p:txBody>
      </p:sp>
    </p:spTree>
    <p:extLst>
      <p:ext uri="{BB962C8B-B14F-4D97-AF65-F5344CB8AC3E}">
        <p14:creationId xmlns:p14="http://schemas.microsoft.com/office/powerpoint/2010/main" val="25699096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152918C5-E69A-4187-9282-F5D70A5BBD2E}" type="slidenum">
              <a:rPr lang="en-US"/>
              <a:pPr/>
              <a:t>‹#›</a:t>
            </a:fld>
            <a:endParaRPr lang="en-US"/>
          </a:p>
        </p:txBody>
      </p:sp>
    </p:spTree>
    <p:extLst>
      <p:ext uri="{BB962C8B-B14F-4D97-AF65-F5344CB8AC3E}">
        <p14:creationId xmlns:p14="http://schemas.microsoft.com/office/powerpoint/2010/main" val="30526263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C5D28AA0-AD5D-4D9F-94A1-34D37117FE43}" type="slidenum">
              <a:rPr lang="en-US"/>
              <a:pPr/>
              <a:t>‹#›</a:t>
            </a:fld>
            <a:endParaRPr lang="en-US"/>
          </a:p>
        </p:txBody>
      </p:sp>
    </p:spTree>
    <p:extLst>
      <p:ext uri="{BB962C8B-B14F-4D97-AF65-F5344CB8AC3E}">
        <p14:creationId xmlns:p14="http://schemas.microsoft.com/office/powerpoint/2010/main" val="36331575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304800"/>
            <a:ext cx="2057400" cy="6400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304800"/>
            <a:ext cx="6019800" cy="6400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03926F8B-4724-433B-85E4-45460DC411C9}" type="slidenum">
              <a:rPr lang="en-US"/>
              <a:pPr/>
              <a:t>‹#›</a:t>
            </a:fld>
            <a:endParaRPr lang="en-US"/>
          </a:p>
        </p:txBody>
      </p:sp>
    </p:spTree>
    <p:extLst>
      <p:ext uri="{BB962C8B-B14F-4D97-AF65-F5344CB8AC3E}">
        <p14:creationId xmlns:p14="http://schemas.microsoft.com/office/powerpoint/2010/main" val="10679130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5129ECF6-1B99-40F6-B445-2674084FD84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2230991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557F538A-AC62-49D8-AFFE-7254A56005CB}"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87711310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8653F60F-69B1-4054-9092-ED6F3CF21280}"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7644161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71C26670-F77E-4323-9520-754E4468BD5E}"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8460117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ru-RU">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94028501-2856-4F32-9655-B2D6550CD71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6339379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ru-RU">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FDDE2252-EBEE-4100-BB85-17CE47D68C60}"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6987122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ru-RU">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4CC3EA66-B18C-4578-A644-CD3676F672E3}"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5174013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C0EF6C7B-2D6D-4662-9E72-5A1DEC9EDF40}"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292056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10BE6DA8-A508-4127-9FBE-43B7C2AEB1C8}"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7804655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CD54BC6C-AF75-4AAA-A9A5-8D4C627678D5}"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82641862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45282B4A-7385-4DE1-8C24-BE8477BDDC2C}"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189638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5.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6.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7.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8.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9.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0903D92-64BC-44CD-AA48-C4816E5CFEB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19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81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81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B1E41F76-C538-432F-9EB5-543C411A0DB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304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19" name="Rectangle 3"/>
          <p:cNvSpPr>
            <a:spLocks noGrp="1" noChangeArrowheads="1"/>
          </p:cNvSpPr>
          <p:nvPr>
            <p:ph type="body" idx="1"/>
          </p:nvPr>
        </p:nvSpPr>
        <p:spPr bwMode="auto">
          <a:xfrm>
            <a:off x="457200" y="4389438"/>
            <a:ext cx="8229600"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A8C606B-D2FA-43C0-A25B-DE61FC5D83D3}"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ctr" rtl="0" fontAlgn="base">
        <a:spcBef>
          <a:spcPct val="20000"/>
        </a:spcBef>
        <a:spcAft>
          <a:spcPct val="0"/>
        </a:spcAft>
        <a:buChar char="•"/>
        <a:defRPr sz="3200">
          <a:solidFill>
            <a:schemeClr val="tx1"/>
          </a:solidFill>
          <a:latin typeface="+mn-lt"/>
          <a:ea typeface="+mn-ea"/>
          <a:cs typeface="+mn-cs"/>
        </a:defRPr>
      </a:lvl1pPr>
      <a:lvl2pPr marL="742950" indent="-285750" algn="ctr" rtl="0" fontAlgn="base">
        <a:spcBef>
          <a:spcPct val="20000"/>
        </a:spcBef>
        <a:spcAft>
          <a:spcPct val="0"/>
        </a:spcAft>
        <a:buChar char="–"/>
        <a:defRPr sz="2800">
          <a:solidFill>
            <a:schemeClr val="tx1"/>
          </a:solidFill>
          <a:latin typeface="+mn-lt"/>
        </a:defRPr>
      </a:lvl2pPr>
      <a:lvl3pPr marL="1143000" indent="-228600" algn="ctr" rtl="0" fontAlgn="base">
        <a:spcBef>
          <a:spcPct val="20000"/>
        </a:spcBef>
        <a:spcAft>
          <a:spcPct val="0"/>
        </a:spcAft>
        <a:buChar char="•"/>
        <a:defRPr sz="2400">
          <a:solidFill>
            <a:schemeClr val="tx1"/>
          </a:solidFill>
          <a:latin typeface="+mn-lt"/>
        </a:defRPr>
      </a:lvl3pPr>
      <a:lvl4pPr marL="1600200" indent="-228600" algn="ctr" rtl="0" fontAlgn="base">
        <a:spcBef>
          <a:spcPct val="20000"/>
        </a:spcBef>
        <a:spcAft>
          <a:spcPct val="0"/>
        </a:spcAft>
        <a:buChar char="–"/>
        <a:defRPr sz="2000">
          <a:solidFill>
            <a:schemeClr val="tx1"/>
          </a:solidFill>
          <a:latin typeface="+mn-lt"/>
        </a:defRPr>
      </a:lvl4pPr>
      <a:lvl5pPr marL="2057400" indent="-228600" algn="ctr" rtl="0" fontAlgn="base">
        <a:spcBef>
          <a:spcPct val="20000"/>
        </a:spcBef>
        <a:spcAft>
          <a:spcPct val="0"/>
        </a:spcAft>
        <a:buChar char="»"/>
        <a:defRPr sz="2000">
          <a:solidFill>
            <a:schemeClr val="tx1"/>
          </a:solidFill>
          <a:latin typeface="+mn-lt"/>
        </a:defRPr>
      </a:lvl5pPr>
      <a:lvl6pPr marL="2514600" indent="-228600" algn="ctr" rtl="0" fontAlgn="base">
        <a:spcBef>
          <a:spcPct val="20000"/>
        </a:spcBef>
        <a:spcAft>
          <a:spcPct val="0"/>
        </a:spcAft>
        <a:buChar char="»"/>
        <a:defRPr sz="2000">
          <a:solidFill>
            <a:schemeClr val="tx1"/>
          </a:solidFill>
          <a:latin typeface="+mn-lt"/>
        </a:defRPr>
      </a:lvl6pPr>
      <a:lvl7pPr marL="2971800" indent="-228600" algn="ctr" rtl="0" fontAlgn="base">
        <a:spcBef>
          <a:spcPct val="20000"/>
        </a:spcBef>
        <a:spcAft>
          <a:spcPct val="0"/>
        </a:spcAft>
        <a:buChar char="»"/>
        <a:defRPr sz="2000">
          <a:solidFill>
            <a:schemeClr val="tx1"/>
          </a:solidFill>
          <a:latin typeface="+mn-lt"/>
        </a:defRPr>
      </a:lvl7pPr>
      <a:lvl8pPr marL="3429000" indent="-228600" algn="ctr" rtl="0" fontAlgn="base">
        <a:spcBef>
          <a:spcPct val="20000"/>
        </a:spcBef>
        <a:spcAft>
          <a:spcPct val="0"/>
        </a:spcAft>
        <a:buChar char="»"/>
        <a:defRPr sz="2000">
          <a:solidFill>
            <a:schemeClr val="tx1"/>
          </a:solidFill>
          <a:latin typeface="+mn-lt"/>
        </a:defRPr>
      </a:lvl8pPr>
      <a:lvl9pPr marL="3886200" indent="-228600" algn="ctr"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4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24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2C6D9F12-01DA-4634-A34B-0A4F18D3F26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126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127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A4FC6D0-1CEE-483A-9603-8EE7566819B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304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291" name="Rectangle 3"/>
          <p:cNvSpPr>
            <a:spLocks noGrp="1" noChangeArrowheads="1"/>
          </p:cNvSpPr>
          <p:nvPr>
            <p:ph type="body" idx="1"/>
          </p:nvPr>
        </p:nvSpPr>
        <p:spPr bwMode="auto">
          <a:xfrm>
            <a:off x="457200" y="4389438"/>
            <a:ext cx="8229600"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9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2293"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2294"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55892A4-23EB-443F-8653-2F507D833A2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ctr" rtl="0" fontAlgn="base">
        <a:spcBef>
          <a:spcPct val="20000"/>
        </a:spcBef>
        <a:spcAft>
          <a:spcPct val="0"/>
        </a:spcAft>
        <a:buChar char="•"/>
        <a:defRPr sz="3200">
          <a:solidFill>
            <a:schemeClr val="tx1"/>
          </a:solidFill>
          <a:latin typeface="+mn-lt"/>
          <a:ea typeface="+mn-ea"/>
          <a:cs typeface="+mn-cs"/>
        </a:defRPr>
      </a:lvl1pPr>
      <a:lvl2pPr marL="742950" indent="-285750" algn="ctr" rtl="0" fontAlgn="base">
        <a:spcBef>
          <a:spcPct val="20000"/>
        </a:spcBef>
        <a:spcAft>
          <a:spcPct val="0"/>
        </a:spcAft>
        <a:buChar char="–"/>
        <a:defRPr sz="2800">
          <a:solidFill>
            <a:schemeClr val="tx1"/>
          </a:solidFill>
          <a:latin typeface="+mn-lt"/>
        </a:defRPr>
      </a:lvl2pPr>
      <a:lvl3pPr marL="1143000" indent="-228600" algn="ctr" rtl="0" fontAlgn="base">
        <a:spcBef>
          <a:spcPct val="20000"/>
        </a:spcBef>
        <a:spcAft>
          <a:spcPct val="0"/>
        </a:spcAft>
        <a:buChar char="•"/>
        <a:defRPr sz="2400">
          <a:solidFill>
            <a:schemeClr val="tx1"/>
          </a:solidFill>
          <a:latin typeface="+mn-lt"/>
        </a:defRPr>
      </a:lvl3pPr>
      <a:lvl4pPr marL="1600200" indent="-228600" algn="ctr" rtl="0" fontAlgn="base">
        <a:spcBef>
          <a:spcPct val="20000"/>
        </a:spcBef>
        <a:spcAft>
          <a:spcPct val="0"/>
        </a:spcAft>
        <a:buChar char="–"/>
        <a:defRPr sz="2000">
          <a:solidFill>
            <a:schemeClr val="tx1"/>
          </a:solidFill>
          <a:latin typeface="+mn-lt"/>
        </a:defRPr>
      </a:lvl4pPr>
      <a:lvl5pPr marL="2057400" indent="-228600" algn="ctr" rtl="0" fontAlgn="base">
        <a:spcBef>
          <a:spcPct val="20000"/>
        </a:spcBef>
        <a:spcAft>
          <a:spcPct val="0"/>
        </a:spcAft>
        <a:buChar char="»"/>
        <a:defRPr sz="2000">
          <a:solidFill>
            <a:schemeClr val="tx1"/>
          </a:solidFill>
          <a:latin typeface="+mn-lt"/>
        </a:defRPr>
      </a:lvl5pPr>
      <a:lvl6pPr marL="2514600" indent="-228600" algn="ctr" rtl="0" fontAlgn="base">
        <a:spcBef>
          <a:spcPct val="20000"/>
        </a:spcBef>
        <a:spcAft>
          <a:spcPct val="0"/>
        </a:spcAft>
        <a:buChar char="»"/>
        <a:defRPr sz="2000">
          <a:solidFill>
            <a:schemeClr val="tx1"/>
          </a:solidFill>
          <a:latin typeface="+mn-lt"/>
        </a:defRPr>
      </a:lvl6pPr>
      <a:lvl7pPr marL="2971800" indent="-228600" algn="ctr" rtl="0" fontAlgn="base">
        <a:spcBef>
          <a:spcPct val="20000"/>
        </a:spcBef>
        <a:spcAft>
          <a:spcPct val="0"/>
        </a:spcAft>
        <a:buChar char="»"/>
        <a:defRPr sz="2000">
          <a:solidFill>
            <a:schemeClr val="tx1"/>
          </a:solidFill>
          <a:latin typeface="+mn-lt"/>
        </a:defRPr>
      </a:lvl7pPr>
      <a:lvl8pPr marL="3429000" indent="-228600" algn="ctr" rtl="0" fontAlgn="base">
        <a:spcBef>
          <a:spcPct val="20000"/>
        </a:spcBef>
        <a:spcAft>
          <a:spcPct val="0"/>
        </a:spcAft>
        <a:buChar char="»"/>
        <a:defRPr sz="2000">
          <a:solidFill>
            <a:schemeClr val="tx1"/>
          </a:solidFill>
          <a:latin typeface="+mn-lt"/>
        </a:defRPr>
      </a:lvl8pPr>
      <a:lvl9pPr marL="3886200" indent="-228600" algn="ctr"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06AF868-7DFC-478E-8F58-4CD644BB23B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433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B96D4B9-3ECF-4F7D-A3A2-5114641675A8}"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457200" y="3048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Rectangle 3"/>
          <p:cNvSpPr>
            <a:spLocks noGrp="1" noChangeArrowheads="1"/>
          </p:cNvSpPr>
          <p:nvPr>
            <p:ph type="body" idx="1"/>
          </p:nvPr>
        </p:nvSpPr>
        <p:spPr bwMode="auto">
          <a:xfrm>
            <a:off x="457200" y="4389438"/>
            <a:ext cx="8229600"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5366"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4FC10C1-A654-47F6-A9AC-89659F3F072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ctr" rtl="0" fontAlgn="base">
        <a:spcBef>
          <a:spcPct val="20000"/>
        </a:spcBef>
        <a:spcAft>
          <a:spcPct val="0"/>
        </a:spcAft>
        <a:buChar char="•"/>
        <a:defRPr sz="3200">
          <a:solidFill>
            <a:schemeClr val="tx1"/>
          </a:solidFill>
          <a:latin typeface="+mn-lt"/>
          <a:ea typeface="+mn-ea"/>
          <a:cs typeface="+mn-cs"/>
        </a:defRPr>
      </a:lvl1pPr>
      <a:lvl2pPr marL="742950" indent="-285750" algn="ctr" rtl="0" fontAlgn="base">
        <a:spcBef>
          <a:spcPct val="20000"/>
        </a:spcBef>
        <a:spcAft>
          <a:spcPct val="0"/>
        </a:spcAft>
        <a:buChar char="–"/>
        <a:defRPr sz="2800">
          <a:solidFill>
            <a:schemeClr val="tx1"/>
          </a:solidFill>
          <a:latin typeface="+mn-lt"/>
        </a:defRPr>
      </a:lvl2pPr>
      <a:lvl3pPr marL="1143000" indent="-228600" algn="ctr" rtl="0" fontAlgn="base">
        <a:spcBef>
          <a:spcPct val="20000"/>
        </a:spcBef>
        <a:spcAft>
          <a:spcPct val="0"/>
        </a:spcAft>
        <a:buChar char="•"/>
        <a:defRPr sz="2400">
          <a:solidFill>
            <a:schemeClr val="tx1"/>
          </a:solidFill>
          <a:latin typeface="+mn-lt"/>
        </a:defRPr>
      </a:lvl3pPr>
      <a:lvl4pPr marL="1600200" indent="-228600" algn="ctr" rtl="0" fontAlgn="base">
        <a:spcBef>
          <a:spcPct val="20000"/>
        </a:spcBef>
        <a:spcAft>
          <a:spcPct val="0"/>
        </a:spcAft>
        <a:buChar char="–"/>
        <a:defRPr sz="2000">
          <a:solidFill>
            <a:schemeClr val="tx1"/>
          </a:solidFill>
          <a:latin typeface="+mn-lt"/>
        </a:defRPr>
      </a:lvl4pPr>
      <a:lvl5pPr marL="2057400" indent="-228600" algn="ctr" rtl="0" fontAlgn="base">
        <a:spcBef>
          <a:spcPct val="20000"/>
        </a:spcBef>
        <a:spcAft>
          <a:spcPct val="0"/>
        </a:spcAft>
        <a:buChar char="»"/>
        <a:defRPr sz="2000">
          <a:solidFill>
            <a:schemeClr val="tx1"/>
          </a:solidFill>
          <a:latin typeface="+mn-lt"/>
        </a:defRPr>
      </a:lvl5pPr>
      <a:lvl6pPr marL="2514600" indent="-228600" algn="ctr" rtl="0" fontAlgn="base">
        <a:spcBef>
          <a:spcPct val="20000"/>
        </a:spcBef>
        <a:spcAft>
          <a:spcPct val="0"/>
        </a:spcAft>
        <a:buChar char="»"/>
        <a:defRPr sz="2000">
          <a:solidFill>
            <a:schemeClr val="tx1"/>
          </a:solidFill>
          <a:latin typeface="+mn-lt"/>
        </a:defRPr>
      </a:lvl6pPr>
      <a:lvl7pPr marL="2971800" indent="-228600" algn="ctr" rtl="0" fontAlgn="base">
        <a:spcBef>
          <a:spcPct val="20000"/>
        </a:spcBef>
        <a:spcAft>
          <a:spcPct val="0"/>
        </a:spcAft>
        <a:buChar char="»"/>
        <a:defRPr sz="2000">
          <a:solidFill>
            <a:schemeClr val="tx1"/>
          </a:solidFill>
          <a:latin typeface="+mn-lt"/>
        </a:defRPr>
      </a:lvl7pPr>
      <a:lvl8pPr marL="3429000" indent="-228600" algn="ctr" rtl="0" fontAlgn="base">
        <a:spcBef>
          <a:spcPct val="20000"/>
        </a:spcBef>
        <a:spcAft>
          <a:spcPct val="0"/>
        </a:spcAft>
        <a:buChar char="»"/>
        <a:defRPr sz="2000">
          <a:solidFill>
            <a:schemeClr val="tx1"/>
          </a:solidFill>
          <a:latin typeface="+mn-lt"/>
        </a:defRPr>
      </a:lvl8pPr>
      <a:lvl9pPr marL="3886200" indent="-228600" algn="ctr"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ru-RU"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ru-RU"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6F74195-ED66-4473-9EA1-748D834ED26A}" type="slidenum">
              <a:rPr lang="ru-RU" smtClean="0">
                <a:solidFill>
                  <a:srgbClr val="000000"/>
                </a:solidFill>
              </a:rPr>
              <a:pPr/>
              <a:t>‹#›</a:t>
            </a:fld>
            <a:endParaRPr lang="ru-RU" smtClean="0">
              <a:solidFill>
                <a:srgbClr val="000000"/>
              </a:solidFill>
            </a:endParaRPr>
          </a:p>
        </p:txBody>
      </p:sp>
    </p:spTree>
    <p:extLst>
      <p:ext uri="{BB962C8B-B14F-4D97-AF65-F5344CB8AC3E}">
        <p14:creationId xmlns:p14="http://schemas.microsoft.com/office/powerpoint/2010/main" val="31178004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postnikov.ru/"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 Id="rId9" Type="http://schemas.openxmlformats.org/officeDocument/2006/relationships/image" Target="../media/image3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jpe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4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94.jpeg"/><Relationship Id="rId5" Type="http://schemas.openxmlformats.org/officeDocument/2006/relationships/image" Target="../media/image93.jpeg"/><Relationship Id="rId4" Type="http://schemas.openxmlformats.org/officeDocument/2006/relationships/image" Target="../media/image92.jpeg"/></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106.xml"/></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40.jpeg"/><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5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5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40.jpeg"/><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5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113.jpeg"/><Relationship Id="rId4" Type="http://schemas.openxmlformats.org/officeDocument/2006/relationships/image" Target="../media/image112.jpeg"/></Relationships>
</file>

<file path=ppt/slides/_rels/slide5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7.xml"/><Relationship Id="rId4" Type="http://schemas.openxmlformats.org/officeDocument/2006/relationships/image" Target="../media/image125.png"/></Relationships>
</file>

<file path=ppt/slides/_rels/slide8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9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36.png"/></Relationships>
</file>

<file path=ppt/slides/_rels/slide9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7392" y="2091292"/>
            <a:ext cx="5519460" cy="1569660"/>
          </a:xfrm>
          <a:prstGeom prst="rect">
            <a:avLst/>
          </a:prstGeom>
          <a:noFill/>
        </p:spPr>
        <p:txBody>
          <a:bodyPr wrap="none" rtlCol="0">
            <a:spAutoFit/>
          </a:bodyPr>
          <a:lstStyle/>
          <a:p>
            <a:pPr algn="ctr"/>
            <a:r>
              <a:rPr lang="ru-RU" sz="4800" b="1" dirty="0" smtClean="0">
                <a:solidFill>
                  <a:srgbClr val="FF6600"/>
                </a:solidFill>
                <a:latin typeface="Comic Sans MS" pitchFamily="66" charset="0"/>
              </a:rPr>
              <a:t>Участие в акции </a:t>
            </a:r>
          </a:p>
          <a:p>
            <a:pPr algn="ctr"/>
            <a:r>
              <a:rPr lang="ru-RU" sz="4800" b="1" dirty="0" smtClean="0">
                <a:solidFill>
                  <a:schemeClr val="bg1">
                    <a:lumMod val="25000"/>
                  </a:schemeClr>
                </a:solidFill>
                <a:latin typeface="Comic Sans MS" pitchFamily="66" charset="0"/>
              </a:rPr>
              <a:t>«</a:t>
            </a:r>
            <a:r>
              <a:rPr lang="ru-RU" sz="4800" b="1" dirty="0" err="1" smtClean="0">
                <a:solidFill>
                  <a:schemeClr val="bg1">
                    <a:lumMod val="25000"/>
                  </a:schemeClr>
                </a:solidFill>
                <a:latin typeface="Comic Sans MS" pitchFamily="66" charset="0"/>
              </a:rPr>
              <a:t>Библионочь</a:t>
            </a:r>
            <a:r>
              <a:rPr lang="ru-RU" sz="4800" b="1" dirty="0" smtClean="0">
                <a:solidFill>
                  <a:schemeClr val="bg1">
                    <a:lumMod val="25000"/>
                  </a:schemeClr>
                </a:solidFill>
                <a:latin typeface="Comic Sans MS" pitchFamily="66" charset="0"/>
              </a:rPr>
              <a:t>»</a:t>
            </a:r>
            <a:endParaRPr lang="ru-RU" sz="4800" b="1" dirty="0">
              <a:solidFill>
                <a:schemeClr val="bg1">
                  <a:lumMod val="25000"/>
                </a:schemeClr>
              </a:solidFill>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comcome.ru/_ph/1/2/410435559.jpg-1407537785.jpg"/>
          <p:cNvPicPr/>
          <p:nvPr/>
        </p:nvPicPr>
        <p:blipFill>
          <a:blip r:embed="rId2">
            <a:extLst>
              <a:ext uri="{28A0092B-C50C-407E-A947-70E740481C1C}">
                <a14:useLocalDpi xmlns:a14="http://schemas.microsoft.com/office/drawing/2010/main" val="0"/>
              </a:ext>
            </a:extLst>
          </a:blip>
          <a:srcRect/>
          <a:stretch>
            <a:fillRect/>
          </a:stretch>
        </p:blipFill>
        <p:spPr bwMode="auto">
          <a:xfrm>
            <a:off x="1187624" y="2060848"/>
            <a:ext cx="6912768" cy="1984322"/>
          </a:xfrm>
          <a:prstGeom prst="rect">
            <a:avLst/>
          </a:prstGeom>
          <a:noFill/>
          <a:ln>
            <a:noFill/>
          </a:ln>
        </p:spPr>
      </p:pic>
    </p:spTree>
    <p:extLst>
      <p:ext uri="{BB962C8B-B14F-4D97-AF65-F5344CB8AC3E}">
        <p14:creationId xmlns:p14="http://schemas.microsoft.com/office/powerpoint/2010/main" val="485896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764704"/>
            <a:ext cx="6048672" cy="1015663"/>
          </a:xfrm>
          <a:prstGeom prst="rect">
            <a:avLst/>
          </a:prstGeom>
          <a:noFill/>
        </p:spPr>
        <p:txBody>
          <a:bodyPr wrap="square" rtlCol="0">
            <a:spAutoFit/>
          </a:bodyPr>
          <a:lstStyle/>
          <a:p>
            <a:pPr algn="ctr"/>
            <a:r>
              <a:rPr lang="ru-RU" sz="2000" dirty="0" smtClean="0">
                <a:solidFill>
                  <a:srgbClr val="FF6600"/>
                </a:solidFill>
                <a:latin typeface="Comic Sans MS" pitchFamily="66" charset="0"/>
              </a:rPr>
              <a:t>Посещение Центральной городской библиотеки им. А. П. Малашенко города Переславля-Залесского</a:t>
            </a:r>
            <a:endParaRPr lang="ru-RU" sz="2000" dirty="0">
              <a:solidFill>
                <a:srgbClr val="FF6600"/>
              </a:solidFill>
              <a:latin typeface="Comic Sans MS" pitchFamily="66" charset="0"/>
            </a:endParaRPr>
          </a:p>
        </p:txBody>
      </p:sp>
      <p:sp>
        <p:nvSpPr>
          <p:cNvPr id="4" name="TextBox 3"/>
          <p:cNvSpPr txBox="1"/>
          <p:nvPr/>
        </p:nvSpPr>
        <p:spPr>
          <a:xfrm>
            <a:off x="521309" y="2926577"/>
            <a:ext cx="8159927" cy="1015663"/>
          </a:xfrm>
          <a:prstGeom prst="rect">
            <a:avLst/>
          </a:prstGeom>
          <a:noFill/>
        </p:spPr>
        <p:txBody>
          <a:bodyPr wrap="none" rtlCol="0">
            <a:spAutoFit/>
          </a:bodyPr>
          <a:lstStyle/>
          <a:p>
            <a:pPr algn="ctr"/>
            <a:r>
              <a:rPr lang="ru-RU" sz="2800" b="1" dirty="0" smtClean="0">
                <a:solidFill>
                  <a:schemeClr val="bg1">
                    <a:lumMod val="25000"/>
                  </a:schemeClr>
                </a:solidFill>
                <a:latin typeface="Comic Sans MS" pitchFamily="66" charset="0"/>
              </a:rPr>
              <a:t>Встреча с детским писателем </a:t>
            </a:r>
          </a:p>
          <a:p>
            <a:pPr algn="ctr"/>
            <a:r>
              <a:rPr lang="ru-RU" sz="3200" b="1" dirty="0" smtClean="0">
                <a:solidFill>
                  <a:schemeClr val="bg1">
                    <a:lumMod val="25000"/>
                  </a:schemeClr>
                </a:solidFill>
                <a:latin typeface="Comic Sans MS" pitchFamily="66" charset="0"/>
              </a:rPr>
              <a:t>Постниковым Валентином Юрьевичем</a:t>
            </a:r>
            <a:endParaRPr lang="ru-RU" sz="3200" b="1" dirty="0">
              <a:solidFill>
                <a:schemeClr val="bg1">
                  <a:lumMod val="25000"/>
                </a:schemeClr>
              </a:solidFill>
              <a:latin typeface="Comic Sans MS" pitchFamily="66" charset="0"/>
            </a:endParaRPr>
          </a:p>
        </p:txBody>
      </p:sp>
    </p:spTree>
    <p:extLst>
      <p:ext uri="{BB962C8B-B14F-4D97-AF65-F5344CB8AC3E}">
        <p14:creationId xmlns:p14="http://schemas.microsoft.com/office/powerpoint/2010/main" val="2270692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Таблица 14"/>
          <p:cNvGraphicFramePr>
            <a:graphicFrameLocks noGrp="1"/>
          </p:cNvGraphicFramePr>
          <p:nvPr>
            <p:extLst>
              <p:ext uri="{D42A27DB-BD31-4B8C-83A1-F6EECF244321}">
                <p14:modId xmlns:p14="http://schemas.microsoft.com/office/powerpoint/2010/main" val="2983174347"/>
              </p:ext>
            </p:extLst>
          </p:nvPr>
        </p:nvGraphicFramePr>
        <p:xfrm>
          <a:off x="457200" y="620688"/>
          <a:ext cx="8229611" cy="560832"/>
        </p:xfrm>
        <a:graphic>
          <a:graphicData uri="http://schemas.openxmlformats.org/drawingml/2006/table">
            <a:tbl>
              <a:tblPr firstRow="1" firstCol="1" bandRow="1"/>
              <a:tblGrid>
                <a:gridCol w="25400"/>
                <a:gridCol w="110525"/>
                <a:gridCol w="7957761"/>
                <a:gridCol w="110525"/>
                <a:gridCol w="25400"/>
              </a:tblGrid>
              <a:tr h="560718">
                <a:tc>
                  <a:txBody>
                    <a:bodyPr/>
                    <a:lstStyle/>
                    <a:p>
                      <a:pPr>
                        <a:lnSpc>
                          <a:spcPct val="115000"/>
                        </a:lnSpc>
                        <a:spcAft>
                          <a:spcPts val="0"/>
                        </a:spcAft>
                      </a:pPr>
                      <a:endParaRPr lang="ru-RU" sz="800">
                        <a:solidFill>
                          <a:srgbClr val="000000"/>
                        </a:solidFill>
                        <a:effectLst/>
                        <a:latin typeface="Verdana"/>
                        <a:ea typeface="Times New Roman"/>
                        <a:cs typeface="Times New Roman"/>
                      </a:endParaRPr>
                    </a:p>
                  </a:txBody>
                  <a:tcPr marL="0" marR="0" marT="0" marB="0" anchor="ctr">
                    <a:lnL>
                      <a:noFill/>
                    </a:lnL>
                    <a:lnR>
                      <a:noFill/>
                    </a:lnR>
                    <a:lnT>
                      <a:noFill/>
                    </a:lnT>
                    <a:lnB>
                      <a:noFill/>
                    </a:lnB>
                    <a:solidFill>
                      <a:srgbClr val="FFFFFF"/>
                    </a:solidFill>
                  </a:tcPr>
                </a:tc>
                <a:tc>
                  <a:txBody>
                    <a:bodyPr/>
                    <a:lstStyle/>
                    <a:p>
                      <a:pPr>
                        <a:lnSpc>
                          <a:spcPct val="115000"/>
                        </a:lnSpc>
                        <a:spcAft>
                          <a:spcPts val="0"/>
                        </a:spcAft>
                      </a:pPr>
                      <a:endParaRPr lang="ru-RU" sz="800">
                        <a:solidFill>
                          <a:srgbClr val="000000"/>
                        </a:solidFill>
                        <a:effectLst/>
                        <a:latin typeface="Verdana"/>
                        <a:ea typeface="Times New Roman"/>
                        <a:cs typeface="Times New Roman"/>
                      </a:endParaRPr>
                    </a:p>
                  </a:txBody>
                  <a:tcPr marL="0" marR="0" marT="0" marB="0">
                    <a:lnL>
                      <a:noFill/>
                    </a:lnL>
                    <a:lnR>
                      <a:noFill/>
                    </a:lnR>
                    <a:lnT>
                      <a:noFill/>
                    </a:lnT>
                    <a:lnB>
                      <a:noFill/>
                    </a:lnB>
                    <a:solidFill>
                      <a:srgbClr val="3178A8"/>
                    </a:solidFill>
                  </a:tcPr>
                </a:tc>
                <a:tc>
                  <a:txBody>
                    <a:bodyPr/>
                    <a:lstStyle/>
                    <a:p>
                      <a:pPr>
                        <a:lnSpc>
                          <a:spcPct val="115000"/>
                        </a:lnSpc>
                        <a:spcAft>
                          <a:spcPts val="0"/>
                        </a:spcAft>
                      </a:pPr>
                      <a:r>
                        <a:rPr lang="ru-RU" sz="800" dirty="0">
                          <a:solidFill>
                            <a:srgbClr val="000000"/>
                          </a:solidFill>
                          <a:effectLst/>
                          <a:latin typeface="Verdana"/>
                          <a:ea typeface="Times New Roman"/>
                          <a:cs typeface="Times New Roman"/>
                        </a:rPr>
                        <a:t> </a:t>
                      </a:r>
                      <a:endParaRPr lang="ru-RU" sz="1100" dirty="0">
                        <a:effectLst/>
                        <a:latin typeface="Calibri"/>
                        <a:ea typeface="Calibri"/>
                        <a:cs typeface="Times New Roman"/>
                      </a:endParaRPr>
                    </a:p>
                    <a:p>
                      <a:pPr>
                        <a:lnSpc>
                          <a:spcPct val="115000"/>
                        </a:lnSpc>
                        <a:spcAft>
                          <a:spcPts val="0"/>
                        </a:spcAft>
                      </a:pPr>
                      <a:r>
                        <a:rPr lang="ru-RU" sz="2400" b="1" kern="1800" dirty="0">
                          <a:solidFill>
                            <a:srgbClr val="FFFFFF"/>
                          </a:solidFill>
                          <a:effectLst/>
                          <a:latin typeface="Verdana"/>
                          <a:ea typeface="Times New Roman"/>
                          <a:cs typeface="Times New Roman"/>
                        </a:rPr>
                        <a:t>Валентин Постников</a:t>
                      </a:r>
                      <a:endParaRPr lang="ru-RU" sz="1100" dirty="0">
                        <a:effectLst/>
                        <a:latin typeface="Calibri"/>
                        <a:ea typeface="Calibri"/>
                        <a:cs typeface="Times New Roman"/>
                      </a:endParaRPr>
                    </a:p>
                  </a:txBody>
                  <a:tcPr marL="0" marR="0" marT="0" marB="0" anchor="ctr">
                    <a:lnL>
                      <a:noFill/>
                    </a:lnL>
                    <a:lnR>
                      <a:noFill/>
                    </a:lnR>
                    <a:lnT>
                      <a:noFill/>
                    </a:lnT>
                    <a:lnB>
                      <a:noFill/>
                    </a:lnB>
                    <a:solidFill>
                      <a:srgbClr val="3178A8"/>
                    </a:solidFill>
                  </a:tcPr>
                </a:tc>
                <a:tc>
                  <a:txBody>
                    <a:bodyPr/>
                    <a:lstStyle/>
                    <a:p>
                      <a:pPr>
                        <a:lnSpc>
                          <a:spcPct val="115000"/>
                        </a:lnSpc>
                        <a:spcAft>
                          <a:spcPts val="0"/>
                        </a:spcAft>
                      </a:pPr>
                      <a:endParaRPr lang="ru-RU" sz="800">
                        <a:solidFill>
                          <a:srgbClr val="000000"/>
                        </a:solidFill>
                        <a:effectLst/>
                        <a:latin typeface="Verdana"/>
                        <a:ea typeface="Times New Roman"/>
                        <a:cs typeface="Times New Roman"/>
                      </a:endParaRPr>
                    </a:p>
                  </a:txBody>
                  <a:tcPr marL="0" marR="0" marT="0" marB="0">
                    <a:lnL>
                      <a:noFill/>
                    </a:lnL>
                    <a:lnR>
                      <a:noFill/>
                    </a:lnR>
                    <a:lnT>
                      <a:noFill/>
                    </a:lnT>
                    <a:lnB>
                      <a:noFill/>
                    </a:lnB>
                    <a:solidFill>
                      <a:srgbClr val="3178A8"/>
                    </a:solidFill>
                  </a:tcPr>
                </a:tc>
                <a:tc>
                  <a:txBody>
                    <a:bodyPr/>
                    <a:lstStyle/>
                    <a:p>
                      <a:pPr>
                        <a:lnSpc>
                          <a:spcPct val="115000"/>
                        </a:lnSpc>
                        <a:spcAft>
                          <a:spcPts val="0"/>
                        </a:spcAft>
                      </a:pPr>
                      <a:endParaRPr lang="ru-RU" sz="800" dirty="0">
                        <a:solidFill>
                          <a:srgbClr val="000000"/>
                        </a:solidFill>
                        <a:effectLst/>
                        <a:latin typeface="Verdana"/>
                        <a:ea typeface="Times New Roman"/>
                        <a:cs typeface="Times New Roman"/>
                      </a:endParaRPr>
                    </a:p>
                  </a:txBody>
                  <a:tcPr marL="0" marR="0" marT="0" marB="0" anchor="ctr">
                    <a:lnL>
                      <a:noFill/>
                    </a:lnL>
                    <a:lnR>
                      <a:noFill/>
                    </a:lnR>
                    <a:lnT>
                      <a:noFill/>
                    </a:lnT>
                    <a:lnB>
                      <a:noFill/>
                    </a:lnB>
                    <a:solidFill>
                      <a:srgbClr val="FFFFFF"/>
                    </a:solidFill>
                  </a:tcPr>
                </a:tc>
              </a:tr>
            </a:tbl>
          </a:graphicData>
        </a:graphic>
      </p:graphicFrame>
      <p:pic>
        <p:nvPicPr>
          <p:cNvPr id="16411" name="Рисунок 1" descr="Описание: http://fantlab.ru/img/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582988"/>
            <a:ext cx="38100" cy="9525"/>
          </a:xfrm>
          <a:prstGeom prst="rect">
            <a:avLst/>
          </a:prstGeom>
          <a:noFill/>
          <a:extLst>
            <a:ext uri="{909E8E84-426E-40DD-AFC4-6F175D3DCCD1}">
              <a14:hiddenFill xmlns:a14="http://schemas.microsoft.com/office/drawing/2010/main">
                <a:solidFill>
                  <a:srgbClr val="FFFFFF"/>
                </a:solidFill>
              </a14:hiddenFill>
            </a:ext>
          </a:extLst>
        </p:spPr>
      </p:pic>
      <p:pic>
        <p:nvPicPr>
          <p:cNvPr id="16410" name="Рисунок 2" descr="Описание: http://fantlab.ru/img/leftedge_simp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82988"/>
            <a:ext cx="171450" cy="180975"/>
          </a:xfrm>
          <a:prstGeom prst="rect">
            <a:avLst/>
          </a:prstGeom>
          <a:noFill/>
          <a:extLst>
            <a:ext uri="{909E8E84-426E-40DD-AFC4-6F175D3DCCD1}">
              <a14:hiddenFill xmlns:a14="http://schemas.microsoft.com/office/drawing/2010/main">
                <a:solidFill>
                  <a:srgbClr val="FFFFFF"/>
                </a:solidFill>
              </a14:hiddenFill>
            </a:ext>
          </a:extLst>
        </p:spPr>
      </p:pic>
      <p:pic>
        <p:nvPicPr>
          <p:cNvPr id="16409" name="Рисунок 3" descr="Описание: http://fantlab.ru/img/rightedg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582988"/>
            <a:ext cx="171450" cy="180975"/>
          </a:xfrm>
          <a:prstGeom prst="rect">
            <a:avLst/>
          </a:prstGeom>
          <a:noFill/>
          <a:extLst>
            <a:ext uri="{909E8E84-426E-40DD-AFC4-6F175D3DCCD1}">
              <a14:hiddenFill xmlns:a14="http://schemas.microsoft.com/office/drawing/2010/main">
                <a:solidFill>
                  <a:srgbClr val="FFFFFF"/>
                </a:solidFill>
              </a14:hiddenFill>
            </a:ext>
          </a:extLst>
        </p:spPr>
      </p:pic>
      <p:pic>
        <p:nvPicPr>
          <p:cNvPr id="16408" name="Рисунок 4" descr="Описание: http://fantlab.ru/img/spac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582988"/>
            <a:ext cx="38100" cy="952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8"/>
          <p:cNvSpPr>
            <a:spLocks noChangeArrowheads="1"/>
          </p:cNvSpPr>
          <p:nvPr/>
        </p:nvSpPr>
        <p:spPr bwMode="auto">
          <a:xfrm>
            <a:off x="457200" y="35829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7" name="TextBox 16"/>
          <p:cNvSpPr txBox="1"/>
          <p:nvPr/>
        </p:nvSpPr>
        <p:spPr>
          <a:xfrm>
            <a:off x="3923928" y="2439150"/>
            <a:ext cx="184731" cy="369332"/>
          </a:xfrm>
          <a:prstGeom prst="rect">
            <a:avLst/>
          </a:prstGeom>
          <a:noFill/>
        </p:spPr>
        <p:txBody>
          <a:bodyPr wrap="none" rtlCol="0">
            <a:spAutoFit/>
          </a:bodyPr>
          <a:lstStyle/>
          <a:p>
            <a:endParaRPr lang="ru-RU" dirty="0"/>
          </a:p>
        </p:txBody>
      </p:sp>
      <p:sp>
        <p:nvSpPr>
          <p:cNvPr id="23" name="Rectangle 33"/>
          <p:cNvSpPr>
            <a:spLocks noChangeArrowheads="1"/>
          </p:cNvSpPr>
          <p:nvPr/>
        </p:nvSpPr>
        <p:spPr bwMode="auto">
          <a:xfrm>
            <a:off x="2707463" y="1377321"/>
            <a:ext cx="5976664"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74638" algn="just"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Валентин Юрьевич Постников</a:t>
            </a:r>
            <a:r>
              <a:rPr kumimoji="0" lang="ru-RU" sz="1200" b="0" i="0" u="none" strike="noStrike" cap="none" normalizeH="0" baseline="0" dirty="0" smtClean="0">
                <a:ln>
                  <a:noFill/>
                </a:ln>
                <a:solidFill>
                  <a:schemeClr val="tx1"/>
                </a:solidFill>
                <a:effectLst/>
                <a:latin typeface="Calibri"/>
                <a:ea typeface="Times New Roman" pitchFamily="18" charset="0"/>
                <a:cs typeface="Times New Roman" pitchFamily="18" charset="0"/>
              </a:rPr>
              <a:t> — </a:t>
            </a:r>
            <a:r>
              <a:rPr kumimoji="0" lang="ru-RU" sz="1200" b="0" i="1"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автобиография:</a:t>
            </a:r>
            <a:endParaRPr kumimoji="0" lang="ru-RU" sz="1200" b="0" i="0" u="none" strike="noStrike" cap="none" normalizeH="0" baseline="0" dirty="0" smtClean="0">
              <a:ln>
                <a:noFill/>
              </a:ln>
              <a:solidFill>
                <a:schemeClr val="tx1"/>
              </a:solidFill>
              <a:effectLst/>
              <a:latin typeface="Arial" pitchFamily="34" charset="0"/>
            </a:endParaRPr>
          </a:p>
          <a:p>
            <a:pPr indent="274638" algn="just" eaLnBrk="0" hangingPunct="0"/>
            <a:r>
              <a:rPr kumimoji="0" lang="ru-RU" sz="12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ru-RU" sz="12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Добрый день. Меня зовут Валентин Постников, и так случайно получилось, что я детский </a:t>
            </a:r>
            <a:r>
              <a:rPr lang="ru-RU" sz="1200" dirty="0"/>
              <a:t>писатель и сын знаменитого детского писателя. Наверное, каждый ребёнок мечтает родиться </a:t>
            </a:r>
            <a:r>
              <a:rPr lang="ru-RU" sz="1200" dirty="0">
                <a:latin typeface="Verdana" pitchFamily="34" charset="0"/>
                <a:ea typeface="Times New Roman" pitchFamily="18" charset="0"/>
                <a:cs typeface="Times New Roman" pitchFamily="18" charset="0"/>
              </a:rPr>
              <a:t>в семье настоящего сказочника, но не у каждого это получается. Но у меня это каким-то волшебным образом получилось, и я родился в семье знаменитого детского писателя Юрия </a:t>
            </a:r>
            <a:r>
              <a:rPr lang="ru-RU" sz="1200" dirty="0" err="1" smtClean="0">
                <a:latin typeface="Verdana" pitchFamily="34" charset="0"/>
                <a:ea typeface="Times New Roman" pitchFamily="18" charset="0"/>
                <a:cs typeface="Times New Roman" pitchFamily="18" charset="0"/>
              </a:rPr>
              <a:t>Дружкова</a:t>
            </a:r>
            <a:r>
              <a:rPr lang="ru-RU" sz="1200" dirty="0" smtClean="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rPr>
              <a:t>автора знаменитой книги «Приключения Карандаша и </a:t>
            </a:r>
            <a:r>
              <a:rPr lang="ru-RU" sz="1200" dirty="0" err="1">
                <a:latin typeface="Verdana" pitchFamily="34" charset="0"/>
                <a:ea typeface="Times New Roman" pitchFamily="18" charset="0"/>
                <a:cs typeface="Times New Roman" pitchFamily="18" charset="0"/>
              </a:rPr>
              <a:t>Самоделкина</a:t>
            </a:r>
            <a:r>
              <a:rPr lang="ru-RU" sz="1200" dirty="0" smtClean="0">
                <a:latin typeface="Verdana" pitchFamily="34" charset="0"/>
                <a:ea typeface="Times New Roman" pitchFamily="18" charset="0"/>
                <a:cs typeface="Times New Roman" pitchFamily="18" charset="0"/>
              </a:rPr>
              <a:t>».</a:t>
            </a:r>
          </a:p>
          <a:p>
            <a:pPr indent="274638" algn="just" eaLnBrk="0" hangingPunct="0"/>
            <a:r>
              <a:rPr lang="ru-RU" sz="1200" dirty="0">
                <a:latin typeface="Verdana" pitchFamily="34" charset="0"/>
                <a:ea typeface="Times New Roman" pitchFamily="18" charset="0"/>
                <a:cs typeface="Times New Roman" pitchFamily="18" charset="0"/>
              </a:rPr>
              <a:t>Родился — 4 августа 1970 года в Москве. Моя мама, Наталья Постникова, </a:t>
            </a:r>
            <a:r>
              <a:rPr lang="ru-RU" sz="1200" dirty="0" smtClean="0">
                <a:latin typeface="Verdana" pitchFamily="34" charset="0"/>
                <a:ea typeface="Times New Roman" pitchFamily="18" charset="0"/>
                <a:cs typeface="Times New Roman" pitchFamily="18" charset="0"/>
              </a:rPr>
              <a:t>тоже </a:t>
            </a:r>
            <a:r>
              <a:rPr lang="ru-RU" sz="1200" dirty="0">
                <a:latin typeface="Verdana" pitchFamily="34" charset="0"/>
                <a:ea typeface="Times New Roman" pitchFamily="18" charset="0"/>
                <a:cs typeface="Times New Roman" pitchFamily="18" charset="0"/>
              </a:rPr>
              <a:t>имела самое непосредственное отношение к детской литературе, так как работала в знаменитом на всю страну детском издательстве «Малыш». </a:t>
            </a:r>
          </a:p>
          <a:p>
            <a:pPr marL="0" marR="0" lvl="0" indent="274638" algn="just" defTabSz="914400" rtl="0" eaLnBrk="0" fontAlgn="base" latinLnBrk="0" hangingPunct="0">
              <a:lnSpc>
                <a:spcPct val="100000"/>
              </a:lnSpc>
              <a:spcBef>
                <a:spcPct val="0"/>
              </a:spcBef>
              <a:spcAft>
                <a:spcPct val="0"/>
              </a:spcAft>
              <a:buClrTx/>
              <a:buSzTx/>
              <a:buFontTx/>
              <a:buNone/>
              <a:tabLst/>
            </a:pPr>
            <a:endParaRPr lang="ru-RU" sz="1200" dirty="0">
              <a:latin typeface="Verdana" pitchFamily="34" charset="0"/>
              <a:ea typeface="Times New Roman" pitchFamily="18" charset="0"/>
              <a:cs typeface="Times New Roman" pitchFamily="18" charset="0"/>
            </a:endParaRPr>
          </a:p>
        </p:txBody>
      </p:sp>
      <p:pic>
        <p:nvPicPr>
          <p:cNvPr id="42" name="Рисунок 41" descr="Валентин Постников"/>
          <p:cNvPicPr/>
          <p:nvPr/>
        </p:nvPicPr>
        <p:blipFill>
          <a:blip r:embed="rId5">
            <a:extLst>
              <a:ext uri="{28A0092B-C50C-407E-A947-70E740481C1C}">
                <a14:useLocalDpi xmlns:a14="http://schemas.microsoft.com/office/drawing/2010/main" val="0"/>
              </a:ext>
            </a:extLst>
          </a:blip>
          <a:srcRect/>
          <a:stretch>
            <a:fillRect/>
          </a:stretch>
        </p:blipFill>
        <p:spPr bwMode="auto">
          <a:xfrm>
            <a:off x="555292" y="1206456"/>
            <a:ext cx="2042461" cy="2308031"/>
          </a:xfrm>
          <a:prstGeom prst="rect">
            <a:avLst/>
          </a:prstGeom>
          <a:ln>
            <a:noFill/>
          </a:ln>
          <a:effectLst>
            <a:softEdge rad="112500"/>
          </a:effectLst>
        </p:spPr>
      </p:pic>
      <p:sp>
        <p:nvSpPr>
          <p:cNvPr id="25" name="TextBox 24"/>
          <p:cNvSpPr txBox="1"/>
          <p:nvPr/>
        </p:nvSpPr>
        <p:spPr>
          <a:xfrm>
            <a:off x="482174" y="3673475"/>
            <a:ext cx="8201953" cy="3139321"/>
          </a:xfrm>
          <a:prstGeom prst="rect">
            <a:avLst/>
          </a:prstGeom>
          <a:noFill/>
        </p:spPr>
        <p:txBody>
          <a:bodyPr wrap="square" rtlCol="0">
            <a:spAutoFit/>
          </a:bodyPr>
          <a:lstStyle/>
          <a:p>
            <a:pPr algn="just"/>
            <a:r>
              <a:rPr lang="ru-RU" sz="1200" dirty="0" smtClean="0">
                <a:latin typeface="Verdana" pitchFamily="34" charset="0"/>
                <a:ea typeface="Times New Roman" pitchFamily="18" charset="0"/>
                <a:cs typeface="Times New Roman" pitchFamily="18" charset="0"/>
              </a:rPr>
              <a:t>     Будучи </a:t>
            </a:r>
            <a:r>
              <a:rPr lang="ru-RU" sz="1200" dirty="0">
                <a:latin typeface="Verdana" pitchFamily="34" charset="0"/>
                <a:ea typeface="Times New Roman" pitchFamily="18" charset="0"/>
                <a:cs typeface="Times New Roman" pitchFamily="18" charset="0"/>
              </a:rPr>
              <a:t>редактором, ей часто приходилось общаться с разными на тот момент знаменитыми сказочниками: Корнеем Чуковским, Сергеем Михалковым, Николаем Носовым, Виктором Драгунским, Александром Волковым и многими другими не менее талантливыми детскими писателями. Моя мама была </a:t>
            </a:r>
            <a:r>
              <a:rPr lang="ru-RU" sz="1200" dirty="0" smtClean="0">
                <a:latin typeface="Verdana" pitchFamily="34" charset="0"/>
                <a:ea typeface="Times New Roman" pitchFamily="18" charset="0"/>
                <a:cs typeface="Times New Roman" pitchFamily="18" charset="0"/>
              </a:rPr>
              <a:t>красавицей, </a:t>
            </a:r>
            <a:r>
              <a:rPr lang="ru-RU" sz="1200" dirty="0">
                <a:latin typeface="Verdana" pitchFamily="34" charset="0"/>
                <a:ea typeface="Times New Roman" pitchFamily="18" charset="0"/>
                <a:cs typeface="Times New Roman" pitchFamily="18" charset="0"/>
              </a:rPr>
              <a:t>и поэтому за ней ухаживали очень многие писатели. Однажды к ней посватался даже немецкий миллионер. Но моя мама влюбилась и вышла замуж именно за моего папу</a:t>
            </a:r>
            <a:r>
              <a:rPr lang="ru-RU" sz="1200" dirty="0" smtClean="0">
                <a:latin typeface="Verdana" pitchFamily="34" charset="0"/>
                <a:ea typeface="Times New Roman" pitchFamily="18" charset="0"/>
                <a:cs typeface="Times New Roman" pitchFamily="18" charset="0"/>
              </a:rPr>
              <a:t>. </a:t>
            </a:r>
          </a:p>
          <a:p>
            <a:pPr algn="just"/>
            <a:r>
              <a:rPr lang="ru-RU" sz="1200" dirty="0" smtClean="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rPr>
              <a:t>С самого раннего возраста я рос в семье настоящего сказочника. У нас в доме было всегда очень много народу, но главным образом это были детские писатели. Мой папа очень дружил с Эдуардом Успенским, автором Чебурашки, с Ефимом </a:t>
            </a:r>
            <a:r>
              <a:rPr lang="ru-RU" sz="1200" dirty="0" err="1">
                <a:latin typeface="Verdana" pitchFamily="34" charset="0"/>
                <a:ea typeface="Times New Roman" pitchFamily="18" charset="0"/>
                <a:cs typeface="Times New Roman" pitchFamily="18" charset="0"/>
              </a:rPr>
              <a:t>Чеповецким</a:t>
            </a:r>
            <a:r>
              <a:rPr lang="ru-RU" sz="1200" dirty="0">
                <a:latin typeface="Verdana" pitchFamily="34" charset="0"/>
                <a:ea typeface="Times New Roman" pitchFamily="18" charset="0"/>
                <a:cs typeface="Times New Roman" pitchFamily="18" charset="0"/>
              </a:rPr>
              <a:t>, автором знаменитой книжки «Непоседа, Мякиш и </a:t>
            </a:r>
            <a:r>
              <a:rPr lang="ru-RU" sz="1200" dirty="0" err="1">
                <a:latin typeface="Verdana" pitchFamily="34" charset="0"/>
                <a:ea typeface="Times New Roman" pitchFamily="18" charset="0"/>
                <a:cs typeface="Times New Roman" pitchFamily="18" charset="0"/>
              </a:rPr>
              <a:t>Нетак</a:t>
            </a:r>
            <a:r>
              <a:rPr lang="ru-RU" sz="1200" dirty="0">
                <a:latin typeface="Verdana" pitchFamily="34" charset="0"/>
                <a:ea typeface="Times New Roman" pitchFamily="18" charset="0"/>
                <a:cs typeface="Times New Roman" pitchFamily="18" charset="0"/>
              </a:rPr>
              <a:t>», и с Валерием </a:t>
            </a:r>
            <a:r>
              <a:rPr lang="ru-RU" sz="1200" dirty="0" err="1">
                <a:latin typeface="Verdana" pitchFamily="34" charset="0"/>
                <a:ea typeface="Times New Roman" pitchFamily="18" charset="0"/>
                <a:cs typeface="Times New Roman" pitchFamily="18" charset="0"/>
              </a:rPr>
              <a:t>Шульжиком</a:t>
            </a:r>
            <a:r>
              <a:rPr lang="ru-RU" sz="1200" dirty="0">
                <a:latin typeface="Verdana" pitchFamily="34" charset="0"/>
                <a:ea typeface="Times New Roman" pitchFamily="18" charset="0"/>
                <a:cs typeface="Times New Roman" pitchFamily="18" charset="0"/>
              </a:rPr>
              <a:t>, автора поросёнка Фунтика. Часто у нас в доме бывали и знаменитые художники – </a:t>
            </a:r>
            <a:r>
              <a:rPr lang="ru-RU" sz="1200" dirty="0" smtClean="0">
                <a:latin typeface="Verdana" pitchFamily="34" charset="0"/>
                <a:ea typeface="Times New Roman" pitchFamily="18" charset="0"/>
                <a:cs typeface="Times New Roman" pitchFamily="18" charset="0"/>
              </a:rPr>
              <a:t>например, </a:t>
            </a:r>
            <a:r>
              <a:rPr lang="ru-RU" sz="1200" dirty="0">
                <a:latin typeface="Verdana" pitchFamily="34" charset="0"/>
                <a:ea typeface="Times New Roman" pitchFamily="18" charset="0"/>
                <a:cs typeface="Times New Roman" pitchFamily="18" charset="0"/>
              </a:rPr>
              <a:t>Виктор Чижиков, тот самый, что нарисовал Олимпийского Мишку в 1980 году. </a:t>
            </a:r>
            <a:r>
              <a:rPr lang="ru-RU" sz="1200" dirty="0" smtClean="0">
                <a:latin typeface="Verdana" pitchFamily="34" charset="0"/>
                <a:ea typeface="Times New Roman" pitchFamily="18" charset="0"/>
                <a:cs typeface="Times New Roman" pitchFamily="18" charset="0"/>
              </a:rPr>
              <a:t>Однажды </a:t>
            </a:r>
            <a:r>
              <a:rPr lang="ru-RU" sz="1200" dirty="0">
                <a:latin typeface="Verdana" pitchFamily="34" charset="0"/>
                <a:ea typeface="Times New Roman" pitchFamily="18" charset="0"/>
                <a:cs typeface="Times New Roman" pitchFamily="18" charset="0"/>
              </a:rPr>
              <a:t>я совсем маленький сидел на коленях даже у королевы детских писателей – </a:t>
            </a:r>
            <a:r>
              <a:rPr lang="ru-RU" sz="1200" dirty="0" err="1" smtClean="0">
                <a:latin typeface="Verdana" pitchFamily="34" charset="0"/>
                <a:ea typeface="Times New Roman" pitchFamily="18" charset="0"/>
                <a:cs typeface="Times New Roman" pitchFamily="18" charset="0"/>
              </a:rPr>
              <a:t>Астрид</a:t>
            </a:r>
            <a:r>
              <a:rPr lang="ru-RU" sz="1200" dirty="0" smtClean="0">
                <a:latin typeface="Verdana" pitchFamily="34" charset="0"/>
                <a:ea typeface="Times New Roman" pitchFamily="18" charset="0"/>
                <a:cs typeface="Times New Roman" pitchFamily="18" charset="0"/>
              </a:rPr>
              <a:t> Линдгрен, </a:t>
            </a:r>
            <a:r>
              <a:rPr lang="ru-RU" sz="1200" dirty="0">
                <a:latin typeface="Verdana" pitchFamily="34" charset="0"/>
                <a:ea typeface="Times New Roman" pitchFamily="18" charset="0"/>
                <a:cs typeface="Times New Roman" pitchFamily="18" charset="0"/>
              </a:rPr>
              <a:t>но в тот момент я, конечно, не понимал и не осознавал, у кого на коленях я сижу.</a:t>
            </a:r>
          </a:p>
          <a:p>
            <a:pPr algn="just"/>
            <a:r>
              <a:rPr lang="ru-RU" sz="1200" dirty="0" smtClean="0">
                <a:latin typeface="Verdana" pitchFamily="34" charset="0"/>
                <a:ea typeface="Times New Roman" pitchFamily="18" charset="0"/>
                <a:cs typeface="Times New Roman" pitchFamily="18" charset="0"/>
              </a:rPr>
              <a:t> </a:t>
            </a:r>
            <a:endParaRPr lang="ru-RU" sz="1200" dirty="0">
              <a:latin typeface="Verdana" pitchFamily="34" charset="0"/>
              <a:ea typeface="Times New Roman" pitchFamily="18" charset="0"/>
              <a:cs typeface="Times New Roman" pitchFamily="18" charset="0"/>
            </a:endParaRPr>
          </a:p>
          <a:p>
            <a:pPr algn="just"/>
            <a:endParaRPr lang="ru-RU" dirty="0"/>
          </a:p>
        </p:txBody>
      </p:sp>
    </p:spTree>
    <p:extLst>
      <p:ext uri="{BB962C8B-B14F-4D97-AF65-F5344CB8AC3E}">
        <p14:creationId xmlns:p14="http://schemas.microsoft.com/office/powerpoint/2010/main" val="2400331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9552" y="476672"/>
            <a:ext cx="8208912" cy="6186309"/>
          </a:xfrm>
          <a:prstGeom prst="rect">
            <a:avLst/>
          </a:prstGeom>
          <a:noFill/>
        </p:spPr>
        <p:txBody>
          <a:bodyPr wrap="square" rtlCol="0">
            <a:spAutoFit/>
          </a:bodyPr>
          <a:lstStyle/>
          <a:p>
            <a:r>
              <a:rPr lang="ru-RU" dirty="0"/>
              <a:t> </a:t>
            </a:r>
            <a:r>
              <a:rPr lang="ru-RU" dirty="0" smtClean="0"/>
              <a:t>    </a:t>
            </a:r>
            <a:r>
              <a:rPr lang="ru-RU" sz="1200" dirty="0">
                <a:latin typeface="Verdana" pitchFamily="34" charset="0"/>
                <a:ea typeface="Times New Roman" pitchFamily="18" charset="0"/>
                <a:cs typeface="Times New Roman" pitchFamily="18" charset="0"/>
              </a:rPr>
              <a:t>Папа часто рассказывал мне сказки, но особенно часто он рассказывал истории про Карандаша и </a:t>
            </a:r>
            <a:r>
              <a:rPr lang="ru-RU" sz="1200" dirty="0" err="1">
                <a:latin typeface="Verdana" pitchFamily="34" charset="0"/>
                <a:ea typeface="Times New Roman" pitchFamily="18" charset="0"/>
                <a:cs typeface="Times New Roman" pitchFamily="18" charset="0"/>
              </a:rPr>
              <a:t>Самоделкина</a:t>
            </a:r>
            <a:r>
              <a:rPr lang="ru-RU" sz="1200" dirty="0">
                <a:latin typeface="Verdana" pitchFamily="34" charset="0"/>
                <a:ea typeface="Times New Roman" pitchFamily="18" charset="0"/>
                <a:cs typeface="Times New Roman" pitchFamily="18" charset="0"/>
              </a:rPr>
              <a:t>, потому что этих героев придумал именно он и именно поэтому любил их больше всех других героев.</a:t>
            </a:r>
          </a:p>
          <a:p>
            <a:r>
              <a:rPr lang="ru-RU" dirty="0" smtClean="0"/>
              <a:t>     </a:t>
            </a:r>
            <a:r>
              <a:rPr lang="ru-RU" sz="1200" dirty="0">
                <a:latin typeface="Verdana" pitchFamily="34" charset="0"/>
                <a:ea typeface="Times New Roman" pitchFamily="18" charset="0"/>
                <a:cs typeface="Times New Roman" pitchFamily="18" charset="0"/>
              </a:rPr>
              <a:t>Когда мне было семь лет, я, как и тысячи других детей, пошёл в школу. Но, видимо, это правду говорят, что природа </a:t>
            </a:r>
            <a:r>
              <a:rPr lang="ru-RU" sz="1200" dirty="0" smtClean="0">
                <a:latin typeface="Verdana" pitchFamily="34" charset="0"/>
                <a:ea typeface="Times New Roman" pitchFamily="18" charset="0"/>
                <a:cs typeface="Times New Roman" pitchFamily="18" charset="0"/>
              </a:rPr>
              <a:t>гениев </a:t>
            </a:r>
            <a:r>
              <a:rPr lang="ru-RU" sz="1200" dirty="0">
                <a:latin typeface="Verdana" pitchFamily="34" charset="0"/>
                <a:ea typeface="Times New Roman" pitchFamily="18" charset="0"/>
                <a:cs typeface="Times New Roman" pitchFamily="18" charset="0"/>
              </a:rPr>
              <a:t>на детях отдыхает, потому что учился я отвратительно. Учиться мне было скучно и неинтересно. Очень часто я зевал, считал ворон в окне и мечтал.</a:t>
            </a:r>
          </a:p>
          <a:p>
            <a:r>
              <a:rPr lang="ru-RU" dirty="0" smtClean="0"/>
              <a:t>     </a:t>
            </a:r>
            <a:r>
              <a:rPr lang="ru-RU" sz="1200" dirty="0">
                <a:latin typeface="Verdana" pitchFamily="34" charset="0"/>
                <a:ea typeface="Times New Roman" pitchFamily="18" charset="0"/>
                <a:cs typeface="Times New Roman" pitchFamily="18" charset="0"/>
              </a:rPr>
              <a:t>Очень часто родителям кажется, что раз ребёнок хорошо и грамотно пишет в школе сочинения, значит, он обязательно станет писателем или журналистом. Так вот, уважаемые родители, это неправда. Да-да, неправда! Я, например, в школе не сумел написать ни одного сочинения. За меня это делала моя мама. У меня не получалось писать сочинения. Я, конечно, очень переживал по этому поводу, но полностью успокоился, когда кто-то мне рассказал, что, оказывается, гениальный физик Альберт </a:t>
            </a:r>
            <a:r>
              <a:rPr lang="ru-RU" sz="1200" dirty="0" smtClean="0">
                <a:latin typeface="Verdana" pitchFamily="34" charset="0"/>
                <a:ea typeface="Times New Roman" pitchFamily="18" charset="0"/>
                <a:cs typeface="Times New Roman" pitchFamily="18" charset="0"/>
              </a:rPr>
              <a:t>Эйнштейн </a:t>
            </a:r>
            <a:r>
              <a:rPr lang="ru-RU" sz="1200" dirty="0">
                <a:latin typeface="Verdana" pitchFamily="34" charset="0"/>
                <a:ea typeface="Times New Roman" pitchFamily="18" charset="0"/>
                <a:cs typeface="Times New Roman" pitchFamily="18" charset="0"/>
              </a:rPr>
              <a:t>в школе получал тройки и двойки на уроках физики.</a:t>
            </a:r>
          </a:p>
          <a:p>
            <a:r>
              <a:rPr lang="ru-RU" dirty="0" smtClean="0"/>
              <a:t>     </a:t>
            </a:r>
            <a:r>
              <a:rPr lang="ru-RU" sz="1200" dirty="0">
                <a:latin typeface="Verdana" pitchFamily="34" charset="0"/>
                <a:ea typeface="Times New Roman" pitchFamily="18" charset="0"/>
                <a:cs typeface="Times New Roman" pitchFamily="18" charset="0"/>
              </a:rPr>
              <a:t>Когда мне было тринадцать лет, в моей семье произошло очень печальное событие – умер мой папа. Его книжки любили и читали во всём мире. А в нашей стране, несмотря на всю необыкновенную популярность героев, издавали очень редко. Вторая его детская книга «Волшебная школа Карандаша и </a:t>
            </a:r>
            <a:r>
              <a:rPr lang="ru-RU" sz="1200" dirty="0" err="1">
                <a:latin typeface="Verdana" pitchFamily="34" charset="0"/>
                <a:ea typeface="Times New Roman" pitchFamily="18" charset="0"/>
                <a:cs typeface="Times New Roman" pitchFamily="18" charset="0"/>
              </a:rPr>
              <a:t>Самоделкина</a:t>
            </a:r>
            <a:r>
              <a:rPr lang="ru-RU" sz="1200" dirty="0">
                <a:latin typeface="Verdana" pitchFamily="34" charset="0"/>
                <a:ea typeface="Times New Roman" pitchFamily="18" charset="0"/>
                <a:cs typeface="Times New Roman" pitchFamily="18" charset="0"/>
              </a:rPr>
              <a:t>» вышла через месяц после его смерти, и он так и не успел подержать её в руках.</a:t>
            </a:r>
          </a:p>
          <a:p>
            <a:r>
              <a:rPr lang="ru-RU" dirty="0" smtClean="0"/>
              <a:t>     </a:t>
            </a:r>
            <a:r>
              <a:rPr lang="ru-RU" sz="1200" dirty="0">
                <a:latin typeface="Verdana" pitchFamily="34" charset="0"/>
                <a:ea typeface="Times New Roman" pitchFamily="18" charset="0"/>
                <a:cs typeface="Times New Roman" pitchFamily="18" charset="0"/>
              </a:rPr>
              <a:t>Когда меня с самого раннего детства спрашивали: — Мальчик, кем ты хочешь стать? Я тут же отвечал: — Кем угодно, но только не детским писателем! Я хочу быть сыщиком, как Шерлок Холмс.</a:t>
            </a:r>
          </a:p>
          <a:p>
            <a:r>
              <a:rPr lang="ru-RU" sz="1200" dirty="0">
                <a:latin typeface="Verdana" pitchFamily="34" charset="0"/>
                <a:ea typeface="Times New Roman" pitchFamily="18" charset="0"/>
                <a:cs typeface="Times New Roman" pitchFamily="18" charset="0"/>
              </a:rPr>
              <a:t>А вообще-то я в детстве придумал одного сказочного героя, который потом стал довольно популярным сказочным героем. Интересно, может ли хоть один сказочник похвастаться, что уже в пять лет начал придумывать сказки?</a:t>
            </a:r>
          </a:p>
          <a:p>
            <a:r>
              <a:rPr lang="ru-RU" sz="1200" dirty="0">
                <a:latin typeface="Verdana" pitchFamily="34" charset="0"/>
                <a:ea typeface="Times New Roman" pitchFamily="18" charset="0"/>
                <a:cs typeface="Times New Roman" pitchFamily="18" charset="0"/>
              </a:rPr>
              <a:t>А было это так! Я очень любил рисовать, как и все дети моего возраста. И однажды мой папа сказал мне: — Вот тебе фломастеры, сиди и рисуй! Наверное, я </a:t>
            </a:r>
            <a:r>
              <a:rPr lang="ru-RU" sz="1200" dirty="0" smtClean="0">
                <a:latin typeface="Verdana" pitchFamily="34" charset="0"/>
                <a:ea typeface="Times New Roman" pitchFamily="18" charset="0"/>
                <a:cs typeface="Times New Roman" pitchFamily="18" charset="0"/>
              </a:rPr>
              <a:t>ему, </a:t>
            </a:r>
            <a:r>
              <a:rPr lang="ru-RU" sz="1200" dirty="0">
                <a:latin typeface="Verdana" pitchFamily="34" charset="0"/>
                <a:ea typeface="Times New Roman" pitchFamily="18" charset="0"/>
                <a:cs typeface="Times New Roman" pitchFamily="18" charset="0"/>
              </a:rPr>
              <a:t>как всегда мешал, и он решил меня хоть чем-то отвлечь. А у меня была любимая игрушка – резиновый Тигрёнок. Вот его-то я и нарисовал на белом листе бумаги. Но этого мне показалось мало, и я нарисовал вокруг него красивую рамочку с лепестками.</a:t>
            </a:r>
          </a:p>
          <a:p>
            <a:endParaRPr lang="ru-RU" dirty="0"/>
          </a:p>
        </p:txBody>
      </p:sp>
    </p:spTree>
    <p:extLst>
      <p:ext uri="{BB962C8B-B14F-4D97-AF65-F5344CB8AC3E}">
        <p14:creationId xmlns:p14="http://schemas.microsoft.com/office/powerpoint/2010/main" val="7327735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07588" y="545450"/>
            <a:ext cx="7848872" cy="2677656"/>
          </a:xfrm>
          <a:prstGeom prst="rect">
            <a:avLst/>
          </a:prstGeom>
        </p:spPr>
        <p:txBody>
          <a:bodyPr wrap="square">
            <a:spAutoFit/>
          </a:bodyPr>
          <a:lstStyle/>
          <a:p>
            <a:r>
              <a:rPr lang="ru-RU" sz="1200" dirty="0">
                <a:latin typeface="Verdana" pitchFamily="34" charset="0"/>
                <a:ea typeface="Times New Roman" pitchFamily="18" charset="0"/>
                <a:cs typeface="Times New Roman" pitchFamily="18" charset="0"/>
              </a:rPr>
              <a:t>— Что это такое? – удивился мой папа.</a:t>
            </a:r>
          </a:p>
          <a:p>
            <a:r>
              <a:rPr lang="ru-RU" sz="1200" dirty="0">
                <a:latin typeface="Verdana" pitchFamily="34" charset="0"/>
                <a:ea typeface="Times New Roman" pitchFamily="18" charset="0"/>
                <a:cs typeface="Times New Roman" pitchFamily="18" charset="0"/>
              </a:rPr>
              <a:t>— Это Тигрёнок на подсолнухе, — ответил я. – Он лежит на огромном подсолнухе и загорает.</a:t>
            </a:r>
          </a:p>
          <a:p>
            <a:r>
              <a:rPr lang="ru-RU" sz="1200" dirty="0">
                <a:latin typeface="Verdana" pitchFamily="34" charset="0"/>
                <a:ea typeface="Times New Roman" pitchFamily="18" charset="0"/>
                <a:cs typeface="Times New Roman" pitchFamily="18" charset="0"/>
              </a:rPr>
              <a:t>— Но ведь подсолнух маленький, он сломается, если на него заберётся Тигрёнок?</a:t>
            </a:r>
          </a:p>
          <a:p>
            <a:r>
              <a:rPr lang="ru-RU" sz="1200" dirty="0">
                <a:latin typeface="Verdana" pitchFamily="34" charset="0"/>
                <a:ea typeface="Times New Roman" pitchFamily="18" charset="0"/>
                <a:cs typeface="Times New Roman" pitchFamily="18" charset="0"/>
              </a:rPr>
              <a:t>— Нет, папа, Тигрёнок маленький, а подсолнух большой, — ответил я.</a:t>
            </a:r>
          </a:p>
          <a:p>
            <a:r>
              <a:rPr lang="ru-RU" sz="1200" dirty="0">
                <a:latin typeface="Verdana" pitchFamily="34" charset="0"/>
                <a:ea typeface="Times New Roman" pitchFamily="18" charset="0"/>
                <a:cs typeface="Times New Roman" pitchFamily="18" charset="0"/>
              </a:rPr>
              <a:t>Папа взял мой рисунок и отнёс на выставку детских рисунков, которую устраивал журнал «Весёлые Картинки». И там совершенно неожиданно мой рисунок получил первую премию.</a:t>
            </a:r>
          </a:p>
          <a:p>
            <a:r>
              <a:rPr lang="ru-RU" sz="1200" dirty="0">
                <a:latin typeface="Verdana" pitchFamily="34" charset="0"/>
                <a:ea typeface="Times New Roman" pitchFamily="18" charset="0"/>
                <a:cs typeface="Times New Roman" pitchFamily="18" charset="0"/>
              </a:rPr>
              <a:t>И тогда главный редактор журнала сказал, а пусть кто-нибудь напишет сказку про этого Тигрёнка на подсолнухе. И сказку сочинил один очень знаменитый детский писатель </a:t>
            </a:r>
            <a:r>
              <a:rPr lang="ru-RU" sz="1200" dirty="0" smtClean="0">
                <a:latin typeface="Verdana" pitchFamily="34" charset="0"/>
                <a:ea typeface="Times New Roman" pitchFamily="18" charset="0"/>
                <a:cs typeface="Times New Roman" pitchFamily="18" charset="0"/>
              </a:rPr>
              <a:t>Юрий Коваль. </a:t>
            </a:r>
            <a:r>
              <a:rPr lang="ru-RU" sz="1200" dirty="0">
                <a:latin typeface="Verdana" pitchFamily="34" charset="0"/>
                <a:ea typeface="Times New Roman" pitchFamily="18" charset="0"/>
                <a:cs typeface="Times New Roman" pitchFamily="18" charset="0"/>
              </a:rPr>
              <a:t>Тот самый писатель, что сочинил такие знаменитые сказки как «Приключения Васи </a:t>
            </a:r>
            <a:r>
              <a:rPr lang="ru-RU" sz="1200" dirty="0" err="1">
                <a:latin typeface="Verdana" pitchFamily="34" charset="0"/>
                <a:ea typeface="Times New Roman" pitchFamily="18" charset="0"/>
                <a:cs typeface="Times New Roman" pitchFamily="18" charset="0"/>
              </a:rPr>
              <a:t>Куролесова</a:t>
            </a:r>
            <a:r>
              <a:rPr lang="ru-RU" sz="1200" dirty="0">
                <a:latin typeface="Verdana" pitchFamily="34" charset="0"/>
                <a:ea typeface="Times New Roman" pitchFamily="18" charset="0"/>
                <a:cs typeface="Times New Roman" pitchFamily="18" charset="0"/>
              </a:rPr>
              <a:t>», «Пёс Алый» и «Недопесок». Сказка так </a:t>
            </a:r>
            <a:r>
              <a:rPr lang="ru-RU" sz="1200" dirty="0" smtClean="0">
                <a:latin typeface="Verdana" pitchFamily="34" charset="0"/>
                <a:ea typeface="Times New Roman" pitchFamily="18" charset="0"/>
                <a:cs typeface="Times New Roman" pitchFamily="18" charset="0"/>
              </a:rPr>
              <a:t>и </a:t>
            </a:r>
            <a:r>
              <a:rPr lang="ru-RU" sz="1200" dirty="0"/>
              <a:t>называлась </a:t>
            </a:r>
            <a:r>
              <a:rPr lang="ru-RU" sz="1200" dirty="0">
                <a:latin typeface="Verdana" pitchFamily="34" charset="0"/>
                <a:ea typeface="Times New Roman" pitchFamily="18" charset="0"/>
                <a:cs typeface="Times New Roman" pitchFamily="18" charset="0"/>
              </a:rPr>
              <a:t>– «Тигрёнок на подсолнухе» и напечатали её в журнале «Весёлые Картинки». А спустя год на экраны вышел замечательный мультфильм, с таким же название, в котором о моём Тигрёнке рассказывал замечательный актёр Евгений Леонов</a:t>
            </a:r>
            <a:r>
              <a:rPr lang="ru-RU" sz="1200" dirty="0" smtClean="0">
                <a:latin typeface="Verdana" pitchFamily="34" charset="0"/>
                <a:ea typeface="Times New Roman" pitchFamily="18" charset="0"/>
                <a:cs typeface="Times New Roman" pitchFamily="18" charset="0"/>
              </a:rPr>
              <a:t>.</a:t>
            </a:r>
          </a:p>
          <a:p>
            <a:r>
              <a:rPr lang="ru-RU" sz="1200" dirty="0">
                <a:latin typeface="Verdana" pitchFamily="34" charset="0"/>
                <a:ea typeface="Times New Roman" pitchFamily="18" charset="0"/>
                <a:cs typeface="Times New Roman" pitchFamily="18" charset="0"/>
              </a:rPr>
              <a:t> </a:t>
            </a:r>
            <a:r>
              <a:rPr lang="ru-RU" sz="1200" dirty="0" smtClean="0">
                <a:latin typeface="Verdana" pitchFamily="34" charset="0"/>
                <a:ea typeface="Times New Roman" pitchFamily="18" charset="0"/>
                <a:cs typeface="Times New Roman" pitchFamily="18" charset="0"/>
              </a:rPr>
              <a:t>    </a:t>
            </a:r>
            <a:endParaRPr lang="ru-RU" sz="1200" dirty="0">
              <a:latin typeface="Verdana" pitchFamily="34" charset="0"/>
              <a:ea typeface="Times New Roman" pitchFamily="18" charset="0"/>
              <a:cs typeface="Times New Roman" pitchFamily="18" charset="0"/>
            </a:endParaRPr>
          </a:p>
        </p:txBody>
      </p:sp>
      <p:pic>
        <p:nvPicPr>
          <p:cNvPr id="3" name="Рисунок 2" descr="Валентин Постников"/>
          <p:cNvPicPr/>
          <p:nvPr/>
        </p:nvPicPr>
        <p:blipFill>
          <a:blip r:embed="rId2">
            <a:extLst>
              <a:ext uri="{28A0092B-C50C-407E-A947-70E740481C1C}">
                <a14:useLocalDpi xmlns:a14="http://schemas.microsoft.com/office/drawing/2010/main" val="0"/>
              </a:ext>
            </a:extLst>
          </a:blip>
          <a:srcRect/>
          <a:stretch>
            <a:fillRect/>
          </a:stretch>
        </p:blipFill>
        <p:spPr bwMode="auto">
          <a:xfrm>
            <a:off x="1041942" y="3017556"/>
            <a:ext cx="1656184" cy="1800200"/>
          </a:xfrm>
          <a:prstGeom prst="rect">
            <a:avLst/>
          </a:prstGeom>
          <a:ln>
            <a:noFill/>
          </a:ln>
          <a:effectLst>
            <a:softEdge rad="112500"/>
          </a:effectLst>
        </p:spPr>
      </p:pic>
      <p:sp>
        <p:nvSpPr>
          <p:cNvPr id="4" name="Прямоугольник 3"/>
          <p:cNvSpPr/>
          <p:nvPr/>
        </p:nvSpPr>
        <p:spPr>
          <a:xfrm>
            <a:off x="2710377" y="3017556"/>
            <a:ext cx="6110095" cy="1938992"/>
          </a:xfrm>
          <a:prstGeom prst="rect">
            <a:avLst/>
          </a:prstGeom>
        </p:spPr>
        <p:txBody>
          <a:bodyPr wrap="square">
            <a:spAutoFit/>
          </a:bodyPr>
          <a:lstStyle/>
          <a:p>
            <a:r>
              <a:rPr lang="ru-RU" sz="1200" dirty="0">
                <a:latin typeface="Verdana" pitchFamily="34" charset="0"/>
                <a:ea typeface="Times New Roman" pitchFamily="18" charset="0"/>
                <a:cs typeface="Times New Roman" pitchFamily="18" charset="0"/>
              </a:rPr>
              <a:t>В 1987 году я окончил школу и пошёл работать в Прокуратуру. Я не оставлял свою мечту стать сыщиком и решил немного поработать, пусть хоть и на самой маленькой должности – секретаря. А уже в следующем году я отправился служить в армию. И очутился в войсках связи, там-то я и научился очень хорошо печатать на печатной машинке, что мне в дальнейшем очень даже пригодилось. А, вернувшись из армии, я </a:t>
            </a:r>
            <a:r>
              <a:rPr lang="ru-RU" sz="1200" dirty="0" smtClean="0">
                <a:latin typeface="Verdana" pitchFamily="34" charset="0"/>
                <a:ea typeface="Times New Roman" pitchFamily="18" charset="0"/>
                <a:cs typeface="Times New Roman" pitchFamily="18" charset="0"/>
              </a:rPr>
              <a:t>всё- </a:t>
            </a:r>
            <a:r>
              <a:rPr lang="ru-RU" sz="1200" dirty="0">
                <a:latin typeface="Verdana" pitchFamily="34" charset="0"/>
                <a:ea typeface="Times New Roman" pitchFamily="18" charset="0"/>
                <a:cs typeface="Times New Roman" pitchFamily="18" charset="0"/>
              </a:rPr>
              <a:t>таки поступил в Юридический институт. Но довольно быстро понял, что, наверное, сыщик из меня всё-таки не получится, но решил не бросать учебу, а закончить институт. Вот тут-то во мне и проснулись папины гены. </a:t>
            </a:r>
          </a:p>
        </p:txBody>
      </p:sp>
      <p:sp>
        <p:nvSpPr>
          <p:cNvPr id="6" name="TextBox 5"/>
          <p:cNvSpPr txBox="1"/>
          <p:nvPr/>
        </p:nvSpPr>
        <p:spPr>
          <a:xfrm>
            <a:off x="899592" y="4956547"/>
            <a:ext cx="6912768" cy="1569660"/>
          </a:xfrm>
          <a:prstGeom prst="rect">
            <a:avLst/>
          </a:prstGeom>
          <a:noFill/>
        </p:spPr>
        <p:txBody>
          <a:bodyPr wrap="square" rtlCol="0">
            <a:spAutoFit/>
          </a:bodyPr>
          <a:lstStyle/>
          <a:p>
            <a:r>
              <a:rPr lang="ru-RU" sz="1200" dirty="0" smtClean="0">
                <a:latin typeface="Verdana" pitchFamily="34" charset="0"/>
                <a:ea typeface="Times New Roman" pitchFamily="18" charset="0"/>
                <a:cs typeface="Times New Roman" pitchFamily="18" charset="0"/>
              </a:rPr>
              <a:t>     Ещё </a:t>
            </a:r>
            <a:r>
              <a:rPr lang="ru-RU" sz="1200" dirty="0">
                <a:latin typeface="Verdana" pitchFamily="34" charset="0"/>
                <a:ea typeface="Times New Roman" pitchFamily="18" charset="0"/>
                <a:cs typeface="Times New Roman" pitchFamily="18" charset="0"/>
              </a:rPr>
              <a:t>на втором курсе </a:t>
            </a:r>
            <a:r>
              <a:rPr lang="ru-RU" sz="1200" dirty="0" smtClean="0">
                <a:latin typeface="Verdana" pitchFamily="34" charset="0"/>
                <a:ea typeface="Times New Roman" pitchFamily="18" charset="0"/>
                <a:cs typeface="Times New Roman" pitchFamily="18" charset="0"/>
              </a:rPr>
              <a:t>института </a:t>
            </a:r>
            <a:r>
              <a:rPr lang="ru-RU" sz="1200" dirty="0">
                <a:latin typeface="Verdana" pitchFamily="34" charset="0"/>
                <a:ea typeface="Times New Roman" pitchFamily="18" charset="0"/>
                <a:cs typeface="Times New Roman" pitchFamily="18" charset="0"/>
              </a:rPr>
              <a:t>я начал сочинять сказки. Я их сочинял и читал друзьям, знакомым, любимой девушке. И всем мои сказки очень нравились. А в один прекрасный день я подумал, а почему бы мне ни попробовать стать профессиональным сказочником, как мой папа</a:t>
            </a:r>
            <a:r>
              <a:rPr lang="ru-RU" sz="1200" dirty="0" smtClean="0">
                <a:latin typeface="Verdana" pitchFamily="34" charset="0"/>
                <a:ea typeface="Times New Roman" pitchFamily="18" charset="0"/>
                <a:cs typeface="Times New Roman" pitchFamily="18" charset="0"/>
              </a:rPr>
              <a:t>.</a:t>
            </a:r>
          </a:p>
          <a:p>
            <a:r>
              <a:rPr lang="ru-RU" sz="1200" dirty="0">
                <a:latin typeface="Verdana" pitchFamily="34" charset="0"/>
                <a:ea typeface="Times New Roman" pitchFamily="18" charset="0"/>
                <a:cs typeface="Times New Roman" pitchFamily="18" charset="0"/>
              </a:rPr>
              <a:t>     Ну, в конце концов, ведь есть же потомственные врачи, учителя, военные и даже актёры. Почему же не может быть потомственного сказочника.</a:t>
            </a:r>
          </a:p>
          <a:p>
            <a:endParaRPr lang="ru-RU" sz="1200" dirty="0">
              <a:latin typeface="Verdana" pitchFamily="34" charset="0"/>
              <a:ea typeface="Times New Roman" pitchFamily="18" charset="0"/>
              <a:cs typeface="Times New Roman" pitchFamily="18" charset="0"/>
            </a:endParaRPr>
          </a:p>
          <a:p>
            <a:r>
              <a:rPr lang="ru-RU" sz="1200" dirty="0">
                <a:latin typeface="Verdana" pitchFamily="34" charset="0"/>
                <a:ea typeface="Times New Roman" pitchFamily="18" charset="0"/>
                <a:cs typeface="Times New Roman" pitchFamily="18" charset="0"/>
              </a:rPr>
              <a:t> </a:t>
            </a:r>
          </a:p>
        </p:txBody>
      </p:sp>
    </p:spTree>
    <p:extLst>
      <p:ext uri="{BB962C8B-B14F-4D97-AF65-F5344CB8AC3E}">
        <p14:creationId xmlns:p14="http://schemas.microsoft.com/office/powerpoint/2010/main" val="30366277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Валентин Постников"/>
          <p:cNvPicPr/>
          <p:nvPr/>
        </p:nvPicPr>
        <p:blipFill>
          <a:blip r:embed="rId2">
            <a:extLst>
              <a:ext uri="{28A0092B-C50C-407E-A947-70E740481C1C}">
                <a14:useLocalDpi xmlns:a14="http://schemas.microsoft.com/office/drawing/2010/main" val="0"/>
              </a:ext>
            </a:extLst>
          </a:blip>
          <a:srcRect/>
          <a:stretch>
            <a:fillRect/>
          </a:stretch>
        </p:blipFill>
        <p:spPr bwMode="auto">
          <a:xfrm>
            <a:off x="539551" y="548114"/>
            <a:ext cx="2919327" cy="2088232"/>
          </a:xfrm>
          <a:prstGeom prst="rect">
            <a:avLst/>
          </a:prstGeom>
          <a:ln>
            <a:noFill/>
          </a:ln>
          <a:effectLst>
            <a:softEdge rad="112500"/>
          </a:effectLst>
        </p:spPr>
      </p:pic>
      <p:sp>
        <p:nvSpPr>
          <p:cNvPr id="3" name="Прямоугольник 2"/>
          <p:cNvSpPr/>
          <p:nvPr/>
        </p:nvSpPr>
        <p:spPr>
          <a:xfrm>
            <a:off x="3458879" y="715067"/>
            <a:ext cx="4572000" cy="1938992"/>
          </a:xfrm>
          <a:prstGeom prst="rect">
            <a:avLst/>
          </a:prstGeom>
        </p:spPr>
        <p:txBody>
          <a:bodyPr>
            <a:spAutoFit/>
          </a:bodyPr>
          <a:lstStyle/>
          <a:p>
            <a:r>
              <a:rPr lang="ru-RU" sz="1200" dirty="0" smtClean="0">
                <a:latin typeface="Verdana" pitchFamily="34" charset="0"/>
                <a:ea typeface="Times New Roman" pitchFamily="18" charset="0"/>
                <a:cs typeface="Times New Roman" pitchFamily="18" charset="0"/>
              </a:rPr>
              <a:t>    И </a:t>
            </a:r>
            <a:r>
              <a:rPr lang="ru-RU" sz="1200" dirty="0">
                <a:latin typeface="Verdana" pitchFamily="34" charset="0"/>
                <a:ea typeface="Times New Roman" pitchFamily="18" charset="0"/>
                <a:cs typeface="Times New Roman" pitchFamily="18" charset="0"/>
              </a:rPr>
              <a:t>я написал сказку – «Новые приключения Карандаша и </a:t>
            </a:r>
            <a:r>
              <a:rPr lang="ru-RU" sz="1200" dirty="0" err="1">
                <a:latin typeface="Verdana" pitchFamily="34" charset="0"/>
                <a:ea typeface="Times New Roman" pitchFamily="18" charset="0"/>
                <a:cs typeface="Times New Roman" pitchFamily="18" charset="0"/>
              </a:rPr>
              <a:t>Самоделкина</a:t>
            </a:r>
            <a:r>
              <a:rPr lang="ru-RU" sz="1200" dirty="0">
                <a:latin typeface="Verdana" pitchFamily="34" charset="0"/>
                <a:ea typeface="Times New Roman" pitchFamily="18" charset="0"/>
                <a:cs typeface="Times New Roman" pitchFamily="18" charset="0"/>
              </a:rPr>
              <a:t>». Я так полюбил этих героев с детства, что мне очень хотелось написать ещё хоть одну сказку про них</a:t>
            </a:r>
            <a:r>
              <a:rPr lang="ru-RU" sz="1200" dirty="0" smtClean="0">
                <a:latin typeface="Verdana" pitchFamily="34" charset="0"/>
                <a:ea typeface="Times New Roman" pitchFamily="18" charset="0"/>
                <a:cs typeface="Times New Roman" pitchFamily="18" charset="0"/>
              </a:rPr>
              <a:t>.</a:t>
            </a:r>
          </a:p>
          <a:p>
            <a:r>
              <a:rPr lang="ru-RU" sz="1200" dirty="0">
                <a:latin typeface="Verdana" pitchFamily="34" charset="0"/>
                <a:ea typeface="Times New Roman" pitchFamily="18" charset="0"/>
                <a:cs typeface="Times New Roman" pitchFamily="18" charset="0"/>
              </a:rPr>
              <a:t> </a:t>
            </a:r>
            <a:r>
              <a:rPr lang="ru-RU" sz="1200" dirty="0" smtClean="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rPr>
              <a:t>Когда мне было тридцать лет, я женился на самой прекрасной девушке на свете – Марусе. Она по профессии художница и поэтому, наверное, поддерживает меня во всех моих начинаниях. Она первая читает мои книги, и первая их критикует.</a:t>
            </a:r>
          </a:p>
          <a:p>
            <a:endParaRPr lang="ru-RU" sz="1200" dirty="0">
              <a:latin typeface="Verdana" pitchFamily="34" charset="0"/>
              <a:ea typeface="Times New Roman" pitchFamily="18" charset="0"/>
              <a:cs typeface="Times New Roman" pitchFamily="18" charset="0"/>
            </a:endParaRPr>
          </a:p>
        </p:txBody>
      </p:sp>
      <p:sp>
        <p:nvSpPr>
          <p:cNvPr id="4" name="TextBox 3"/>
          <p:cNvSpPr txBox="1"/>
          <p:nvPr/>
        </p:nvSpPr>
        <p:spPr>
          <a:xfrm>
            <a:off x="683568" y="2694344"/>
            <a:ext cx="7920880" cy="3600986"/>
          </a:xfrm>
          <a:prstGeom prst="rect">
            <a:avLst/>
          </a:prstGeom>
          <a:noFill/>
        </p:spPr>
        <p:txBody>
          <a:bodyPr wrap="square" rtlCol="0">
            <a:spAutoFit/>
          </a:bodyPr>
          <a:lstStyle/>
          <a:p>
            <a:r>
              <a:rPr lang="ru-RU" sz="1200" dirty="0" smtClean="0">
                <a:latin typeface="Verdana" pitchFamily="34" charset="0"/>
                <a:ea typeface="Times New Roman" pitchFamily="18" charset="0"/>
                <a:cs typeface="Times New Roman" pitchFamily="18" charset="0"/>
              </a:rPr>
              <a:t>     С </a:t>
            </a:r>
            <a:r>
              <a:rPr lang="ru-RU" sz="1200" dirty="0">
                <a:latin typeface="Verdana" pitchFamily="34" charset="0"/>
                <a:ea typeface="Times New Roman" pitchFamily="18" charset="0"/>
                <a:cs typeface="Times New Roman" pitchFamily="18" charset="0"/>
              </a:rPr>
              <a:t>тех пор как я начал писать, я сочинил десять книжек о приключениях Карандаша и </a:t>
            </a:r>
            <a:r>
              <a:rPr lang="ru-RU" sz="1200" dirty="0" err="1">
                <a:latin typeface="Verdana" pitchFamily="34" charset="0"/>
                <a:ea typeface="Times New Roman" pitchFamily="18" charset="0"/>
                <a:cs typeface="Times New Roman" pitchFamily="18" charset="0"/>
              </a:rPr>
              <a:t>Самоделкина</a:t>
            </a:r>
            <a:r>
              <a:rPr lang="ru-RU" sz="1200" dirty="0">
                <a:latin typeface="Verdana" pitchFamily="34" charset="0"/>
                <a:ea typeface="Times New Roman" pitchFamily="18" charset="0"/>
                <a:cs typeface="Times New Roman" pitchFamily="18" charset="0"/>
              </a:rPr>
              <a:t> и хочу написать ещё несколько историй про наших с папой любимых героев.</a:t>
            </a:r>
          </a:p>
          <a:p>
            <a:r>
              <a:rPr lang="ru-RU" sz="1200" dirty="0" smtClean="0">
                <a:latin typeface="Verdana" pitchFamily="34" charset="0"/>
                <a:ea typeface="Times New Roman" pitchFamily="18" charset="0"/>
                <a:cs typeface="Times New Roman" pitchFamily="18" charset="0"/>
              </a:rPr>
              <a:t>     Конечно</a:t>
            </a:r>
            <a:r>
              <a:rPr lang="ru-RU" sz="1200" dirty="0">
                <a:latin typeface="Verdana" pitchFamily="34" charset="0"/>
                <a:ea typeface="Times New Roman" pitchFamily="18" charset="0"/>
                <a:cs typeface="Times New Roman" pitchFamily="18" charset="0"/>
              </a:rPr>
              <a:t>, я сочиняю сказки не только про Карандаша и </a:t>
            </a:r>
            <a:r>
              <a:rPr lang="ru-RU" sz="1200" dirty="0" err="1">
                <a:latin typeface="Verdana" pitchFamily="34" charset="0"/>
                <a:ea typeface="Times New Roman" pitchFamily="18" charset="0"/>
                <a:cs typeface="Times New Roman" pitchFamily="18" charset="0"/>
              </a:rPr>
              <a:t>Самоделкина</a:t>
            </a:r>
            <a:r>
              <a:rPr lang="ru-RU" sz="1200" dirty="0">
                <a:latin typeface="Verdana" pitchFamily="34" charset="0"/>
                <a:ea typeface="Times New Roman" pitchFamily="18" charset="0"/>
                <a:cs typeface="Times New Roman" pitchFamily="18" charset="0"/>
              </a:rPr>
              <a:t>. Вы, наверное, читали такие книжки как «Весёлые приключения нечистой силы» или «Мальчик Гарри и его собака Поттер», «Почемучка»? Так вот — их тоже написал я</a:t>
            </a:r>
            <a:r>
              <a:rPr lang="ru-RU" sz="1200" dirty="0" smtClean="0">
                <a:latin typeface="Verdana" pitchFamily="34" charset="0"/>
                <a:ea typeface="Times New Roman" pitchFamily="18" charset="0"/>
                <a:cs typeface="Times New Roman" pitchFamily="18" charset="0"/>
              </a:rPr>
              <a:t>.</a:t>
            </a:r>
          </a:p>
          <a:p>
            <a:r>
              <a:rPr lang="ru-RU" sz="1200" dirty="0">
                <a:latin typeface="Verdana" pitchFamily="34" charset="0"/>
                <a:ea typeface="Times New Roman" pitchFamily="18" charset="0"/>
                <a:cs typeface="Times New Roman" pitchFamily="18" charset="0"/>
              </a:rPr>
              <a:t> </a:t>
            </a:r>
            <a:r>
              <a:rPr lang="ru-RU" sz="1200" dirty="0" smtClean="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rPr>
              <a:t>Больше всего на свете я мечтаю всю жизнь писать сказки для детей, так </a:t>
            </a:r>
            <a:r>
              <a:rPr lang="ru-RU" sz="1200" dirty="0" smtClean="0">
                <a:latin typeface="Verdana" pitchFamily="34" charset="0"/>
                <a:ea typeface="Times New Roman" pitchFamily="18" charset="0"/>
                <a:cs typeface="Times New Roman" pitchFamily="18" charset="0"/>
              </a:rPr>
              <a:t>же, </a:t>
            </a:r>
            <a:r>
              <a:rPr lang="ru-RU" sz="1200" dirty="0">
                <a:latin typeface="Verdana" pitchFamily="34" charset="0"/>
                <a:ea typeface="Times New Roman" pitchFamily="18" charset="0"/>
                <a:cs typeface="Times New Roman" pitchFamily="18" charset="0"/>
              </a:rPr>
              <a:t>как это делал мой отец или та добрая старушка </a:t>
            </a:r>
            <a:r>
              <a:rPr lang="ru-RU" sz="1200" dirty="0" err="1">
                <a:latin typeface="Verdana" pitchFamily="34" charset="0"/>
                <a:ea typeface="Times New Roman" pitchFamily="18" charset="0"/>
                <a:cs typeface="Times New Roman" pitchFamily="18" charset="0"/>
              </a:rPr>
              <a:t>Астрид</a:t>
            </a:r>
            <a:r>
              <a:rPr lang="ru-RU" sz="1200" dirty="0">
                <a:latin typeface="Verdana" pitchFamily="34" charset="0"/>
                <a:ea typeface="Times New Roman" pitchFamily="18" charset="0"/>
                <a:cs typeface="Times New Roman" pitchFamily="18" charset="0"/>
              </a:rPr>
              <a:t> Линдгрен, у которой я в детстве сидел на коленях. И ещё я больше всего на свете хочу, что бы эти книжки доставляли вам, мои дорогие ребята, удовольствие.</a:t>
            </a:r>
          </a:p>
          <a:p>
            <a:r>
              <a:rPr lang="ru-RU" sz="1200" dirty="0" smtClean="0">
                <a:latin typeface="Verdana" pitchFamily="34" charset="0"/>
                <a:ea typeface="Times New Roman" pitchFamily="18" charset="0"/>
                <a:cs typeface="Times New Roman" pitchFamily="18" charset="0"/>
              </a:rPr>
              <a:t>     А </a:t>
            </a:r>
            <a:r>
              <a:rPr lang="ru-RU" sz="1200" dirty="0">
                <a:latin typeface="Verdana" pitchFamily="34" charset="0"/>
                <a:ea typeface="Times New Roman" pitchFamily="18" charset="0"/>
                <a:cs typeface="Times New Roman" pitchFamily="18" charset="0"/>
              </a:rPr>
              <a:t>ещё больше всего на свете я люблю путешествовать. Я уже объехал полмира и надеюсь, что ещё мне удастся побывать в самых разных странах. А всюду, где я побывал, следом за мной, побывали и мои герои – Карандаш и </a:t>
            </a:r>
            <a:r>
              <a:rPr lang="ru-RU" sz="1200" dirty="0" err="1">
                <a:latin typeface="Verdana" pitchFamily="34" charset="0"/>
                <a:ea typeface="Times New Roman" pitchFamily="18" charset="0"/>
                <a:cs typeface="Times New Roman" pitchFamily="18" charset="0"/>
              </a:rPr>
              <a:t>Самоделкин</a:t>
            </a:r>
            <a:r>
              <a:rPr lang="ru-RU" sz="1200" dirty="0">
                <a:latin typeface="Verdana" pitchFamily="34" charset="0"/>
                <a:ea typeface="Times New Roman" pitchFamily="18" charset="0"/>
                <a:cs typeface="Times New Roman" pitchFamily="18" charset="0"/>
              </a:rPr>
              <a:t>. Я очень надеюсь, мой дорогой читатель, что ты с удовольствием прочитаешь все мои книги или послушаешь их на </a:t>
            </a:r>
            <a:r>
              <a:rPr lang="ru-RU" sz="1200" dirty="0" smtClean="0">
                <a:latin typeface="Verdana" pitchFamily="34" charset="0"/>
                <a:ea typeface="Times New Roman" pitchFamily="18" charset="0"/>
                <a:cs typeface="Times New Roman" pitchFamily="18" charset="0"/>
              </a:rPr>
              <a:t>дисках».</a:t>
            </a:r>
          </a:p>
          <a:p>
            <a:r>
              <a:rPr lang="ru-RU" sz="1200" dirty="0" smtClean="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rPr>
              <a:t>Детский писатель Валентин Постников — член Союза Писателей России, лауреат премии «Золотое Перо-2003», «</a:t>
            </a:r>
            <a:r>
              <a:rPr lang="ru-RU" sz="1200" dirty="0" err="1">
                <a:latin typeface="Verdana" pitchFamily="34" charset="0"/>
                <a:ea typeface="Times New Roman" pitchFamily="18" charset="0"/>
                <a:cs typeface="Times New Roman" pitchFamily="18" charset="0"/>
              </a:rPr>
              <a:t>Артиада</a:t>
            </a:r>
            <a:r>
              <a:rPr lang="ru-RU" sz="1200" dirty="0">
                <a:latin typeface="Verdana" pitchFamily="34" charset="0"/>
                <a:ea typeface="Times New Roman" pitchFamily="18" charset="0"/>
                <a:cs typeface="Times New Roman" pitchFamily="18" charset="0"/>
              </a:rPr>
              <a:t> России 1997», «Эврика-2006».</a:t>
            </a:r>
          </a:p>
          <a:p>
            <a:r>
              <a:rPr lang="ru-RU" sz="1200" dirty="0">
                <a:latin typeface="Verdana" pitchFamily="34" charset="0"/>
                <a:ea typeface="Times New Roman" pitchFamily="18" charset="0"/>
                <a:cs typeface="Times New Roman" pitchFamily="18" charset="0"/>
              </a:rPr>
              <a:t>© </a:t>
            </a:r>
            <a:r>
              <a:rPr lang="ru-RU" sz="1200" dirty="0">
                <a:latin typeface="Verdana" pitchFamily="34" charset="0"/>
                <a:ea typeface="Times New Roman" pitchFamily="18" charset="0"/>
                <a:cs typeface="Times New Roman" pitchFamily="18" charset="0"/>
                <a:hlinkClick r:id="rId3"/>
              </a:rPr>
              <a:t>http://postnikov.ru</a:t>
            </a:r>
            <a:endParaRPr lang="ru-RU" sz="1200" dirty="0">
              <a:latin typeface="Verdana" pitchFamily="34" charset="0"/>
              <a:ea typeface="Times New Roman" pitchFamily="18" charset="0"/>
              <a:cs typeface="Times New Roman" pitchFamily="18" charset="0"/>
            </a:endParaRPr>
          </a:p>
          <a:p>
            <a:r>
              <a:rPr lang="ru-RU" sz="1200" dirty="0" smtClean="0">
                <a:latin typeface="Verdana" pitchFamily="34" charset="0"/>
                <a:ea typeface="Times New Roman" pitchFamily="18" charset="0"/>
                <a:cs typeface="Times New Roman" pitchFamily="18" charset="0"/>
              </a:rPr>
              <a:t> </a:t>
            </a:r>
            <a:endParaRPr lang="ru-RU" sz="1200" dirty="0">
              <a:latin typeface="Verdana" pitchFamily="34" charset="0"/>
              <a:ea typeface="Times New Roman" pitchFamily="18" charset="0"/>
              <a:cs typeface="Times New Roman" pitchFamily="18" charset="0"/>
            </a:endParaRPr>
          </a:p>
          <a:p>
            <a:r>
              <a:rPr lang="ru-RU" dirty="0" smtClean="0"/>
              <a:t> </a:t>
            </a:r>
            <a:endParaRPr lang="ru-RU" dirty="0"/>
          </a:p>
        </p:txBody>
      </p:sp>
    </p:spTree>
    <p:extLst>
      <p:ext uri="{BB962C8B-B14F-4D97-AF65-F5344CB8AC3E}">
        <p14:creationId xmlns:p14="http://schemas.microsoft.com/office/powerpoint/2010/main" val="23836027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2736" y="1528693"/>
            <a:ext cx="10281550" cy="1938992"/>
          </a:xfrm>
          <a:prstGeom prst="rect">
            <a:avLst/>
          </a:prstGeom>
          <a:noFill/>
        </p:spPr>
        <p:txBody>
          <a:bodyPr wrap="square" rtlCol="0">
            <a:spAutoFit/>
          </a:bodyPr>
          <a:lstStyle/>
          <a:p>
            <a:pPr algn="ctr"/>
            <a:r>
              <a:rPr lang="ru-RU" sz="4000" b="1" dirty="0" smtClean="0">
                <a:solidFill>
                  <a:srgbClr val="FF6600"/>
                </a:solidFill>
                <a:latin typeface="Comic Sans MS" pitchFamily="66" charset="0"/>
              </a:rPr>
              <a:t>Книги автора </a:t>
            </a:r>
          </a:p>
          <a:p>
            <a:pPr algn="ctr"/>
            <a:endParaRPr lang="ru-RU" sz="4000" b="1" dirty="0" smtClean="0">
              <a:solidFill>
                <a:srgbClr val="FF6600"/>
              </a:solidFill>
              <a:latin typeface="Comic Sans MS" pitchFamily="66" charset="0"/>
            </a:endParaRPr>
          </a:p>
          <a:p>
            <a:pPr algn="ctr"/>
            <a:r>
              <a:rPr lang="ru-RU" sz="4000" b="1" dirty="0" smtClean="0">
                <a:solidFill>
                  <a:srgbClr val="FF6600"/>
                </a:solidFill>
                <a:latin typeface="Comic Sans MS" pitchFamily="66" charset="0"/>
              </a:rPr>
              <a:t>                         с его автографом</a:t>
            </a:r>
            <a:endParaRPr lang="ru-RU" sz="4000" b="1" dirty="0">
              <a:solidFill>
                <a:srgbClr val="FF6600"/>
              </a:solidFill>
              <a:latin typeface="Comic Sans MS" pitchFamily="66" charset="0"/>
            </a:endParaRPr>
          </a:p>
        </p:txBody>
      </p:sp>
    </p:spTree>
    <p:extLst>
      <p:ext uri="{BB962C8B-B14F-4D97-AF65-F5344CB8AC3E}">
        <p14:creationId xmlns:p14="http://schemas.microsoft.com/office/powerpoint/2010/main" val="21310537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0172754\Pictures\img02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451" r="13860" b="3450"/>
          <a:stretch/>
        </p:blipFill>
        <p:spPr bwMode="auto">
          <a:xfrm>
            <a:off x="4524253" y="764704"/>
            <a:ext cx="3714506" cy="5084619"/>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p:spPr>
      </p:pic>
      <p:pic>
        <p:nvPicPr>
          <p:cNvPr id="17411" name="Picture 3" descr="C:\Users\0172754\Pictures\img02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941" r="10989" b="12458"/>
          <a:stretch/>
        </p:blipFill>
        <p:spPr bwMode="auto">
          <a:xfrm>
            <a:off x="842400" y="764704"/>
            <a:ext cx="3681853" cy="5084619"/>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p:spPr>
      </p:pic>
    </p:spTree>
    <p:extLst>
      <p:ext uri="{BB962C8B-B14F-4D97-AF65-F5344CB8AC3E}">
        <p14:creationId xmlns:p14="http://schemas.microsoft.com/office/powerpoint/2010/main" val="37473662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0172754\Pictures\img02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671" r="23553" b="7769"/>
          <a:stretch/>
        </p:blipFill>
        <p:spPr bwMode="auto">
          <a:xfrm>
            <a:off x="1187624" y="675540"/>
            <a:ext cx="3459142" cy="5256046"/>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p:spPr>
      </p:pic>
      <p:pic>
        <p:nvPicPr>
          <p:cNvPr id="18435" name="Picture 3" descr="C:\Users\0172754\Pictures\img02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528" r="31171" b="10908"/>
          <a:stretch/>
        </p:blipFill>
        <p:spPr bwMode="auto">
          <a:xfrm>
            <a:off x="4670314" y="675540"/>
            <a:ext cx="3312368" cy="5256046"/>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a:extLst/>
        </p:spPr>
      </p:pic>
    </p:spTree>
    <p:extLst>
      <p:ext uri="{BB962C8B-B14F-4D97-AF65-F5344CB8AC3E}">
        <p14:creationId xmlns:p14="http://schemas.microsoft.com/office/powerpoint/2010/main" val="27350687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6672" y="1528692"/>
            <a:ext cx="10281550" cy="1938992"/>
          </a:xfrm>
          <a:prstGeom prst="rect">
            <a:avLst/>
          </a:prstGeom>
          <a:noFill/>
        </p:spPr>
        <p:txBody>
          <a:bodyPr wrap="square" rtlCol="0">
            <a:spAutoFit/>
          </a:bodyPr>
          <a:lstStyle/>
          <a:p>
            <a:pPr algn="ctr"/>
            <a:r>
              <a:rPr lang="ru-RU" sz="4000" b="1" dirty="0" smtClean="0">
                <a:solidFill>
                  <a:srgbClr val="FF6600"/>
                </a:solidFill>
                <a:latin typeface="Comic Sans MS" pitchFamily="66" charset="0"/>
              </a:rPr>
              <a:t>Другие интересные</a:t>
            </a:r>
          </a:p>
          <a:p>
            <a:pPr algn="ctr"/>
            <a:endParaRPr lang="ru-RU" sz="4000" b="1" dirty="0" smtClean="0">
              <a:solidFill>
                <a:srgbClr val="FF6600"/>
              </a:solidFill>
              <a:latin typeface="Comic Sans MS" pitchFamily="66" charset="0"/>
            </a:endParaRPr>
          </a:p>
          <a:p>
            <a:pPr algn="ctr"/>
            <a:r>
              <a:rPr lang="ru-RU" sz="4000" b="1" dirty="0" smtClean="0">
                <a:solidFill>
                  <a:srgbClr val="FF6600"/>
                </a:solidFill>
                <a:latin typeface="Comic Sans MS" pitchFamily="66" charset="0"/>
              </a:rPr>
              <a:t>                    книги автора</a:t>
            </a:r>
            <a:endParaRPr lang="ru-RU" sz="4000" b="1" dirty="0">
              <a:solidFill>
                <a:srgbClr val="FF6600"/>
              </a:solidFill>
              <a:latin typeface="Comic Sans MS" pitchFamily="66" charset="0"/>
            </a:endParaRPr>
          </a:p>
        </p:txBody>
      </p:sp>
    </p:spTree>
    <p:extLst>
      <p:ext uri="{BB962C8B-B14F-4D97-AF65-F5344CB8AC3E}">
        <p14:creationId xmlns:p14="http://schemas.microsoft.com/office/powerpoint/2010/main" val="1504766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0172754\Pictures\img02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939" b="8014"/>
          <a:stretch/>
        </p:blipFill>
        <p:spPr bwMode="auto">
          <a:xfrm rot="10800000">
            <a:off x="2046547" y="253945"/>
            <a:ext cx="1887163" cy="30765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http://pechora-cbs.ru/wp-content/uploads/2014/02/9-Postniko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12" y="413047"/>
            <a:ext cx="2232248" cy="34675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3" name="Picture 9" descr="http://xtreme.ws/uploads/posts/2012-01/1328035533_krugosvetnoe-puteshestvie-karandasha-i-samodelkin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180" y="3276340"/>
            <a:ext cx="2278985" cy="32556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5" name="Picture 11" descr="http://img-fotki.yandex.ru/get/5818/132522375.8/0_55065_2983f27f_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4248" y="3162371"/>
            <a:ext cx="2194804" cy="28803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7" name="Picture 13" descr="Fast-Box Мега-маркет - Книги - детям и родителям - Постников, Валентин"/>
          <p:cNvPicPr>
            <a:picLocks noChangeAspect="1" noChangeArrowheads="1"/>
          </p:cNvPicPr>
          <p:nvPr/>
        </p:nvPicPr>
        <p:blipFill rotWithShape="1">
          <a:blip r:embed="rId6">
            <a:extLst>
              <a:ext uri="{28A0092B-C50C-407E-A947-70E740481C1C}">
                <a14:useLocalDpi xmlns:a14="http://schemas.microsoft.com/office/drawing/2010/main" val="0"/>
              </a:ext>
            </a:extLst>
          </a:blip>
          <a:srcRect l="20891" t="6301" r="19383" b="5262"/>
          <a:stretch/>
        </p:blipFill>
        <p:spPr bwMode="auto">
          <a:xfrm>
            <a:off x="395536" y="2996952"/>
            <a:ext cx="2376264" cy="35185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9" name="Picture 15" descr="Стена ВКонтакте"/>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3672" y="223710"/>
            <a:ext cx="2592288" cy="2926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1" name="Picture 17" descr="http://www.uchebnik.com/linkpics/00124325.jpg"/>
          <p:cNvPicPr>
            <a:picLocks noChangeAspect="1" noChangeArrowheads="1"/>
          </p:cNvPicPr>
          <p:nvPr/>
        </p:nvPicPr>
        <p:blipFill rotWithShape="1">
          <a:blip r:embed="rId8">
            <a:extLst>
              <a:ext uri="{28A0092B-C50C-407E-A947-70E740481C1C}">
                <a14:useLocalDpi xmlns:a14="http://schemas.microsoft.com/office/drawing/2010/main" val="0"/>
              </a:ext>
            </a:extLst>
          </a:blip>
          <a:srcRect r="4422"/>
          <a:stretch/>
        </p:blipFill>
        <p:spPr bwMode="auto">
          <a:xfrm>
            <a:off x="4932040" y="3150330"/>
            <a:ext cx="2046533" cy="32118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43" name="Picture 19" descr="Компьютер дома: настройка, программы - Карандаш и Самоделкин на необитаемом острове - Постников В. - Российская литературная ска"/>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20769" y="84916"/>
            <a:ext cx="2091109" cy="29252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876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9992" y="0"/>
            <a:ext cx="3672408" cy="707886"/>
          </a:xfrm>
          <a:prstGeom prst="rect">
            <a:avLst/>
          </a:prstGeom>
          <a:noFill/>
        </p:spPr>
        <p:txBody>
          <a:bodyPr wrap="square" rtlCol="0">
            <a:spAutoFit/>
          </a:bodyPr>
          <a:lstStyle/>
          <a:p>
            <a:pPr algn="ctr"/>
            <a:r>
              <a:rPr lang="ru-RU" sz="4000" b="1" dirty="0" smtClean="0">
                <a:solidFill>
                  <a:srgbClr val="FF6600"/>
                </a:solidFill>
                <a:latin typeface="Comic Sans MS" pitchFamily="66" charset="0"/>
              </a:rPr>
              <a:t>Интересно</a:t>
            </a:r>
            <a:endParaRPr lang="ru-RU" sz="4000" b="1" dirty="0">
              <a:solidFill>
                <a:srgbClr val="FF6600"/>
              </a:solidFill>
              <a:latin typeface="Comic Sans MS" pitchFamily="66" charset="0"/>
            </a:endParaRPr>
          </a:p>
        </p:txBody>
      </p:sp>
      <p:sp>
        <p:nvSpPr>
          <p:cNvPr id="3" name="TextBox 2"/>
          <p:cNvSpPr txBox="1"/>
          <p:nvPr/>
        </p:nvSpPr>
        <p:spPr>
          <a:xfrm>
            <a:off x="358196" y="709433"/>
            <a:ext cx="8174244" cy="4524315"/>
          </a:xfrm>
          <a:prstGeom prst="rect">
            <a:avLst/>
          </a:prstGeom>
          <a:noFill/>
        </p:spPr>
        <p:txBody>
          <a:bodyPr wrap="square" rtlCol="0">
            <a:spAutoFit/>
          </a:bodyPr>
          <a:lstStyle/>
          <a:p>
            <a:r>
              <a:rPr lang="ru-RU" sz="1400" dirty="0" smtClean="0">
                <a:latin typeface="Comic Sans MS" pitchFamily="66" charset="0"/>
                <a:ea typeface="Times New Roman" pitchFamily="18" charset="0"/>
                <a:cs typeface="Times New Roman" pitchFamily="18" charset="0"/>
              </a:rPr>
              <a:t>Валентин Постников вспоминает: «У </a:t>
            </a:r>
            <a:r>
              <a:rPr lang="ru-RU" sz="1400" dirty="0">
                <a:latin typeface="Comic Sans MS" pitchFamily="66" charset="0"/>
                <a:ea typeface="Times New Roman" pitchFamily="18" charset="0"/>
                <a:cs typeface="Times New Roman" pitchFamily="18" charset="0"/>
              </a:rPr>
              <a:t>меня была любимая игрушка – резиновый Тигрёнок. Вот его-то я и нарисовал на белом листе бумаги. Но этого мне показалось мало, и я нарисовал вокруг него красивую рамочку с лепестками</a:t>
            </a:r>
            <a:r>
              <a:rPr lang="ru-RU" sz="1400" dirty="0" smtClean="0">
                <a:latin typeface="Comic Sans MS" pitchFamily="66" charset="0"/>
                <a:ea typeface="Times New Roman" pitchFamily="18" charset="0"/>
                <a:cs typeface="Times New Roman" pitchFamily="18" charset="0"/>
              </a:rPr>
              <a:t>. </a:t>
            </a:r>
            <a:r>
              <a:rPr lang="ru-RU" sz="1400" dirty="0">
                <a:latin typeface="Comic Sans MS" pitchFamily="66" charset="0"/>
                <a:ea typeface="Times New Roman" pitchFamily="18" charset="0"/>
                <a:cs typeface="Times New Roman" pitchFamily="18" charset="0"/>
              </a:rPr>
              <a:t>— Что это такое? – удивился мой папа.</a:t>
            </a:r>
          </a:p>
          <a:p>
            <a:r>
              <a:rPr lang="ru-RU" sz="1400" dirty="0">
                <a:latin typeface="Comic Sans MS" pitchFamily="66" charset="0"/>
                <a:ea typeface="Times New Roman" pitchFamily="18" charset="0"/>
                <a:cs typeface="Times New Roman" pitchFamily="18" charset="0"/>
              </a:rPr>
              <a:t>— Это Тигрёнок на подсолнухе, — ответил я. – Он лежит на огромном подсолнухе и загорает.</a:t>
            </a:r>
          </a:p>
          <a:p>
            <a:r>
              <a:rPr lang="ru-RU" sz="1400" dirty="0">
                <a:latin typeface="Comic Sans MS" pitchFamily="66" charset="0"/>
                <a:ea typeface="Times New Roman" pitchFamily="18" charset="0"/>
                <a:cs typeface="Times New Roman" pitchFamily="18" charset="0"/>
              </a:rPr>
              <a:t>— Но ведь подсолнух маленький, он сломается, если на него заберётся Тигрёнок?</a:t>
            </a:r>
          </a:p>
          <a:p>
            <a:r>
              <a:rPr lang="ru-RU" sz="1400" dirty="0">
                <a:latin typeface="Comic Sans MS" pitchFamily="66" charset="0"/>
                <a:ea typeface="Times New Roman" pitchFamily="18" charset="0"/>
                <a:cs typeface="Times New Roman" pitchFamily="18" charset="0"/>
              </a:rPr>
              <a:t>— Нет, папа, Тигрёнок маленький, а подсолнух большой, — ответил я.</a:t>
            </a:r>
          </a:p>
          <a:p>
            <a:r>
              <a:rPr lang="ru-RU" sz="1400" dirty="0">
                <a:latin typeface="Comic Sans MS" pitchFamily="66" charset="0"/>
                <a:ea typeface="Times New Roman" pitchFamily="18" charset="0"/>
                <a:cs typeface="Times New Roman" pitchFamily="18" charset="0"/>
              </a:rPr>
              <a:t>Папа взял мой рисунок и отнёс на выставку детских рисунков, которую устраивал журнал «Весёлые Картинки». И там совершенно неожиданно мой рисунок получил первую премию.</a:t>
            </a:r>
          </a:p>
          <a:p>
            <a:r>
              <a:rPr lang="ru-RU" sz="1400" dirty="0">
                <a:latin typeface="Comic Sans MS" pitchFamily="66" charset="0"/>
                <a:ea typeface="Times New Roman" pitchFamily="18" charset="0"/>
                <a:cs typeface="Times New Roman" pitchFamily="18" charset="0"/>
              </a:rPr>
              <a:t>И тогда главный редактор журнала сказал, а пусть кто-нибудь напишет сказку про этого Тигрёнка на подсолнухе. И сказку сочинил один очень знаменитый детский писатель Юрий Коваль. Тот самый писатель, что сочинил такие знаменитые сказки как «Приключения Васи </a:t>
            </a:r>
            <a:r>
              <a:rPr lang="ru-RU" sz="1400" dirty="0" err="1">
                <a:latin typeface="Comic Sans MS" pitchFamily="66" charset="0"/>
                <a:ea typeface="Times New Roman" pitchFamily="18" charset="0"/>
                <a:cs typeface="Times New Roman" pitchFamily="18" charset="0"/>
              </a:rPr>
              <a:t>Куролесова</a:t>
            </a:r>
            <a:r>
              <a:rPr lang="ru-RU" sz="1400" dirty="0">
                <a:latin typeface="Comic Sans MS" pitchFamily="66" charset="0"/>
                <a:ea typeface="Times New Roman" pitchFamily="18" charset="0"/>
                <a:cs typeface="Times New Roman" pitchFamily="18" charset="0"/>
              </a:rPr>
              <a:t>», «Пёс Алый» и «Недопесок». Сказка так и </a:t>
            </a:r>
            <a:r>
              <a:rPr lang="ru-RU" sz="1400" dirty="0">
                <a:latin typeface="Comic Sans MS" pitchFamily="66" charset="0"/>
              </a:rPr>
              <a:t>называлась </a:t>
            </a:r>
            <a:r>
              <a:rPr lang="ru-RU" sz="1400" dirty="0">
                <a:latin typeface="Comic Sans MS" pitchFamily="66" charset="0"/>
                <a:ea typeface="Times New Roman" pitchFamily="18" charset="0"/>
                <a:cs typeface="Times New Roman" pitchFamily="18" charset="0"/>
              </a:rPr>
              <a:t>– «Тигрёнок на подсолнухе» и напечатали её в журнале «Весёлые Картинки». А спустя год на экраны вышел замечательный мультфильм, с таким же название, в котором о моём Тигрёнке рассказывал замечательный актёр Евгений </a:t>
            </a:r>
            <a:r>
              <a:rPr lang="ru-RU" sz="1400" dirty="0" smtClean="0">
                <a:latin typeface="Comic Sans MS" pitchFamily="66" charset="0"/>
                <a:ea typeface="Times New Roman" pitchFamily="18" charset="0"/>
                <a:cs typeface="Times New Roman" pitchFamily="18" charset="0"/>
              </a:rPr>
              <a:t>Леонов».</a:t>
            </a:r>
            <a:endParaRPr lang="ru-RU" sz="1400" dirty="0">
              <a:latin typeface="Comic Sans MS" pitchFamily="66" charset="0"/>
              <a:ea typeface="Times New Roman" pitchFamily="18" charset="0"/>
              <a:cs typeface="Times New Roman" pitchFamily="18" charset="0"/>
            </a:endParaRPr>
          </a:p>
          <a:p>
            <a:endParaRPr lang="ru-RU" dirty="0">
              <a:latin typeface="Verdana" pitchFamily="34" charset="0"/>
              <a:ea typeface="Times New Roman" pitchFamily="18" charset="0"/>
              <a:cs typeface="Times New Roman" pitchFamily="18" charset="0"/>
            </a:endParaRPr>
          </a:p>
          <a:p>
            <a:endParaRPr lang="ru-RU" dirty="0"/>
          </a:p>
        </p:txBody>
      </p:sp>
      <p:pic>
        <p:nvPicPr>
          <p:cNvPr id="2052" name="Picture 4" descr="Файл:Тигрёнок на подсолнухе - кадр из мультфильма.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735" y="4869160"/>
            <a:ext cx="2088232" cy="14408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9520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oval-Uskov.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4274" y="3442747"/>
            <a:ext cx="1261236" cy="18408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flipH="1">
            <a:off x="7144274" y="5314521"/>
            <a:ext cx="1476672" cy="830997"/>
          </a:xfrm>
          <a:prstGeom prst="rect">
            <a:avLst/>
          </a:prstGeom>
          <a:noFill/>
        </p:spPr>
        <p:txBody>
          <a:bodyPr wrap="square" rtlCol="0">
            <a:spAutoFit/>
          </a:bodyPr>
          <a:lstStyle/>
          <a:p>
            <a:r>
              <a:rPr lang="ru-RU" sz="1600" dirty="0" smtClean="0">
                <a:solidFill>
                  <a:schemeClr val="bg1">
                    <a:lumMod val="25000"/>
                  </a:schemeClr>
                </a:solidFill>
                <a:latin typeface="Comic Sans MS" pitchFamily="66" charset="0"/>
              </a:rPr>
              <a:t>Коваль</a:t>
            </a:r>
          </a:p>
          <a:p>
            <a:r>
              <a:rPr lang="ru-RU" sz="1600" dirty="0" smtClean="0">
                <a:solidFill>
                  <a:schemeClr val="bg1">
                    <a:lumMod val="25000"/>
                  </a:schemeClr>
                </a:solidFill>
                <a:latin typeface="Comic Sans MS" pitchFamily="66" charset="0"/>
              </a:rPr>
              <a:t>Юрий Иосифович</a:t>
            </a:r>
            <a:endParaRPr lang="ru-RU" sz="1600" dirty="0">
              <a:solidFill>
                <a:schemeClr val="bg1">
                  <a:lumMod val="25000"/>
                </a:schemeClr>
              </a:solidFill>
              <a:latin typeface="Comic Sans MS" pitchFamily="66" charset="0"/>
            </a:endParaRPr>
          </a:p>
        </p:txBody>
      </p:sp>
      <p:sp>
        <p:nvSpPr>
          <p:cNvPr id="4" name="Прямоугольник 3"/>
          <p:cNvSpPr/>
          <p:nvPr/>
        </p:nvSpPr>
        <p:spPr>
          <a:xfrm>
            <a:off x="2627784" y="260648"/>
            <a:ext cx="4908716" cy="400110"/>
          </a:xfrm>
          <a:prstGeom prst="rect">
            <a:avLst/>
          </a:prstGeom>
        </p:spPr>
        <p:txBody>
          <a:bodyPr wrap="none">
            <a:spAutoFit/>
          </a:bodyPr>
          <a:lstStyle/>
          <a:p>
            <a:r>
              <a:rPr lang="ru-RU" sz="2000" b="1" dirty="0">
                <a:solidFill>
                  <a:schemeClr val="bg1">
                    <a:lumMod val="25000"/>
                  </a:schemeClr>
                </a:solidFill>
                <a:latin typeface="Comic Sans MS" pitchFamily="66" charset="0"/>
              </a:rPr>
              <a:t>Как тигрёнок забрался на подсолнух</a:t>
            </a:r>
          </a:p>
        </p:txBody>
      </p:sp>
      <p:pic>
        <p:nvPicPr>
          <p:cNvPr id="3076" name="Picture 4" descr="http://pics.livejournal.com/serezhik_18/pic/00082h9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732" y="836712"/>
            <a:ext cx="2520280" cy="26035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74012" y="1670530"/>
            <a:ext cx="5330436" cy="1600438"/>
          </a:xfrm>
          <a:prstGeom prst="rect">
            <a:avLst/>
          </a:prstGeom>
        </p:spPr>
        <p:txBody>
          <a:bodyPr wrap="square">
            <a:spAutoFit/>
          </a:bodyPr>
          <a:lstStyle/>
          <a:p>
            <a:r>
              <a:rPr lang="ru-RU" sz="1400" dirty="0">
                <a:latin typeface="Comic Sans MS" pitchFamily="66" charset="0"/>
              </a:rPr>
              <a:t>Рассказывает </a:t>
            </a:r>
            <a:r>
              <a:rPr lang="ru-RU" sz="1400" dirty="0" smtClean="0">
                <a:latin typeface="Comic Sans MS" pitchFamily="66" charset="0"/>
              </a:rPr>
              <a:t>Коваль Юрий </a:t>
            </a:r>
            <a:r>
              <a:rPr lang="ru-RU" sz="1400" dirty="0">
                <a:latin typeface="Comic Sans MS" pitchFamily="66" charset="0"/>
              </a:rPr>
              <a:t>Иосифович.</a:t>
            </a:r>
            <a:br>
              <a:rPr lang="ru-RU" sz="1400" dirty="0">
                <a:latin typeface="Comic Sans MS" pitchFamily="66" charset="0"/>
              </a:rPr>
            </a:br>
            <a:r>
              <a:rPr lang="ru-RU" sz="1400" dirty="0">
                <a:latin typeface="Comic Sans MS" pitchFamily="66" charset="0"/>
              </a:rPr>
              <a:t/>
            </a:r>
            <a:br>
              <a:rPr lang="ru-RU" sz="1400" dirty="0">
                <a:latin typeface="Comic Sans MS" pitchFamily="66" charset="0"/>
              </a:rPr>
            </a:br>
            <a:r>
              <a:rPr lang="ru-RU" sz="1400" dirty="0">
                <a:latin typeface="Comic Sans MS" pitchFamily="66" charset="0"/>
              </a:rPr>
              <a:t>"Была у нас выставка детских рисунков. На открытие пришли триста детей и три детских писателя. Ходим по выставке, смотрим. А шум на выставке страшный. Художники бегают по залу, в салочки играют. Их родители за ними бегают и кричат, чтоб дети не кричали. </a:t>
            </a:r>
          </a:p>
        </p:txBody>
      </p:sp>
      <p:sp>
        <p:nvSpPr>
          <p:cNvPr id="7" name="TextBox 6"/>
          <p:cNvSpPr txBox="1"/>
          <p:nvPr/>
        </p:nvSpPr>
        <p:spPr>
          <a:xfrm>
            <a:off x="791674" y="3442747"/>
            <a:ext cx="6084581" cy="3385542"/>
          </a:xfrm>
          <a:prstGeom prst="rect">
            <a:avLst/>
          </a:prstGeom>
          <a:noFill/>
        </p:spPr>
        <p:txBody>
          <a:bodyPr wrap="square" rtlCol="0">
            <a:spAutoFit/>
          </a:bodyPr>
          <a:lstStyle/>
          <a:p>
            <a:r>
              <a:rPr lang="ru-RU" sz="1400" dirty="0">
                <a:solidFill>
                  <a:srgbClr val="000000"/>
                </a:solidFill>
                <a:latin typeface="Comic Sans MS" pitchFamily="66" charset="0"/>
              </a:rPr>
              <a:t>А на стенках рисунки висят. Яркие, интересные. Каждый можно рассматривать хоть два часа. Я так увлёкся, что не заметил, как в зале шум утих. Это, оказывается, обсуждение выставки началось. Дети-художники уселись на стулья, а в середину зала вышел один писатель и говорит:</a:t>
            </a:r>
            <a:br>
              <a:rPr lang="ru-RU" sz="1400" dirty="0">
                <a:solidFill>
                  <a:srgbClr val="000000"/>
                </a:solidFill>
                <a:latin typeface="Comic Sans MS" pitchFamily="66" charset="0"/>
              </a:rPr>
            </a:br>
            <a:r>
              <a:rPr lang="ru-RU" sz="1400" dirty="0">
                <a:solidFill>
                  <a:srgbClr val="000000"/>
                </a:solidFill>
                <a:latin typeface="Comic Sans MS" pitchFamily="66" charset="0"/>
              </a:rPr>
              <a:t>— Поздравляю вас всех с открытием этой выставки. Мне эта выставка так понравилась, что я стихи сочинил: </a:t>
            </a:r>
            <a:endParaRPr lang="ru-RU" sz="1400" dirty="0" smtClean="0">
              <a:solidFill>
                <a:srgbClr val="000000"/>
              </a:solidFill>
              <a:latin typeface="Comic Sans MS" pitchFamily="66" charset="0"/>
            </a:endParaRPr>
          </a:p>
          <a:p>
            <a:r>
              <a:rPr lang="ru-RU" sz="1400" b="1" i="1" dirty="0">
                <a:latin typeface="Comic Sans MS" pitchFamily="66" charset="0"/>
              </a:rPr>
              <a:t>Пусть на нашей на планете </a:t>
            </a:r>
            <a:br>
              <a:rPr lang="ru-RU" sz="1400" b="1" i="1" dirty="0">
                <a:latin typeface="Comic Sans MS" pitchFamily="66" charset="0"/>
              </a:rPr>
            </a:br>
            <a:r>
              <a:rPr lang="ru-RU" sz="1400" b="1" i="1" dirty="0">
                <a:latin typeface="Comic Sans MS" pitchFamily="66" charset="0"/>
              </a:rPr>
              <a:t>Будут счастливыми дети</a:t>
            </a:r>
            <a:r>
              <a:rPr lang="ru-RU" sz="1400" b="1" i="1" dirty="0" smtClean="0"/>
              <a:t>!</a:t>
            </a:r>
          </a:p>
          <a:p>
            <a:r>
              <a:rPr lang="ru-RU" sz="1400" i="1" dirty="0"/>
              <a:t/>
            </a:r>
            <a:br>
              <a:rPr lang="ru-RU" sz="1400" i="1" dirty="0"/>
            </a:br>
            <a:r>
              <a:rPr lang="ru-RU" sz="1400" i="1" dirty="0">
                <a:latin typeface="Comic Sans MS" pitchFamily="66" charset="0"/>
              </a:rPr>
              <a:t>Выходит второй писатель: — И я стихи придумал:</a:t>
            </a:r>
            <a:br>
              <a:rPr lang="ru-RU" sz="1400" i="1" dirty="0">
                <a:latin typeface="Comic Sans MS" pitchFamily="66" charset="0"/>
              </a:rPr>
            </a:br>
            <a:r>
              <a:rPr lang="ru-RU" sz="1400" i="1" dirty="0">
                <a:latin typeface="Comic Sans MS" pitchFamily="66" charset="0"/>
              </a:rPr>
              <a:t/>
            </a:r>
            <a:br>
              <a:rPr lang="ru-RU" sz="1400" i="1" dirty="0">
                <a:latin typeface="Comic Sans MS" pitchFamily="66" charset="0"/>
              </a:rPr>
            </a:br>
            <a:r>
              <a:rPr lang="ru-RU" sz="1400" b="1" i="1" dirty="0">
                <a:latin typeface="Comic Sans MS" pitchFamily="66" charset="0"/>
              </a:rPr>
              <a:t>Пускай наши дети будут счастливы </a:t>
            </a:r>
            <a:br>
              <a:rPr lang="ru-RU" sz="1400" b="1" i="1" dirty="0">
                <a:latin typeface="Comic Sans MS" pitchFamily="66" charset="0"/>
              </a:rPr>
            </a:br>
            <a:r>
              <a:rPr lang="ru-RU" sz="1400" b="1" i="1" dirty="0">
                <a:latin typeface="Comic Sans MS" pitchFamily="66" charset="0"/>
              </a:rPr>
              <a:t>И растут, как в огороде сливы!</a:t>
            </a:r>
            <a:r>
              <a:rPr lang="ru-RU" sz="1400" dirty="0">
                <a:solidFill>
                  <a:srgbClr val="000000"/>
                </a:solidFill>
                <a:latin typeface="Comic Sans MS" pitchFamily="66" charset="0"/>
              </a:rPr>
              <a:t/>
            </a:r>
            <a:br>
              <a:rPr lang="ru-RU" sz="1400" dirty="0">
                <a:solidFill>
                  <a:srgbClr val="000000"/>
                </a:solidFill>
                <a:latin typeface="Comic Sans MS" pitchFamily="66" charset="0"/>
              </a:rPr>
            </a:br>
            <a:endParaRPr lang="ru-RU" dirty="0">
              <a:latin typeface="Comic Sans MS" pitchFamily="66" charset="0"/>
            </a:endParaRPr>
          </a:p>
        </p:txBody>
      </p:sp>
    </p:spTree>
    <p:extLst>
      <p:ext uri="{BB962C8B-B14F-4D97-AF65-F5344CB8AC3E}">
        <p14:creationId xmlns:p14="http://schemas.microsoft.com/office/powerpoint/2010/main" val="654267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548680"/>
            <a:ext cx="7848872" cy="5693866"/>
          </a:xfrm>
          <a:prstGeom prst="rect">
            <a:avLst/>
          </a:prstGeom>
        </p:spPr>
        <p:txBody>
          <a:bodyPr wrap="square">
            <a:spAutoFit/>
          </a:bodyPr>
          <a:lstStyle/>
          <a:p>
            <a:r>
              <a:rPr lang="ru-RU" sz="1400" dirty="0">
                <a:latin typeface="Comic Sans MS" pitchFamily="66" charset="0"/>
              </a:rPr>
              <a:t>А третий писатель был я. И я совершенно ничего не сочинил. Вышел я на середину зала и растерялся. Заробел. Писатель, который про сливу сочинил, говорит: </a:t>
            </a:r>
            <a:br>
              <a:rPr lang="ru-RU" sz="1400" dirty="0">
                <a:latin typeface="Comic Sans MS" pitchFamily="66" charset="0"/>
              </a:rPr>
            </a:br>
            <a:r>
              <a:rPr lang="ru-RU" sz="1400" dirty="0">
                <a:latin typeface="Comic Sans MS" pitchFamily="66" charset="0"/>
              </a:rPr>
              <a:t>— Что же ты молчишь?</a:t>
            </a:r>
            <a:br>
              <a:rPr lang="ru-RU" sz="1400" dirty="0">
                <a:latin typeface="Comic Sans MS" pitchFamily="66" charset="0"/>
              </a:rPr>
            </a:br>
            <a:r>
              <a:rPr lang="ru-RU" sz="1400" dirty="0">
                <a:latin typeface="Comic Sans MS" pitchFamily="66" charset="0"/>
              </a:rPr>
              <a:t>Но я уже чуть осмелел и говорю: — Мне так понравились рисунки, что я готов к каждому из них сочинить рассказ.</a:t>
            </a:r>
            <a:br>
              <a:rPr lang="ru-RU" sz="1400" dirty="0">
                <a:latin typeface="Comic Sans MS" pitchFamily="66" charset="0"/>
              </a:rPr>
            </a:br>
            <a:r>
              <a:rPr lang="ru-RU" sz="1400" dirty="0">
                <a:latin typeface="Comic Sans MS" pitchFamily="66" charset="0"/>
              </a:rPr>
              <a:t>— Вот здорово! — закричал какой-то шустрый ребёнок-художник.</a:t>
            </a:r>
            <a:br>
              <a:rPr lang="ru-RU" sz="1400" dirty="0">
                <a:latin typeface="Comic Sans MS" pitchFamily="66" charset="0"/>
              </a:rPr>
            </a:br>
            <a:r>
              <a:rPr lang="ru-RU" sz="1400" dirty="0">
                <a:latin typeface="Comic Sans MS" pitchFamily="66" charset="0"/>
              </a:rPr>
              <a:t>— У нас четыреста двадцать один рисунок. </a:t>
            </a:r>
            <a:endParaRPr lang="ru-RU" sz="1400" dirty="0" smtClean="0">
              <a:latin typeface="Comic Sans MS" pitchFamily="66" charset="0"/>
            </a:endParaRPr>
          </a:p>
          <a:p>
            <a:r>
              <a:rPr lang="ru-RU" sz="1400" dirty="0">
                <a:latin typeface="Comic Sans MS" pitchFamily="66" charset="0"/>
              </a:rPr>
              <a:t>Я напугался, потому что четыреста двадцать один рассказ мне в жизни не сочинить. А писатель, который про сливу написал, снимает со стены рисунок и подаёт мне. Посмотрел я на рисунок, а на нём Сивка-Бурка нарисован.</a:t>
            </a:r>
            <a:br>
              <a:rPr lang="ru-RU" sz="1400" dirty="0">
                <a:latin typeface="Comic Sans MS" pitchFamily="66" charset="0"/>
              </a:rPr>
            </a:br>
            <a:r>
              <a:rPr lang="ru-RU" sz="1400" dirty="0">
                <a:latin typeface="Comic Sans MS" pitchFamily="66" charset="0"/>
              </a:rPr>
              <a:t>— Тут мне сочинять нечего, — обрадовался я, — про Сивку-Бурку давным-давно сказка написана. Дают другой рисунок.</a:t>
            </a:r>
            <a:br>
              <a:rPr lang="ru-RU" sz="1400" dirty="0">
                <a:latin typeface="Comic Sans MS" pitchFamily="66" charset="0"/>
              </a:rPr>
            </a:br>
            <a:r>
              <a:rPr lang="ru-RU" sz="1400" dirty="0">
                <a:latin typeface="Comic Sans MS" pitchFamily="66" charset="0"/>
              </a:rPr>
              <a:t>— Не могу сочинить, — говорю, — не понимаю, как же тигрёнок забрался на подсолнух? </a:t>
            </a:r>
            <a:br>
              <a:rPr lang="ru-RU" sz="1400" dirty="0">
                <a:latin typeface="Comic Sans MS" pitchFamily="66" charset="0"/>
              </a:rPr>
            </a:br>
            <a:r>
              <a:rPr lang="ru-RU" sz="1400" dirty="0">
                <a:latin typeface="Comic Sans MS" pitchFamily="66" charset="0"/>
              </a:rPr>
              <a:t>Встаёт маленький мальчик и говорит: </a:t>
            </a:r>
            <a:br>
              <a:rPr lang="ru-RU" sz="1400" dirty="0">
                <a:latin typeface="Comic Sans MS" pitchFamily="66" charset="0"/>
              </a:rPr>
            </a:br>
            <a:r>
              <a:rPr lang="ru-RU" sz="1400" dirty="0">
                <a:latin typeface="Comic Sans MS" pitchFamily="66" charset="0"/>
              </a:rPr>
              <a:t>— Жил да был тигрёнок. Он жил в лесу. А лес был большой и холодный. И тигрёнку было холодно в лесу. Он шёл и шёл по лесу. Шёл и шёл. И ему было всё время холодно. Тогда он лёг на землю, свернулся в клубочек, чтоб было потеплей, и заснул. А на земле, как раз под тигрёнком, лежало семечко подсолнуха. И ему тоже было холодно. Но тигрёнок его согрел, пока спал. И тогда семечко стало расти. И пока тигрёнок спал, вырос подсолнух. Он вырос выше всех деревьев и поднял тигрёнка под самое солнце. И стало тигрёнку тепло-тепло. </a:t>
            </a:r>
            <a:br>
              <a:rPr lang="ru-RU" sz="1400" dirty="0">
                <a:latin typeface="Comic Sans MS" pitchFamily="66" charset="0"/>
              </a:rPr>
            </a:br>
            <a:r>
              <a:rPr lang="ru-RU" sz="1400" dirty="0">
                <a:latin typeface="Comic Sans MS" pitchFamily="66" charset="0"/>
              </a:rPr>
              <a:t>— Это очень хороший рассказ, — сказал я. Раздались аплодисменты, и все согласились со мной, что сочинять больше нечего. Главное, чтоб тигрёнку было </a:t>
            </a:r>
            <a:r>
              <a:rPr lang="ru-RU" sz="1400" dirty="0" smtClean="0">
                <a:latin typeface="Comic Sans MS" pitchFamily="66" charset="0"/>
              </a:rPr>
              <a:t>хорошо</a:t>
            </a:r>
            <a:r>
              <a:rPr lang="ru-RU" sz="1400" dirty="0" smtClean="0">
                <a:latin typeface="Comic Sans MS" pitchFamily="66" charset="0"/>
              </a:rPr>
              <a:t>».</a:t>
            </a:r>
            <a:endParaRPr lang="ru-RU" sz="1400" dirty="0" smtClean="0">
              <a:latin typeface="Comic Sans MS" pitchFamily="66" charset="0"/>
            </a:endParaRPr>
          </a:p>
          <a:p>
            <a:r>
              <a:rPr lang="ru-RU" sz="1400" dirty="0">
                <a:latin typeface="Comic Sans MS" pitchFamily="66" charset="0"/>
              </a:rPr>
              <a:t/>
            </a:r>
            <a:br>
              <a:rPr lang="ru-RU" sz="1400" dirty="0">
                <a:latin typeface="Comic Sans MS" pitchFamily="66" charset="0"/>
              </a:rPr>
            </a:br>
            <a:r>
              <a:rPr lang="ru-RU" sz="1400" dirty="0" smtClean="0">
                <a:latin typeface="Comic Sans MS" pitchFamily="66" charset="0"/>
              </a:rPr>
              <a:t> </a:t>
            </a:r>
            <a:r>
              <a:rPr lang="ru-RU" sz="1400" dirty="0" smtClean="0"/>
              <a:t>© Публикация </a:t>
            </a:r>
            <a:r>
              <a:rPr lang="ru-RU" sz="1400" dirty="0"/>
              <a:t>из журнала "Весёлые картинки" №1 за 1977 </a:t>
            </a:r>
            <a:r>
              <a:rPr lang="ru-RU" sz="1400" dirty="0" smtClean="0"/>
              <a:t>г</a:t>
            </a:r>
            <a:endParaRPr lang="ru-RU" sz="1400" dirty="0">
              <a:latin typeface="Comic Sans MS" pitchFamily="66" charset="0"/>
            </a:endParaRPr>
          </a:p>
        </p:txBody>
      </p:sp>
    </p:spTree>
    <p:extLst>
      <p:ext uri="{BB962C8B-B14F-4D97-AF65-F5344CB8AC3E}">
        <p14:creationId xmlns:p14="http://schemas.microsoft.com/office/powerpoint/2010/main" val="1118965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www.fairyroom.ru/wp-content/uploads/2012/03/1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3317" y="572571"/>
            <a:ext cx="1705512" cy="22257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2" name="Picture 6" descr="http://img-fotki.yandex.ru/get/6209/157060903.1f/0_82640_74cb648e_X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9120" y="590574"/>
            <a:ext cx="1661502" cy="21897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4" name="Picture 8" descr="http://img-fotki.yandex.ru/get/6208/157060903.1f/0_82644_fb0ad087_XL.jpg"/>
          <p:cNvPicPr>
            <a:picLocks noChangeAspect="1" noChangeArrowheads="1"/>
          </p:cNvPicPr>
          <p:nvPr/>
        </p:nvPicPr>
        <p:blipFill rotWithShape="1">
          <a:blip r:embed="rId4">
            <a:extLst>
              <a:ext uri="{28A0092B-C50C-407E-A947-70E740481C1C}">
                <a14:useLocalDpi xmlns:a14="http://schemas.microsoft.com/office/drawing/2010/main" val="0"/>
              </a:ext>
            </a:extLst>
          </a:blip>
          <a:srcRect l="6022" t="7481" r="6467" b="4206"/>
          <a:stretch/>
        </p:blipFill>
        <p:spPr bwMode="auto">
          <a:xfrm>
            <a:off x="5889130" y="590575"/>
            <a:ext cx="2717281" cy="22120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6" name="Picture 10" descr="http://img-fotki.yandex.ru/get/6209/157060903.1f/0_8263c_588d0057_X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5878" y="554571"/>
            <a:ext cx="1744464" cy="22257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8" name="Picture 12" descr="http://img-fotki.yandex.ru/get/6108/157060903.1f/0_82645_e298550a_XL.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8478" y="3356992"/>
            <a:ext cx="1839264" cy="24482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10" name="Picture 14" descr="http://img-fotki.yandex.ru/get/6108/157060903.1f/0_82642_a380f5d6_X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73317" y="3356992"/>
            <a:ext cx="1982659" cy="25418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 name="Picture 2" descr="http://img-fotki.yandex.ru/get/5114/157060903.1f/0_82643_49507a77_X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15618" y="3343645"/>
            <a:ext cx="1884573" cy="24634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4" name="Picture 4" descr="http://img-fotki.yandex.ru/get/6208/157060903.1f/0_8263e_e0771046_XL.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64333" y="3243562"/>
            <a:ext cx="1975713" cy="25617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7120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692696"/>
            <a:ext cx="8280920" cy="5478423"/>
          </a:xfrm>
          <a:prstGeom prst="rect">
            <a:avLst/>
          </a:prstGeom>
        </p:spPr>
        <p:txBody>
          <a:bodyPr wrap="square">
            <a:spAutoFit/>
          </a:bodyPr>
          <a:lstStyle/>
          <a:p>
            <a:r>
              <a:rPr lang="ru-RU" sz="1400" dirty="0">
                <a:latin typeface="Comic Sans MS" pitchFamily="66" charset="0"/>
              </a:rPr>
              <a:t>В нашей далёкой уссурийской тайге жил-был тигрёнок.</a:t>
            </a:r>
          </a:p>
          <a:p>
            <a:r>
              <a:rPr lang="ru-RU" sz="1400" dirty="0">
                <a:latin typeface="Comic Sans MS" pitchFamily="66" charset="0"/>
              </a:rPr>
              <a:t>Он был уссурийский от носа до кончика хвоста, и даже </a:t>
            </a:r>
            <a:r>
              <a:rPr lang="ru-RU" sz="1400" dirty="0" err="1">
                <a:latin typeface="Comic Sans MS" pitchFamily="66" charset="0"/>
              </a:rPr>
              <a:t>полосочки</a:t>
            </a:r>
            <a:r>
              <a:rPr lang="ru-RU" sz="1400" dirty="0">
                <a:latin typeface="Comic Sans MS" pitchFamily="66" charset="0"/>
              </a:rPr>
              <a:t> у него на спине были уссурийские.</a:t>
            </a:r>
          </a:p>
          <a:p>
            <a:r>
              <a:rPr lang="ru-RU" sz="1400" dirty="0">
                <a:latin typeface="Comic Sans MS" pitchFamily="66" charset="0"/>
              </a:rPr>
              <a:t>Он дружил с белогрудыми медвежатами и с дядюшкой бурундуком, у которого на спине тоже были </a:t>
            </a:r>
            <a:r>
              <a:rPr lang="ru-RU" sz="1400" dirty="0" err="1">
                <a:latin typeface="Comic Sans MS" pitchFamily="66" charset="0"/>
              </a:rPr>
              <a:t>полосочки</a:t>
            </a:r>
            <a:r>
              <a:rPr lang="ru-RU" sz="1400" dirty="0">
                <a:latin typeface="Comic Sans MS" pitchFamily="66" charset="0"/>
              </a:rPr>
              <a:t>.</a:t>
            </a:r>
          </a:p>
          <a:p>
            <a:r>
              <a:rPr lang="ru-RU" sz="1400" dirty="0">
                <a:latin typeface="Comic Sans MS" pitchFamily="66" charset="0"/>
              </a:rPr>
              <a:t>Только у бурундука </a:t>
            </a:r>
            <a:r>
              <a:rPr lang="ru-RU" sz="1400" dirty="0" err="1">
                <a:latin typeface="Comic Sans MS" pitchFamily="66" charset="0"/>
              </a:rPr>
              <a:t>полосочки</a:t>
            </a:r>
            <a:r>
              <a:rPr lang="ru-RU" sz="1400" dirty="0">
                <a:latin typeface="Comic Sans MS" pitchFamily="66" charset="0"/>
              </a:rPr>
              <a:t> шли вдоль, а у тигрёнка поперёк. А кто не понимает, тот пускай на картинку поглядит, куда у кого идут </a:t>
            </a:r>
            <a:r>
              <a:rPr lang="ru-RU" sz="1400" dirty="0" err="1">
                <a:latin typeface="Comic Sans MS" pitchFamily="66" charset="0"/>
              </a:rPr>
              <a:t>полосочки</a:t>
            </a:r>
            <a:r>
              <a:rPr lang="ru-RU" sz="1400" dirty="0">
                <a:latin typeface="Comic Sans MS" pitchFamily="66" charset="0"/>
              </a:rPr>
              <a:t>.</a:t>
            </a:r>
          </a:p>
          <a:p>
            <a:r>
              <a:rPr lang="ru-RU" sz="1400" dirty="0">
                <a:latin typeface="Comic Sans MS" pitchFamily="66" charset="0"/>
              </a:rPr>
              <a:t>Но эта сказка не про </a:t>
            </a:r>
            <a:r>
              <a:rPr lang="ru-RU" sz="1400" dirty="0" err="1">
                <a:latin typeface="Comic Sans MS" pitchFamily="66" charset="0"/>
              </a:rPr>
              <a:t>полосочки</a:t>
            </a:r>
            <a:r>
              <a:rPr lang="ru-RU" sz="1400" dirty="0">
                <a:latin typeface="Comic Sans MS" pitchFamily="66" charset="0"/>
              </a:rPr>
              <a:t>, а про самого тигрёнка</a:t>
            </a:r>
            <a:r>
              <a:rPr lang="ru-RU" sz="1400" dirty="0" smtClean="0">
                <a:latin typeface="Comic Sans MS" pitchFamily="66" charset="0"/>
              </a:rPr>
              <a:t>.</a:t>
            </a:r>
          </a:p>
          <a:p>
            <a:r>
              <a:rPr lang="ru-RU" sz="1400" dirty="0">
                <a:latin typeface="Comic Sans MS" pitchFamily="66" charset="0"/>
              </a:rPr>
              <a:t>Всё лето тигрёнок играл со своими друзьями. Как они играли? Очень просто.</a:t>
            </a:r>
          </a:p>
          <a:p>
            <a:r>
              <a:rPr lang="ru-RU" sz="1400" dirty="0">
                <a:latin typeface="Comic Sans MS" pitchFamily="66" charset="0"/>
              </a:rPr>
              <a:t>Залезали все вместе на самый старый и огромный кедр и находили там самую большую кедровую шишку.</a:t>
            </a:r>
          </a:p>
          <a:p>
            <a:r>
              <a:rPr lang="ru-RU" sz="1400" dirty="0">
                <a:latin typeface="Comic Sans MS" pitchFamily="66" charset="0"/>
              </a:rPr>
              <a:t>Они отрывали эти шишки и бросали вниз. Они думали, что шишка расколется и оттуда выскочат все орехи. Но шишка не раскалывалась, и орехи приходилось выковыривать. Но это было очень приятно — выковыривать из шишки орехи, пахнувшие смолой</a:t>
            </a:r>
            <a:r>
              <a:rPr lang="ru-RU" sz="1400" dirty="0" smtClean="0">
                <a:latin typeface="Comic Sans MS" pitchFamily="66" charset="0"/>
              </a:rPr>
              <a:t>.</a:t>
            </a:r>
          </a:p>
          <a:p>
            <a:r>
              <a:rPr lang="ru-RU" sz="1400" dirty="0">
                <a:latin typeface="Comic Sans MS" pitchFamily="66" charset="0"/>
              </a:rPr>
              <a:t>Такая игра называлась у них — </a:t>
            </a:r>
            <a:r>
              <a:rPr lang="ru-RU" sz="1400" dirty="0" err="1">
                <a:latin typeface="Comic Sans MS" pitchFamily="66" charset="0"/>
              </a:rPr>
              <a:t>шишкование</a:t>
            </a:r>
            <a:r>
              <a:rPr lang="ru-RU" sz="1400" dirty="0">
                <a:latin typeface="Comic Sans MS" pitchFamily="66" charset="0"/>
              </a:rPr>
              <a:t>.</a:t>
            </a:r>
          </a:p>
          <a:p>
            <a:r>
              <a:rPr lang="ru-RU" sz="1400" dirty="0">
                <a:latin typeface="Comic Sans MS" pitchFamily="66" charset="0"/>
              </a:rPr>
              <a:t>Ну вы, наверно, знаете, что бывают такие игры: рисование, невнимание, </a:t>
            </a:r>
            <a:r>
              <a:rPr lang="ru-RU" sz="1400" dirty="0" err="1">
                <a:latin typeface="Comic Sans MS" pitchFamily="66" charset="0"/>
              </a:rPr>
              <a:t>орехоразгрызание</a:t>
            </a:r>
            <a:r>
              <a:rPr lang="ru-RU" sz="1400" dirty="0">
                <a:latin typeface="Comic Sans MS" pitchFamily="66" charset="0"/>
              </a:rPr>
              <a:t>. Вот эта игра очень на </a:t>
            </a:r>
            <a:r>
              <a:rPr lang="ru-RU" sz="1400" dirty="0" err="1">
                <a:latin typeface="Comic Sans MS" pitchFamily="66" charset="0"/>
              </a:rPr>
              <a:t>орехобросание-разгрызание</a:t>
            </a:r>
            <a:r>
              <a:rPr lang="ru-RU" sz="1400" dirty="0">
                <a:latin typeface="Comic Sans MS" pitchFamily="66" charset="0"/>
              </a:rPr>
              <a:t> была похожа.</a:t>
            </a:r>
          </a:p>
          <a:p>
            <a:r>
              <a:rPr lang="ru-RU" sz="1400" dirty="0">
                <a:latin typeface="Comic Sans MS" pitchFamily="66" charset="0"/>
              </a:rPr>
              <a:t>Играли они, играли, и вдруг — стало холодно.</a:t>
            </a:r>
          </a:p>
          <a:p>
            <a:r>
              <a:rPr lang="ru-RU" sz="1400" dirty="0">
                <a:latin typeface="Comic Sans MS" pitchFamily="66" charset="0"/>
              </a:rPr>
              <a:t>Пошёл снег, началась зима.</a:t>
            </a:r>
          </a:p>
          <a:p>
            <a:r>
              <a:rPr lang="ru-RU" sz="1400" dirty="0">
                <a:latin typeface="Comic Sans MS" pitchFamily="66" charset="0"/>
              </a:rPr>
              <a:t>Вначале это была маленькая зима. И снегу чуть-чуть— на траве да кустах. А потом зима окрепла, набрала силу. Ударил мороз.</a:t>
            </a:r>
          </a:p>
          <a:p>
            <a:r>
              <a:rPr lang="ru-RU" sz="1400" dirty="0">
                <a:latin typeface="Comic Sans MS" pitchFamily="66" charset="0"/>
              </a:rPr>
              <a:t>Однажды утром тигрёнок проснулся от холода. Смотрит— друзей его не видно. Нет никого.</a:t>
            </a:r>
          </a:p>
          <a:p>
            <a:r>
              <a:rPr lang="ru-RU" sz="1400" dirty="0">
                <a:latin typeface="Comic Sans MS" pitchFamily="66" charset="0"/>
              </a:rPr>
              <a:t>— Где же они?</a:t>
            </a:r>
          </a:p>
          <a:p>
            <a:r>
              <a:rPr lang="ru-RU" sz="1400" dirty="0">
                <a:latin typeface="Comic Sans MS" pitchFamily="66" charset="0"/>
              </a:rPr>
              <a:t>— Да они все спать легли,— протрещала птица </a:t>
            </a:r>
            <a:r>
              <a:rPr lang="ru-RU" sz="1400" dirty="0" smtClean="0">
                <a:latin typeface="Comic Sans MS" pitchFamily="66" charset="0"/>
              </a:rPr>
              <a:t>кедровка—Ты </a:t>
            </a:r>
            <a:r>
              <a:rPr lang="ru-RU" sz="1400" dirty="0">
                <a:latin typeface="Comic Sans MS" pitchFamily="66" charset="0"/>
              </a:rPr>
              <a:t>разве не знаешь, что медведи и бурундуки на зиму спать ложатся</a:t>
            </a:r>
            <a:r>
              <a:rPr lang="ru-RU" sz="1400" dirty="0" smtClean="0">
                <a:latin typeface="Comic Sans MS" pitchFamily="66" charset="0"/>
              </a:rPr>
              <a:t>?</a:t>
            </a:r>
            <a:endParaRPr lang="ru-RU" sz="1400" dirty="0">
              <a:latin typeface="Comic Sans MS" pitchFamily="66" charset="0"/>
            </a:endParaRPr>
          </a:p>
        </p:txBody>
      </p:sp>
    </p:spTree>
    <p:extLst>
      <p:ext uri="{BB962C8B-B14F-4D97-AF65-F5344CB8AC3E}">
        <p14:creationId xmlns:p14="http://schemas.microsoft.com/office/powerpoint/2010/main" val="12392270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20688"/>
            <a:ext cx="8244408" cy="5909310"/>
          </a:xfrm>
          <a:prstGeom prst="rect">
            <a:avLst/>
          </a:prstGeom>
        </p:spPr>
        <p:txBody>
          <a:bodyPr wrap="square">
            <a:spAutoFit/>
          </a:bodyPr>
          <a:lstStyle/>
          <a:p>
            <a:r>
              <a:rPr lang="ru-RU" sz="1400" dirty="0" smtClean="0">
                <a:latin typeface="Comic Sans MS" pitchFamily="66" charset="0"/>
              </a:rPr>
              <a:t>Тигрёнок </a:t>
            </a:r>
            <a:r>
              <a:rPr lang="ru-RU" sz="1400" dirty="0">
                <a:latin typeface="Comic Sans MS" pitchFamily="66" charset="0"/>
              </a:rPr>
              <a:t>этого не знал и очень удивился. Как же это так? Они все спят, а он не спит. Странно.</a:t>
            </a:r>
          </a:p>
          <a:p>
            <a:r>
              <a:rPr lang="ru-RU" sz="1400" dirty="0">
                <a:latin typeface="Comic Sans MS" pitchFamily="66" charset="0"/>
              </a:rPr>
              <a:t>А если ты не спишь, что надо делать? Играть.</a:t>
            </a:r>
          </a:p>
          <a:p>
            <a:r>
              <a:rPr lang="ru-RU" sz="1400" dirty="0">
                <a:latin typeface="Comic Sans MS" pitchFamily="66" charset="0"/>
              </a:rPr>
              <a:t>Стал тигрёнок играть со снегом. Подбросит снег лапой, а потом снежинки ловит. Играл-играл — надоело.</a:t>
            </a:r>
          </a:p>
          <a:p>
            <a:r>
              <a:rPr lang="ru-RU" sz="1400" dirty="0">
                <a:latin typeface="Comic Sans MS" pitchFamily="66" charset="0"/>
              </a:rPr>
              <a:t>И тут началась метель. Стало очень холодно. Замёрз тигрёнок так сильно, что даже задрожал.</a:t>
            </a:r>
          </a:p>
          <a:p>
            <a:r>
              <a:rPr lang="ru-RU" sz="1400" dirty="0">
                <a:latin typeface="Comic Sans MS" pitchFamily="66" charset="0"/>
              </a:rPr>
              <a:t>— Ты что, замёрз, что ли? — услышал он вдруг</a:t>
            </a:r>
            <a:r>
              <a:rPr lang="ru-RU" sz="1400" dirty="0" smtClean="0">
                <a:latin typeface="Comic Sans MS" pitchFamily="66" charset="0"/>
              </a:rPr>
              <a:t>.</a:t>
            </a:r>
          </a:p>
          <a:p>
            <a:r>
              <a:rPr lang="ru-RU" sz="1400" dirty="0">
                <a:latin typeface="Comic Sans MS" pitchFamily="66" charset="0"/>
              </a:rPr>
              <a:t>А это дядюшка бурундук выскочил из своей норки, которую вырыл под корнями деревьев.</a:t>
            </a:r>
          </a:p>
          <a:p>
            <a:r>
              <a:rPr lang="ru-RU" sz="1400" dirty="0">
                <a:latin typeface="Comic Sans MS" pitchFamily="66" charset="0"/>
              </a:rPr>
              <a:t>— Залезай ко мне,— говорит,— согреешься. У меня тепло.</a:t>
            </a:r>
          </a:p>
          <a:p>
            <a:r>
              <a:rPr lang="ru-RU" sz="1400" dirty="0">
                <a:latin typeface="Comic Sans MS" pitchFamily="66" charset="0"/>
              </a:rPr>
              <a:t>Вот полез тигрёнок к бурундуку. Лезет-лезет, а влезть не может. Норка-то маленькая, а тигрёнок — большой.</a:t>
            </a:r>
          </a:p>
          <a:p>
            <a:r>
              <a:rPr lang="ru-RU" sz="1400" dirty="0">
                <a:latin typeface="Comic Sans MS" pitchFamily="66" charset="0"/>
              </a:rPr>
              <a:t>И пока тигрёнок лез, бурундук зевал, зевал — да и заснул до самой весны.</a:t>
            </a:r>
          </a:p>
          <a:p>
            <a:r>
              <a:rPr lang="ru-RU" sz="1400" dirty="0">
                <a:latin typeface="Comic Sans MS" pitchFamily="66" charset="0"/>
              </a:rPr>
              <a:t>Пошёл тигрёнок п</a:t>
            </a:r>
            <a:r>
              <a:rPr lang="ru-RU" sz="1400" dirty="0" smtClean="0">
                <a:latin typeface="Comic Sans MS" pitchFamily="66" charset="0"/>
              </a:rPr>
              <a:t>о </a:t>
            </a:r>
            <a:r>
              <a:rPr lang="ru-RU" sz="1400" dirty="0">
                <a:latin typeface="Comic Sans MS" pitchFamily="66" charset="0"/>
              </a:rPr>
              <a:t>тайге. Вдруг слышит — кто-то храпит. Посмотрел, а это старый кедр храпит.</a:t>
            </a:r>
          </a:p>
          <a:p>
            <a:r>
              <a:rPr lang="ru-RU" sz="1400" dirty="0">
                <a:latin typeface="Comic Sans MS" pitchFamily="66" charset="0"/>
              </a:rPr>
              <a:t>«Неужели тоже заснул?» — подумал тигрёнок.</a:t>
            </a:r>
          </a:p>
          <a:p>
            <a:r>
              <a:rPr lang="ru-RU" sz="1400" dirty="0">
                <a:latin typeface="Comic Sans MS" pitchFamily="66" charset="0"/>
              </a:rPr>
              <a:t>— Да ты что! — прокричала кедровка.— Кедры никогда не спят. Вот берёзки да осинки зимой засыпают, а кедры — никогда.</a:t>
            </a:r>
          </a:p>
          <a:p>
            <a:r>
              <a:rPr lang="ru-RU" sz="1400" dirty="0">
                <a:latin typeface="Comic Sans MS" pitchFamily="66" charset="0"/>
              </a:rPr>
              <a:t>— Кто же это там так громко спит?—слазал тигрёнок и полез на вершину кедра.</a:t>
            </a:r>
          </a:p>
          <a:p>
            <a:r>
              <a:rPr lang="ru-RU" sz="1400" dirty="0">
                <a:latin typeface="Comic Sans MS" pitchFamily="66" charset="0"/>
              </a:rPr>
              <a:t>А там недалеко от вершины .было огромное дупло. А в дупле спала медведица со своими медвежатами.</a:t>
            </a:r>
          </a:p>
          <a:p>
            <a:r>
              <a:rPr lang="ru-RU" sz="1400" dirty="0">
                <a:latin typeface="Comic Sans MS" pitchFamily="66" charset="0"/>
              </a:rPr>
              <a:t>Бурые-то медведи на земле спят, в берлоге, а вот уссурийские белогрудые на деревьях живут, на деревьях растут, на деревьях берлогу устраивают.</a:t>
            </a:r>
          </a:p>
          <a:p>
            <a:r>
              <a:rPr lang="ru-RU" sz="1400" dirty="0">
                <a:latin typeface="Comic Sans MS" pitchFamily="66" charset="0"/>
              </a:rPr>
              <a:t>Заглянул тигрёнок в эту берлогу, а медведица приоткрыла один глаз и говорит:</a:t>
            </a:r>
          </a:p>
          <a:p>
            <a:r>
              <a:rPr lang="ru-RU" sz="1400" dirty="0">
                <a:latin typeface="Comic Sans MS" pitchFamily="66" charset="0"/>
              </a:rPr>
              <a:t>— Ты что, малыш, замёрз, что ли? Залезай к нам, у нас тепло.</a:t>
            </a:r>
          </a:p>
          <a:p>
            <a:endParaRPr lang="ru-RU" sz="1400" dirty="0">
              <a:latin typeface="Comic Sans MS" pitchFamily="66" charset="0"/>
            </a:endParaRPr>
          </a:p>
          <a:p>
            <a:endParaRPr lang="ru-RU" sz="1400" dirty="0">
              <a:latin typeface="Comic Sans MS" pitchFamily="66" charset="0"/>
            </a:endParaRPr>
          </a:p>
        </p:txBody>
      </p:sp>
    </p:spTree>
    <p:extLst>
      <p:ext uri="{BB962C8B-B14F-4D97-AF65-F5344CB8AC3E}">
        <p14:creationId xmlns:p14="http://schemas.microsoft.com/office/powerpoint/2010/main" val="17981512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04067"/>
            <a:ext cx="7848872" cy="5478423"/>
          </a:xfrm>
          <a:prstGeom prst="rect">
            <a:avLst/>
          </a:prstGeom>
        </p:spPr>
        <p:txBody>
          <a:bodyPr wrap="square">
            <a:spAutoFit/>
          </a:bodyPr>
          <a:lstStyle/>
          <a:p>
            <a:r>
              <a:rPr lang="ru-RU" sz="1400" dirty="0" smtClean="0">
                <a:latin typeface="Comic Sans MS" pitchFamily="66" charset="0"/>
              </a:rPr>
              <a:t>Залез </a:t>
            </a:r>
            <a:r>
              <a:rPr lang="ru-RU" sz="1400" dirty="0">
                <a:latin typeface="Comic Sans MS" pitchFamily="66" charset="0"/>
              </a:rPr>
              <a:t>тигрёнок в дупло и только хотел в клубочек свернуться, как медведица вздохнула, а после так выдохнула, что он вылетел из дупла. Летел он, летел по воздуху, а потом в снег упал. Но не сильно упал, не разбился, а только в снег зарылся. И пока он летел, он всё время думал: «Хорошо бы где-нибудь в клубочек свернуться, чтоб согреться</a:t>
            </a:r>
            <a:r>
              <a:rPr lang="ru-RU" sz="1400" dirty="0" smtClean="0">
                <a:latin typeface="Comic Sans MS" pitchFamily="66" charset="0"/>
              </a:rPr>
              <a:t>».</a:t>
            </a:r>
            <a:endParaRPr lang="ru-RU" sz="1400" dirty="0">
              <a:latin typeface="Comic Sans MS" pitchFamily="66" charset="0"/>
            </a:endParaRPr>
          </a:p>
          <a:p>
            <a:r>
              <a:rPr lang="ru-RU" sz="1400" dirty="0">
                <a:latin typeface="Comic Sans MS" pitchFamily="66" charset="0"/>
              </a:rPr>
              <a:t>И вот, когда он упал в снег, он сразу в клубочек свернулся и немного согрелся. Только он хотел закрыть глаза, чтобы заснуть, как вдруг увидел на земле под снегом семечко подсолнуха</a:t>
            </a:r>
            <a:r>
              <a:rPr lang="ru-RU" sz="1400" dirty="0" smtClean="0">
                <a:latin typeface="Comic Sans MS" pitchFamily="66" charset="0"/>
              </a:rPr>
              <a:t>.</a:t>
            </a:r>
            <a:endParaRPr lang="ru-RU" sz="1400" dirty="0">
              <a:latin typeface="Comic Sans MS" pitchFamily="66" charset="0"/>
            </a:endParaRPr>
          </a:p>
          <a:p>
            <a:r>
              <a:rPr lang="ru-RU" sz="1400" dirty="0">
                <a:latin typeface="Comic Sans MS" pitchFamily="66" charset="0"/>
              </a:rPr>
              <a:t>И тигрёнок сразу захотел это семечко разгрызть и съесть, но потом подумал: «Нельзя же всё на свете съесть. Пожалею-ка я это семечко, ведь оно, наверно, замёрзло». И тигрёнок подышал на семечко</a:t>
            </a:r>
            <a:r>
              <a:rPr lang="ru-RU" sz="1400" dirty="0" smtClean="0">
                <a:latin typeface="Comic Sans MS" pitchFamily="66" charset="0"/>
              </a:rPr>
              <a:t>.</a:t>
            </a:r>
            <a:endParaRPr lang="ru-RU" sz="1400" dirty="0">
              <a:latin typeface="Comic Sans MS" pitchFamily="66" charset="0"/>
            </a:endParaRPr>
          </a:p>
          <a:p>
            <a:r>
              <a:rPr lang="ru-RU" sz="1400" dirty="0">
                <a:latin typeface="Comic Sans MS" pitchFamily="66" charset="0"/>
              </a:rPr>
              <a:t>Семечко чуть-чуть шевельнулось. Подышал ещё — семечко треснуло, и из него появился зелёный росток</a:t>
            </a:r>
            <a:r>
              <a:rPr lang="ru-RU" sz="1400" dirty="0" smtClean="0">
                <a:latin typeface="Comic Sans MS" pitchFamily="66" charset="0"/>
              </a:rPr>
              <a:t>.</a:t>
            </a:r>
          </a:p>
          <a:p>
            <a:r>
              <a:rPr lang="ru-RU" sz="1400" dirty="0">
                <a:latin typeface="Comic Sans MS" pitchFamily="66" charset="0"/>
              </a:rPr>
              <a:t>Окружил его тигрёнок своими мягкими лапами, положил на лапы голову, да и заснул под вой метели</a:t>
            </a:r>
            <a:r>
              <a:rPr lang="ru-RU" sz="1400" dirty="0" smtClean="0">
                <a:latin typeface="Comic Sans MS" pitchFamily="66" charset="0"/>
              </a:rPr>
              <a:t>.</a:t>
            </a:r>
            <a:endParaRPr lang="ru-RU" sz="1400" dirty="0">
              <a:latin typeface="Comic Sans MS" pitchFamily="66" charset="0"/>
            </a:endParaRPr>
          </a:p>
          <a:p>
            <a:r>
              <a:rPr lang="ru-RU" sz="1400" dirty="0">
                <a:latin typeface="Comic Sans MS" pitchFamily="66" charset="0"/>
              </a:rPr>
              <a:t>И пока тигрёнок спал — семечко согрелось и </a:t>
            </a:r>
            <a:r>
              <a:rPr lang="ru-RU" sz="1400">
                <a:latin typeface="Comic Sans MS" pitchFamily="66" charset="0"/>
              </a:rPr>
              <a:t>стало </a:t>
            </a:r>
            <a:r>
              <a:rPr lang="ru-RU" sz="1400" smtClean="0">
                <a:latin typeface="Comic Sans MS" pitchFamily="66" charset="0"/>
              </a:rPr>
              <a:t>расти - расти</a:t>
            </a:r>
            <a:r>
              <a:rPr lang="ru-RU" sz="1400" dirty="0">
                <a:latin typeface="Comic Sans MS" pitchFamily="66" charset="0"/>
              </a:rPr>
              <a:t>, подрастать, вырастать, и даже постепенно расцветать</a:t>
            </a:r>
            <a:r>
              <a:rPr lang="ru-RU" sz="1400" dirty="0" smtClean="0">
                <a:latin typeface="Comic Sans MS" pitchFamily="66" charset="0"/>
              </a:rPr>
              <a:t>.</a:t>
            </a:r>
          </a:p>
          <a:p>
            <a:r>
              <a:rPr lang="ru-RU" sz="1400" dirty="0">
                <a:latin typeface="Comic Sans MS" pitchFamily="66" charset="0"/>
              </a:rPr>
              <a:t>И вот случилось настоящее чудо: прямо посреди тайги да посреди зимы расцвёл подсолнух.</a:t>
            </a:r>
          </a:p>
          <a:p>
            <a:r>
              <a:rPr lang="ru-RU" sz="1400" dirty="0">
                <a:latin typeface="Comic Sans MS" pitchFamily="66" charset="0"/>
              </a:rPr>
              <a:t>Он вырос высоко-высоко, поднялся выше всех деревьев, под самое солнце, и уже там, под солнцем, подсолнух раскрылся.</a:t>
            </a:r>
          </a:p>
          <a:p>
            <a:r>
              <a:rPr lang="ru-RU" sz="1400" dirty="0">
                <a:latin typeface="Comic Sans MS" pitchFamily="66" charset="0"/>
              </a:rPr>
              <a:t>И там, наверху, прямо на подсолнухе спал тигрёнок.</a:t>
            </a:r>
          </a:p>
          <a:p>
            <a:r>
              <a:rPr lang="ru-RU" sz="1400" dirty="0">
                <a:latin typeface="Comic Sans MS" pitchFamily="66" charset="0"/>
              </a:rPr>
              <a:t>И было ему, конечно, тепло, потому что все бури и метели бушевали внизу.</a:t>
            </a:r>
          </a:p>
          <a:p>
            <a:r>
              <a:rPr lang="ru-RU" sz="1400" dirty="0">
                <a:latin typeface="Comic Sans MS" pitchFamily="66" charset="0"/>
              </a:rPr>
              <a:t>— Тигрёнок на подсолнухе! — кричала кедровка.— Тигрёнок на подсолнухе!</a:t>
            </a:r>
          </a:p>
          <a:p>
            <a:r>
              <a:rPr lang="ru-RU" sz="1400" dirty="0">
                <a:latin typeface="Comic Sans MS" pitchFamily="66" charset="0"/>
              </a:rPr>
              <a:t>Скоро пришла весна. Проснулись бурундук и медвежата. Забрались на подсолнух, а там — тигрёнок спит. Разбудили его</a:t>
            </a:r>
            <a:r>
              <a:rPr lang="ru-RU" sz="1400" dirty="0" smtClean="0">
                <a:latin typeface="Comic Sans MS" pitchFamily="66" charset="0"/>
              </a:rPr>
              <a:t>.</a:t>
            </a:r>
            <a:endParaRPr lang="ru-RU" sz="1400" dirty="0">
              <a:latin typeface="Comic Sans MS" pitchFamily="66" charset="0"/>
            </a:endParaRPr>
          </a:p>
        </p:txBody>
      </p:sp>
    </p:spTree>
    <p:extLst>
      <p:ext uri="{BB962C8B-B14F-4D97-AF65-F5344CB8AC3E}">
        <p14:creationId xmlns:p14="http://schemas.microsoft.com/office/powerpoint/2010/main" val="15254241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8352" y="476672"/>
            <a:ext cx="7848872" cy="5478423"/>
          </a:xfrm>
          <a:prstGeom prst="rect">
            <a:avLst/>
          </a:prstGeom>
        </p:spPr>
        <p:txBody>
          <a:bodyPr wrap="square">
            <a:spAutoFit/>
          </a:bodyPr>
          <a:lstStyle/>
          <a:p>
            <a:r>
              <a:rPr lang="ru-RU" sz="1400" dirty="0" smtClean="0">
                <a:latin typeface="Comic Sans MS" pitchFamily="66" charset="0"/>
              </a:rPr>
              <a:t>— </a:t>
            </a:r>
            <a:r>
              <a:rPr lang="ru-RU" sz="1400" dirty="0">
                <a:latin typeface="Comic Sans MS" pitchFamily="66" charset="0"/>
              </a:rPr>
              <a:t>Как я сюда попал? — удивился тигрёнок.</a:t>
            </a:r>
          </a:p>
          <a:p>
            <a:r>
              <a:rPr lang="ru-RU" sz="1400" dirty="0">
                <a:latin typeface="Comic Sans MS" pitchFamily="66" charset="0"/>
              </a:rPr>
              <a:t>— Ты семечко согрел,— сказал мудрый дядюшка бурундук,— а теперь оно тебя греет.</a:t>
            </a:r>
          </a:p>
          <a:p>
            <a:r>
              <a:rPr lang="ru-RU" sz="1400" dirty="0">
                <a:latin typeface="Comic Sans MS" pitchFamily="66" charset="0"/>
              </a:rPr>
              <a:t>Вот и лето красное пришло, лето жаркое, уссурийское. Тигрёнок за подсолнухом ухаживает, когтями землю рыхлит, медвежата воду из ручья носят, подсолнух поливают. Хорошо тигрёнку. И всем зверям хорошо</a:t>
            </a:r>
            <a:r>
              <a:rPr lang="ru-RU" sz="1400" dirty="0" smtClean="0">
                <a:latin typeface="Comic Sans MS" pitchFamily="66" charset="0"/>
              </a:rPr>
              <a:t>.</a:t>
            </a:r>
            <a:endParaRPr lang="ru-RU" sz="1400" dirty="0">
              <a:latin typeface="Comic Sans MS" pitchFamily="66" charset="0"/>
            </a:endParaRPr>
          </a:p>
          <a:p>
            <a:r>
              <a:rPr lang="ru-RU" sz="1400" dirty="0">
                <a:latin typeface="Comic Sans MS" pitchFamily="66" charset="0"/>
              </a:rPr>
              <a:t>Наступила осень. Как-то вечером собрались друзья на подсолнухе, ягоды едят, орехи грызут.</a:t>
            </a:r>
          </a:p>
          <a:p>
            <a:r>
              <a:rPr lang="ru-RU" sz="1400" dirty="0">
                <a:latin typeface="Comic Sans MS" pitchFamily="66" charset="0"/>
              </a:rPr>
              <a:t>— Хорошо-то как! — сказал мудрый дядюшка бурундук.— И видно далеко всё вокруг.</a:t>
            </a:r>
          </a:p>
          <a:p>
            <a:r>
              <a:rPr lang="ru-RU" sz="1400" dirty="0">
                <a:latin typeface="Comic Sans MS" pitchFamily="66" charset="0"/>
              </a:rPr>
              <a:t>— Вот бы нам всем на подсолнухах жить!</a:t>
            </a:r>
          </a:p>
          <a:p>
            <a:r>
              <a:rPr lang="ru-RU" sz="1400" dirty="0">
                <a:latin typeface="Comic Sans MS" pitchFamily="66" charset="0"/>
              </a:rPr>
              <a:t>— Ерунда! Ерунда! Ерунда! — кричала кедровка.— На всех подсолнухов не хватит!</a:t>
            </a:r>
          </a:p>
          <a:p>
            <a:r>
              <a:rPr lang="ru-RU" sz="1400" dirty="0">
                <a:latin typeface="Comic Sans MS" pitchFamily="66" charset="0"/>
              </a:rPr>
              <a:t>И тут задул холодный ветер. Закачался подсолнух. Побежали домой бурундук и медвежата. Остался тигрёнок один.</a:t>
            </a:r>
          </a:p>
          <a:p>
            <a:r>
              <a:rPr lang="ru-RU" sz="1400" dirty="0">
                <a:latin typeface="Comic Sans MS" pitchFamily="66" charset="0"/>
              </a:rPr>
              <a:t>И снова пошёл снег. Склонился подсолнух до самой земли от ветра да от снега. Опечалился тигрёнок. Забрался он под свой подсолнух и увидел на земле несколько последних семечек. Сгрёб их в кучку, прижал к себе, да и заснул</a:t>
            </a:r>
            <a:r>
              <a:rPr lang="ru-RU" sz="1400" dirty="0" smtClean="0">
                <a:latin typeface="Comic Sans MS" pitchFamily="66" charset="0"/>
              </a:rPr>
              <a:t>.</a:t>
            </a:r>
          </a:p>
          <a:p>
            <a:r>
              <a:rPr lang="ru-RU" sz="1400" dirty="0">
                <a:latin typeface="Comic Sans MS" pitchFamily="66" charset="0"/>
              </a:rPr>
              <a:t>И что же вы думаете? Наш тигрёнок все семечки согрел.</a:t>
            </a:r>
          </a:p>
          <a:p>
            <a:r>
              <a:rPr lang="ru-RU" sz="1400" dirty="0">
                <a:latin typeface="Comic Sans MS" pitchFamily="66" charset="0"/>
              </a:rPr>
              <a:t>И что же вы думаете? Наш тигрёнок все семечки согрел.</a:t>
            </a:r>
          </a:p>
          <a:p>
            <a:r>
              <a:rPr lang="ru-RU" sz="1400" dirty="0">
                <a:latin typeface="Comic Sans MS" pitchFamily="66" charset="0"/>
              </a:rPr>
              <a:t>И вырос зимой посреди тайги целый букет подсолнухов. Раскрылись огромные цветы, и на каждом подсолнухе кто-нибудь под солнцем грелся.</a:t>
            </a:r>
          </a:p>
          <a:p>
            <a:r>
              <a:rPr lang="ru-RU" sz="1400" dirty="0">
                <a:latin typeface="Comic Sans MS" pitchFamily="66" charset="0"/>
              </a:rPr>
              <a:t>Там — медвежонок.</a:t>
            </a:r>
          </a:p>
          <a:p>
            <a:r>
              <a:rPr lang="ru-RU" sz="1400" dirty="0">
                <a:latin typeface="Comic Sans MS" pitchFamily="66" charset="0"/>
              </a:rPr>
              <a:t>Там — лисёнок.</a:t>
            </a:r>
          </a:p>
          <a:p>
            <a:r>
              <a:rPr lang="ru-RU" sz="1400" dirty="0">
                <a:latin typeface="Comic Sans MS" pitchFamily="66" charset="0"/>
              </a:rPr>
              <a:t>Там — волчонок.</a:t>
            </a:r>
          </a:p>
          <a:p>
            <a:r>
              <a:rPr lang="ru-RU" sz="1400" dirty="0">
                <a:latin typeface="Comic Sans MS" pitchFamily="66" charset="0"/>
              </a:rPr>
              <a:t>А уж на самом высоком подсолнухе крепко спал тигрёнок.</a:t>
            </a:r>
          </a:p>
          <a:p>
            <a:endParaRPr lang="ru-RU" sz="1400" dirty="0">
              <a:latin typeface="Comic Sans MS" pitchFamily="66" charset="0"/>
            </a:endParaRPr>
          </a:p>
          <a:p>
            <a:endParaRPr lang="ru-RU" sz="1400" dirty="0">
              <a:latin typeface="Comic Sans MS" pitchFamily="66" charset="0"/>
            </a:endParaRPr>
          </a:p>
        </p:txBody>
      </p:sp>
      <p:sp>
        <p:nvSpPr>
          <p:cNvPr id="4" name="TextBox 3"/>
          <p:cNvSpPr txBox="1"/>
          <p:nvPr/>
        </p:nvSpPr>
        <p:spPr>
          <a:xfrm>
            <a:off x="695935" y="5734715"/>
            <a:ext cx="3800720" cy="1169551"/>
          </a:xfrm>
          <a:prstGeom prst="rect">
            <a:avLst/>
          </a:prstGeom>
          <a:noFill/>
        </p:spPr>
        <p:txBody>
          <a:bodyPr wrap="none" rtlCol="0">
            <a:spAutoFit/>
          </a:bodyPr>
          <a:lstStyle/>
          <a:p>
            <a:r>
              <a:rPr lang="ru-RU" sz="1400" dirty="0" smtClean="0">
                <a:solidFill>
                  <a:schemeClr val="bg1">
                    <a:lumMod val="25000"/>
                  </a:schemeClr>
                </a:solidFill>
              </a:rPr>
              <a:t>Иллюстратор: Светозар Остров</a:t>
            </a:r>
          </a:p>
          <a:p>
            <a:r>
              <a:rPr lang="ru-RU" sz="1400" dirty="0" smtClean="0">
                <a:solidFill>
                  <a:schemeClr val="bg1">
                    <a:lumMod val="25000"/>
                  </a:schemeClr>
                </a:solidFill>
              </a:rPr>
              <a:t>Издательство: Детская литература, 1978</a:t>
            </a:r>
          </a:p>
          <a:p>
            <a:r>
              <a:rPr lang="ru-RU" sz="1400" dirty="0" smtClean="0">
                <a:solidFill>
                  <a:schemeClr val="bg1">
                    <a:lumMod val="25000"/>
                  </a:schemeClr>
                </a:solidFill>
              </a:rPr>
              <a:t>   </a:t>
            </a:r>
          </a:p>
          <a:p>
            <a:r>
              <a:rPr lang="ru-RU" sz="1400" dirty="0" smtClean="0">
                <a:solidFill>
                  <a:schemeClr val="bg1">
                    <a:lumMod val="25000"/>
                  </a:schemeClr>
                </a:solidFill>
              </a:rPr>
              <a:t>© Источник:</a:t>
            </a:r>
            <a:r>
              <a:rPr lang="arn-CL" sz="1400" dirty="0">
                <a:solidFill>
                  <a:schemeClr val="bg1">
                    <a:lumMod val="25000"/>
                  </a:schemeClr>
                </a:solidFill>
              </a:rPr>
              <a:t>http://www.fairyroom.ru/?p=3112 </a:t>
            </a:r>
          </a:p>
          <a:p>
            <a:endParaRPr lang="ru-RU" sz="1400" dirty="0">
              <a:solidFill>
                <a:schemeClr val="bg1">
                  <a:lumMod val="25000"/>
                </a:schemeClr>
              </a:solidFill>
            </a:endParaRPr>
          </a:p>
        </p:txBody>
      </p:sp>
    </p:spTree>
    <p:extLst>
      <p:ext uri="{BB962C8B-B14F-4D97-AF65-F5344CB8AC3E}">
        <p14:creationId xmlns:p14="http://schemas.microsoft.com/office/powerpoint/2010/main" val="34345211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19872" y="380285"/>
            <a:ext cx="4895892" cy="707886"/>
          </a:xfrm>
          <a:prstGeom prst="rect">
            <a:avLst/>
          </a:prstGeom>
          <a:noFill/>
        </p:spPr>
        <p:txBody>
          <a:bodyPr wrap="none" rtlCol="0">
            <a:spAutoFit/>
          </a:bodyPr>
          <a:lstStyle/>
          <a:p>
            <a:r>
              <a:rPr lang="ru-RU" sz="4000" b="1" dirty="0">
                <a:solidFill>
                  <a:srgbClr val="FF6600"/>
                </a:solidFill>
                <a:latin typeface="Comic Sans MS" pitchFamily="66" charset="0"/>
              </a:rPr>
              <a:t>По следам автора</a:t>
            </a:r>
          </a:p>
        </p:txBody>
      </p:sp>
      <p:sp>
        <p:nvSpPr>
          <p:cNvPr id="3" name="TextBox 2"/>
          <p:cNvSpPr txBox="1"/>
          <p:nvPr/>
        </p:nvSpPr>
        <p:spPr>
          <a:xfrm>
            <a:off x="611560" y="1556792"/>
            <a:ext cx="7488831" cy="3570208"/>
          </a:xfrm>
          <a:prstGeom prst="rect">
            <a:avLst/>
          </a:prstGeom>
          <a:noFill/>
        </p:spPr>
        <p:txBody>
          <a:bodyPr wrap="square" rtlCol="0">
            <a:spAutoFit/>
          </a:bodyPr>
          <a:lstStyle/>
          <a:p>
            <a:r>
              <a:rPr lang="ru-RU" dirty="0" smtClean="0"/>
              <a:t>    </a:t>
            </a:r>
            <a:r>
              <a:rPr lang="ru-RU" sz="1600" dirty="0" smtClean="0">
                <a:latin typeface="Comic Sans MS" pitchFamily="66" charset="0"/>
              </a:rPr>
              <a:t>После встречи с Валентином Постниковым мною и ребятами были куплены и прочитаны книги:</a:t>
            </a:r>
          </a:p>
          <a:p>
            <a:r>
              <a:rPr lang="ru-RU" sz="1600" dirty="0" smtClean="0">
                <a:latin typeface="Comic Sans MS" pitchFamily="66" charset="0"/>
              </a:rPr>
              <a:t>«Приключения Карандаша и </a:t>
            </a:r>
            <a:r>
              <a:rPr lang="ru-RU" sz="1600" dirty="0" err="1" smtClean="0">
                <a:latin typeface="Comic Sans MS" pitchFamily="66" charset="0"/>
              </a:rPr>
              <a:t>Самоделкина</a:t>
            </a:r>
            <a:r>
              <a:rPr lang="ru-RU" sz="1600" dirty="0" smtClean="0">
                <a:latin typeface="Comic Sans MS" pitchFamily="66" charset="0"/>
              </a:rPr>
              <a:t>», </a:t>
            </a:r>
          </a:p>
          <a:p>
            <a:r>
              <a:rPr lang="ru-RU" sz="1600" dirty="0" smtClean="0">
                <a:latin typeface="Comic Sans MS" pitchFamily="66" charset="0"/>
              </a:rPr>
              <a:t>«Карандаш и </a:t>
            </a:r>
            <a:r>
              <a:rPr lang="ru-RU" sz="1600" dirty="0" err="1" smtClean="0">
                <a:latin typeface="Comic Sans MS" pitchFamily="66" charset="0"/>
              </a:rPr>
              <a:t>Самоделкин</a:t>
            </a:r>
            <a:r>
              <a:rPr lang="ru-RU" sz="1600" dirty="0" smtClean="0">
                <a:latin typeface="Comic Sans MS" pitchFamily="66" charset="0"/>
              </a:rPr>
              <a:t> на острове фантастических растений», «Мальчик Гарри и его собака Поттер».</a:t>
            </a:r>
          </a:p>
          <a:p>
            <a:r>
              <a:rPr lang="ru-RU" sz="1600" dirty="0">
                <a:latin typeface="Comic Sans MS" pitchFamily="66" charset="0"/>
              </a:rPr>
              <a:t> </a:t>
            </a:r>
            <a:r>
              <a:rPr lang="ru-RU" sz="1600" dirty="0" smtClean="0">
                <a:latin typeface="Comic Sans MS" pitchFamily="66" charset="0"/>
              </a:rPr>
              <a:t>    Особенно смешными оказались рассказы из книг «Веселый двоечник» и «Верхом на портфеле». От души смеялись над приключениями героев.</a:t>
            </a:r>
          </a:p>
          <a:p>
            <a:r>
              <a:rPr lang="ru-RU" sz="1600" dirty="0">
                <a:latin typeface="Comic Sans MS" pitchFamily="66" charset="0"/>
              </a:rPr>
              <a:t> </a:t>
            </a:r>
            <a:r>
              <a:rPr lang="ru-RU" sz="1600" dirty="0" smtClean="0">
                <a:latin typeface="Comic Sans MS" pitchFamily="66" charset="0"/>
              </a:rPr>
              <a:t>  По мотивам рассказов автора был проведен </a:t>
            </a:r>
            <a:r>
              <a:rPr lang="ru-RU" sz="1600" b="1" dirty="0" smtClean="0">
                <a:solidFill>
                  <a:schemeClr val="bg1">
                    <a:lumMod val="25000"/>
                  </a:schemeClr>
                </a:solidFill>
                <a:latin typeface="Comic Sans MS" pitchFamily="66" charset="0"/>
              </a:rPr>
              <a:t>классный час – литературный праздник смешных историй «Верхом на портфеле»</a:t>
            </a:r>
            <a:r>
              <a:rPr lang="ru-RU" sz="1600" dirty="0" smtClean="0">
                <a:solidFill>
                  <a:schemeClr val="bg1">
                    <a:lumMod val="25000"/>
                  </a:schemeClr>
                </a:solidFill>
                <a:latin typeface="Comic Sans MS" pitchFamily="66" charset="0"/>
              </a:rPr>
              <a:t>, </a:t>
            </a:r>
            <a:r>
              <a:rPr lang="ru-RU" sz="1600" dirty="0" smtClean="0">
                <a:latin typeface="Comic Sans MS" pitchFamily="66" charset="0"/>
              </a:rPr>
              <a:t>основанный на материале муниципального бюджетного учреждения культуры «Централизованная библиотечная система» Центральной детской библиотеки г. Сургут.  Источник: </a:t>
            </a:r>
            <a:r>
              <a:rPr lang="ru-RU" sz="1600" dirty="0" smtClean="0">
                <a:latin typeface="+mn-lt"/>
              </a:rPr>
              <a:t>©</a:t>
            </a:r>
            <a:r>
              <a:rPr lang="arn-CL" sz="1600" dirty="0">
                <a:latin typeface="+mn-lt"/>
              </a:rPr>
              <a:t>http://</a:t>
            </a:r>
            <a:r>
              <a:rPr lang="arn-CL" sz="1600" dirty="0" smtClean="0">
                <a:latin typeface="+mn-lt"/>
              </a:rPr>
              <a:t>kids.slib.admsurgut.ru/index.php?option=com_content&amp;view=article&amp;id=1070:verhomnaportfele&amp;catid=51:catscenarios&amp;Itemid=61</a:t>
            </a:r>
            <a:r>
              <a:rPr lang="ru-RU" sz="1600" dirty="0" smtClean="0">
                <a:latin typeface="+mn-lt"/>
              </a:rPr>
              <a:t>  </a:t>
            </a:r>
            <a:endParaRPr lang="ru-RU" sz="1600" dirty="0">
              <a:latin typeface="+mn-lt"/>
            </a:endParaRPr>
          </a:p>
        </p:txBody>
      </p:sp>
    </p:spTree>
    <p:extLst>
      <p:ext uri="{BB962C8B-B14F-4D97-AF65-F5344CB8AC3E}">
        <p14:creationId xmlns:p14="http://schemas.microsoft.com/office/powerpoint/2010/main" val="14996937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6151" name="Picture 7" descr="r120906151417594914"/>
          <p:cNvPicPr>
            <a:picLocks noChangeAspect="1" noChangeArrowheads="1"/>
          </p:cNvPicPr>
          <p:nvPr/>
        </p:nvPicPr>
        <p:blipFill>
          <a:blip r:embed="rId3">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3707904" y="548680"/>
            <a:ext cx="1524000" cy="1524000"/>
          </a:xfrm>
          <a:prstGeom prst="rect">
            <a:avLst/>
          </a:prstGeom>
          <a:noFill/>
          <a:extLst>
            <a:ext uri="{909E8E84-426E-40DD-AFC4-6F175D3DCCD1}">
              <a14:hiddenFill xmlns:a14="http://schemas.microsoft.com/office/drawing/2010/main">
                <a:solidFill>
                  <a:srgbClr val="FFFFFF"/>
                </a:solidFill>
              </a14:hiddenFill>
            </a:ext>
          </a:extLst>
        </p:spPr>
      </p:pic>
      <p:sp>
        <p:nvSpPr>
          <p:cNvPr id="6152" name="WordArt 8"/>
          <p:cNvSpPr>
            <a:spLocks noChangeArrowheads="1" noChangeShapeType="1" noTextEdit="1"/>
          </p:cNvSpPr>
          <p:nvPr/>
        </p:nvSpPr>
        <p:spPr bwMode="auto">
          <a:xfrm>
            <a:off x="1342581" y="2742406"/>
            <a:ext cx="7010400" cy="1385888"/>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algn="ctr"/>
            <a:r>
              <a:rPr lang="ru-RU" sz="3600" b="1" kern="10" dirty="0">
                <a:ln w="9525">
                  <a:solidFill>
                    <a:srgbClr val="000000"/>
                  </a:solidFill>
                  <a:round/>
                  <a:headEnd/>
                  <a:tailEnd/>
                </a:ln>
                <a:solidFill>
                  <a:srgbClr val="FF0000"/>
                </a:solidFill>
                <a:latin typeface="Comic Sans MS"/>
              </a:rPr>
              <a:t>Верхом на портфеле</a:t>
            </a:r>
          </a:p>
        </p:txBody>
      </p:sp>
      <p:sp>
        <p:nvSpPr>
          <p:cNvPr id="6153" name="Rectangle 9"/>
          <p:cNvSpPr>
            <a:spLocks noGrp="1" noChangeArrowheads="1"/>
          </p:cNvSpPr>
          <p:nvPr>
            <p:ph type="title"/>
          </p:nvPr>
        </p:nvSpPr>
        <p:spPr>
          <a:xfrm>
            <a:off x="2104581" y="3662760"/>
            <a:ext cx="5410200" cy="1752600"/>
          </a:xfrm>
        </p:spPr>
        <p:txBody>
          <a:bodyPr/>
          <a:lstStyle/>
          <a:p>
            <a:r>
              <a:rPr lang="ru-RU" sz="3200" b="1" dirty="0">
                <a:solidFill>
                  <a:srgbClr val="990033"/>
                </a:solidFill>
                <a:latin typeface="Comic Sans MS" pitchFamily="66" charset="0"/>
              </a:rPr>
              <a:t>Литературный праздник</a:t>
            </a:r>
            <a:br>
              <a:rPr lang="ru-RU" sz="3200" b="1" dirty="0">
                <a:solidFill>
                  <a:srgbClr val="990033"/>
                </a:solidFill>
                <a:latin typeface="Comic Sans MS" pitchFamily="66" charset="0"/>
              </a:rPr>
            </a:br>
            <a:r>
              <a:rPr lang="ru-RU" sz="3200" b="1" dirty="0">
                <a:solidFill>
                  <a:srgbClr val="990033"/>
                </a:solidFill>
                <a:latin typeface="Comic Sans MS" pitchFamily="66" charset="0"/>
              </a:rPr>
              <a:t>смешных историй</a:t>
            </a:r>
          </a:p>
        </p:txBody>
      </p:sp>
    </p:spTree>
    <p:extLst>
      <p:ext uri="{BB962C8B-B14F-4D97-AF65-F5344CB8AC3E}">
        <p14:creationId xmlns:p14="http://schemas.microsoft.com/office/powerpoint/2010/main" val="2994118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descr="images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0156" y="2140010"/>
            <a:ext cx="2163688" cy="30029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270" name="WordArt 6"/>
          <p:cNvSpPr>
            <a:spLocks noChangeArrowheads="1" noChangeShapeType="1" noTextEdit="1"/>
          </p:cNvSpPr>
          <p:nvPr/>
        </p:nvSpPr>
        <p:spPr bwMode="auto">
          <a:xfrm>
            <a:off x="2133600" y="685800"/>
            <a:ext cx="4686300" cy="1047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ru-RU" sz="3600" b="1" kern="10">
                <a:ln w="9525">
                  <a:solidFill>
                    <a:srgbClr val="000000"/>
                  </a:solidFill>
                  <a:round/>
                  <a:headEnd/>
                  <a:tailEnd/>
                </a:ln>
                <a:solidFill>
                  <a:srgbClr val="008000"/>
                </a:solidFill>
                <a:latin typeface="Comic Sans MS"/>
              </a:rPr>
              <a:t>Валентин Юрьевич</a:t>
            </a:r>
          </a:p>
          <a:p>
            <a:pPr algn="ctr"/>
            <a:r>
              <a:rPr lang="ru-RU" sz="3600" b="1" kern="10">
                <a:ln w="9525">
                  <a:solidFill>
                    <a:srgbClr val="000000"/>
                  </a:solidFill>
                  <a:round/>
                  <a:headEnd/>
                  <a:tailEnd/>
                </a:ln>
                <a:solidFill>
                  <a:srgbClr val="008000"/>
                </a:solidFill>
                <a:latin typeface="Comic Sans MS"/>
              </a:rPr>
              <a:t>Постников</a:t>
            </a:r>
          </a:p>
        </p:txBody>
      </p:sp>
      <p:pic>
        <p:nvPicPr>
          <p:cNvPr id="11271" name="Picture 7" descr="Копия (2) g1"/>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4400" y="2514600"/>
            <a:ext cx="1577975"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Копия g1"/>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1800" y="2362200"/>
            <a:ext cx="1392238"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852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19461" name="Picture 5" descr="Копия (2) g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 y="1600200"/>
            <a:ext cx="1989138" cy="3314700"/>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Копия g1"/>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05600" y="1371600"/>
            <a:ext cx="1781175" cy="3143250"/>
          </a:xfrm>
          <a:prstGeom prst="rect">
            <a:avLst/>
          </a:prstGeom>
          <a:noFill/>
          <a:extLst>
            <a:ext uri="{909E8E84-426E-40DD-AFC4-6F175D3DCCD1}">
              <a14:hiddenFill xmlns:a14="http://schemas.microsoft.com/office/drawing/2010/main">
                <a:solidFill>
                  <a:srgbClr val="FFFFFF"/>
                </a:solidFill>
              </a14:hiddenFill>
            </a:ext>
          </a:extLst>
        </p:spPr>
      </p:pic>
      <p:pic>
        <p:nvPicPr>
          <p:cNvPr id="19463" name="Picture 7" descr="CoverNormal"/>
          <p:cNvPicPr>
            <a:picLocks noChangeAspect="1" noChangeArrowheads="1"/>
          </p:cNvPicPr>
          <p:nvPr/>
        </p:nvPicPr>
        <p:blipFill>
          <a:blip r:embed="rId5">
            <a:lum bright="12000"/>
            <a:extLst>
              <a:ext uri="{28A0092B-C50C-407E-A947-70E740481C1C}">
                <a14:useLocalDpi xmlns:a14="http://schemas.microsoft.com/office/drawing/2010/main" val="0"/>
              </a:ext>
            </a:extLst>
          </a:blip>
          <a:srcRect/>
          <a:stretch>
            <a:fillRect/>
          </a:stretch>
        </p:blipFill>
        <p:spPr bwMode="auto">
          <a:xfrm>
            <a:off x="3276600" y="762000"/>
            <a:ext cx="2540000" cy="3276600"/>
          </a:xfrm>
          <a:prstGeom prst="rect">
            <a:avLst/>
          </a:prstGeom>
          <a:noFill/>
          <a:extLst>
            <a:ext uri="{909E8E84-426E-40DD-AFC4-6F175D3DCCD1}">
              <a14:hiddenFill xmlns:a14="http://schemas.microsoft.com/office/drawing/2010/main">
                <a:solidFill>
                  <a:srgbClr val="FFFFFF"/>
                </a:solidFill>
              </a14:hiddenFill>
            </a:ext>
          </a:extLst>
        </p:spPr>
      </p:pic>
      <p:sp>
        <p:nvSpPr>
          <p:cNvPr id="19465" name="AutoShape 9"/>
          <p:cNvSpPr>
            <a:spLocks noChangeArrowheads="1"/>
          </p:cNvSpPr>
          <p:nvPr/>
        </p:nvSpPr>
        <p:spPr bwMode="auto">
          <a:xfrm>
            <a:off x="2895600" y="4293096"/>
            <a:ext cx="3260576" cy="1193304"/>
          </a:xfrm>
          <a:prstGeom prst="ellipseRibbon">
            <a:avLst>
              <a:gd name="adj1" fmla="val 25000"/>
              <a:gd name="adj2" fmla="val 50000"/>
              <a:gd name="adj3" fmla="val 12500"/>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9464" name="WordArt 8"/>
          <p:cNvSpPr>
            <a:spLocks noChangeArrowheads="1" noChangeShapeType="1" noTextEdit="1"/>
          </p:cNvSpPr>
          <p:nvPr/>
        </p:nvSpPr>
        <p:spPr bwMode="auto">
          <a:xfrm>
            <a:off x="3748844" y="4648200"/>
            <a:ext cx="1554088" cy="609600"/>
          </a:xfrm>
          <a:prstGeom prst="rect">
            <a:avLst/>
          </a:prstGeom>
        </p:spPr>
        <p:txBody>
          <a:bodyPr wrap="none" fromWordArt="1">
            <a:prstTxWarp prst="textPlain">
              <a:avLst>
                <a:gd name="adj" fmla="val 50000"/>
              </a:avLst>
            </a:prstTxWarp>
          </a:bodyPr>
          <a:lstStyle/>
          <a:p>
            <a:pPr algn="ctr"/>
            <a:r>
              <a:rPr lang="ru-RU" sz="3600" b="1" i="1" kern="10" dirty="0">
                <a:ln w="9525">
                  <a:solidFill>
                    <a:srgbClr val="000000"/>
                  </a:solidFill>
                  <a:round/>
                  <a:headEnd/>
                  <a:tailEnd/>
                </a:ln>
                <a:solidFill>
                  <a:srgbClr val="FF6600"/>
                </a:solidFill>
                <a:effectLst>
                  <a:outerShdw dist="35921" dir="2700000" algn="ctr" rotWithShape="0">
                    <a:srgbClr val="808080">
                      <a:alpha val="80000"/>
                    </a:srgbClr>
                  </a:outerShdw>
                </a:effectLst>
                <a:latin typeface="Comic Sans MS"/>
              </a:rPr>
              <a:t>50 лет </a:t>
            </a:r>
          </a:p>
        </p:txBody>
      </p:sp>
    </p:spTree>
    <p:extLst>
      <p:ext uri="{BB962C8B-B14F-4D97-AF65-F5344CB8AC3E}">
        <p14:creationId xmlns:p14="http://schemas.microsoft.com/office/powerpoint/2010/main" val="41552537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ученик"/>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67200" y="762000"/>
            <a:ext cx="35814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0490" name="Picture 10" descr="612886"/>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369876">
            <a:off x="381000" y="457200"/>
            <a:ext cx="3048000" cy="2627313"/>
          </a:xfrm>
          <a:prstGeom prst="rect">
            <a:avLst/>
          </a:prstGeom>
          <a:noFill/>
          <a:extLst>
            <a:ext uri="{909E8E84-426E-40DD-AFC4-6F175D3DCCD1}">
              <a14:hiddenFill xmlns:a14="http://schemas.microsoft.com/office/drawing/2010/main">
                <a:solidFill>
                  <a:srgbClr val="FFFFFF"/>
                </a:solidFill>
              </a14:hiddenFill>
            </a:ext>
          </a:extLst>
        </p:spPr>
      </p:pic>
      <p:pic>
        <p:nvPicPr>
          <p:cNvPr id="20491" name="Picture 11" descr="images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584541">
            <a:off x="2286000" y="3733800"/>
            <a:ext cx="1557338" cy="1962150"/>
          </a:xfrm>
          <a:prstGeom prst="rect">
            <a:avLst/>
          </a:prstGeom>
          <a:noFill/>
          <a:extLst>
            <a:ext uri="{909E8E84-426E-40DD-AFC4-6F175D3DCCD1}">
              <a14:hiddenFill xmlns:a14="http://schemas.microsoft.com/office/drawing/2010/main">
                <a:solidFill>
                  <a:srgbClr val="FFFFFF"/>
                </a:solidFill>
              </a14:hiddenFill>
            </a:ext>
          </a:extLst>
        </p:spPr>
      </p:pic>
      <p:pic>
        <p:nvPicPr>
          <p:cNvPr id="20493" name="Picture 13" descr="images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232065">
            <a:off x="3657600" y="685800"/>
            <a:ext cx="892175" cy="1123950"/>
          </a:xfrm>
          <a:prstGeom prst="rect">
            <a:avLst/>
          </a:prstGeom>
          <a:noFill/>
          <a:extLst>
            <a:ext uri="{909E8E84-426E-40DD-AFC4-6F175D3DCCD1}">
              <a14:hiddenFill xmlns:a14="http://schemas.microsoft.com/office/drawing/2010/main">
                <a:solidFill>
                  <a:srgbClr val="FFFFFF"/>
                </a:solidFill>
              </a14:hiddenFill>
            </a:ext>
          </a:extLst>
        </p:spPr>
      </p:pic>
      <p:pic>
        <p:nvPicPr>
          <p:cNvPr id="20494" name="Picture 14" descr="images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232065">
            <a:off x="762000" y="3200400"/>
            <a:ext cx="892175" cy="112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2024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21512" name="Picture 8" descr="tigryonok2"/>
          <p:cNvPicPr>
            <a:picLocks noChangeAspect="1" noChangeArrowheads="1"/>
          </p:cNvPicPr>
          <p:nvPr/>
        </p:nvPicPr>
        <p:blipFill>
          <a:blip r:embed="rId3">
            <a:lum bright="24000"/>
            <a:extLst>
              <a:ext uri="{28A0092B-C50C-407E-A947-70E740481C1C}">
                <a14:useLocalDpi xmlns:a14="http://schemas.microsoft.com/office/drawing/2010/main" val="0"/>
              </a:ext>
            </a:extLst>
          </a:blip>
          <a:srcRect/>
          <a:stretch>
            <a:fillRect/>
          </a:stretch>
        </p:blipFill>
        <p:spPr bwMode="auto">
          <a:xfrm>
            <a:off x="755576" y="712452"/>
            <a:ext cx="5473804" cy="42138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1514" name="Picture 10" descr="5-2417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2492896"/>
            <a:ext cx="2224088" cy="304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92539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3" descr="97898551365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2139950" cy="304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3" name="Picture 5" descr="big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219200"/>
            <a:ext cx="2095500" cy="2952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4" name="Picture 6" descr="big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0" y="2057400"/>
            <a:ext cx="2095500" cy="2943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5" name="Picture 7" descr="big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2971800"/>
            <a:ext cx="2095500" cy="29432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6" name="Picture 8" descr="cover_9058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3733800"/>
            <a:ext cx="1387475" cy="21574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8" name="Picture 10" descr="1000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09611">
            <a:off x="6019800" y="381000"/>
            <a:ext cx="1630363" cy="2257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537" name="Picture 9" descr="imag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01842">
            <a:off x="7315200" y="609600"/>
            <a:ext cx="1524000" cy="22193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9663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31747" name="Picture 3" descr="100088214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990600"/>
            <a:ext cx="2936875" cy="4038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749" name="Picture 5" descr="kikimora"/>
          <p:cNvPicPr>
            <a:picLocks noChangeAspect="1" noChangeArrowheads="1"/>
          </p:cNvPicPr>
          <p:nvPr/>
        </p:nvPicPr>
        <p:blipFill>
          <a:blip r:embed="rId4">
            <a:clrChange>
              <a:clrFrom>
                <a:srgbClr val="F8F8F8"/>
              </a:clrFrom>
              <a:clrTo>
                <a:srgbClr val="F8F8F8">
                  <a:alpha val="0"/>
                </a:srgbClr>
              </a:clrTo>
            </a:clrChange>
            <a:extLst>
              <a:ext uri="{28A0092B-C50C-407E-A947-70E740481C1C}">
                <a14:useLocalDpi xmlns:a14="http://schemas.microsoft.com/office/drawing/2010/main" val="0"/>
              </a:ext>
            </a:extLst>
          </a:blip>
          <a:srcRect/>
          <a:stretch>
            <a:fillRect/>
          </a:stretch>
        </p:blipFill>
        <p:spPr bwMode="auto">
          <a:xfrm>
            <a:off x="838200" y="3352800"/>
            <a:ext cx="1414463" cy="2095500"/>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44115046_1229605494_0d58a3cb18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3505200"/>
            <a:ext cx="1565275" cy="2152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751" name="Picture 7" descr="леший"/>
          <p:cNvPicPr>
            <a:picLocks noChangeAspect="1" noChangeArrowheads="1"/>
          </p:cNvPicPr>
          <p:nvPr/>
        </p:nvPicPr>
        <p:blipFill>
          <a:blip r:embed="rId6">
            <a:clrChange>
              <a:clrFrom>
                <a:srgbClr val="F0ECE9"/>
              </a:clrFrom>
              <a:clrTo>
                <a:srgbClr val="F0ECE9">
                  <a:alpha val="0"/>
                </a:srgbClr>
              </a:clrTo>
            </a:clrChange>
            <a:extLst>
              <a:ext uri="{28A0092B-C50C-407E-A947-70E740481C1C}">
                <a14:useLocalDpi xmlns:a14="http://schemas.microsoft.com/office/drawing/2010/main" val="0"/>
              </a:ext>
            </a:extLst>
          </a:blip>
          <a:srcRect/>
          <a:stretch>
            <a:fillRect/>
          </a:stretch>
        </p:blipFill>
        <p:spPr bwMode="auto">
          <a:xfrm>
            <a:off x="6553200" y="533400"/>
            <a:ext cx="1666875" cy="2362200"/>
          </a:xfrm>
          <a:prstGeom prst="rect">
            <a:avLst/>
          </a:prstGeom>
          <a:noFill/>
          <a:extLst>
            <a:ext uri="{909E8E84-426E-40DD-AFC4-6F175D3DCCD1}">
              <a14:hiddenFill xmlns:a14="http://schemas.microsoft.com/office/drawing/2010/main">
                <a:solidFill>
                  <a:srgbClr val="FFFFFF"/>
                </a:solidFill>
              </a14:hiddenFill>
            </a:ext>
          </a:extLst>
        </p:spPr>
      </p:pic>
      <p:pic>
        <p:nvPicPr>
          <p:cNvPr id="31752" name="Picture 8" descr="babyag"/>
          <p:cNvPicPr>
            <a:picLocks noChangeAspect="1" noChangeArrowheads="1"/>
          </p:cNvPicPr>
          <p:nvPr/>
        </p:nvPicPr>
        <p:blipFill>
          <a:blip r:embed="rId7">
            <a:clrChange>
              <a:clrFrom>
                <a:srgbClr val="DBD8DF"/>
              </a:clrFrom>
              <a:clrTo>
                <a:srgbClr val="DBD8DF">
                  <a:alpha val="0"/>
                </a:srgbClr>
              </a:clrTo>
            </a:clrChange>
            <a:extLst>
              <a:ext uri="{28A0092B-C50C-407E-A947-70E740481C1C}">
                <a14:useLocalDpi xmlns:a14="http://schemas.microsoft.com/office/drawing/2010/main" val="0"/>
              </a:ext>
            </a:extLst>
          </a:blip>
          <a:srcRect/>
          <a:stretch>
            <a:fillRect/>
          </a:stretch>
        </p:blipFill>
        <p:spPr bwMode="auto">
          <a:xfrm rot="623153">
            <a:off x="457200" y="533400"/>
            <a:ext cx="2133600" cy="2005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2637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30723" name="Picture 3" descr="big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371600"/>
            <a:ext cx="2279650" cy="35242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24" name="Picture 4" descr="images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371600"/>
            <a:ext cx="2108200" cy="350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2645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049" r="12529"/>
          <a:stretch/>
        </p:blipFill>
        <p:spPr bwMode="auto">
          <a:xfrm>
            <a:off x="-235527" y="-228600"/>
            <a:ext cx="9684327"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48643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262" r="13488"/>
          <a:stretch/>
        </p:blipFill>
        <p:spPr bwMode="auto">
          <a:xfrm>
            <a:off x="-207819" y="-228600"/>
            <a:ext cx="9531927"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70075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050" r="13061"/>
          <a:stretch/>
        </p:blipFill>
        <p:spPr bwMode="auto">
          <a:xfrm>
            <a:off x="-235527" y="-228600"/>
            <a:ext cx="9615054"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1721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29699" name="WordArt 3"/>
          <p:cNvSpPr>
            <a:spLocks noChangeArrowheads="1" noChangeShapeType="1" noTextEdit="1"/>
          </p:cNvSpPr>
          <p:nvPr/>
        </p:nvSpPr>
        <p:spPr bwMode="auto">
          <a:xfrm rot="-757813">
            <a:off x="228600" y="762000"/>
            <a:ext cx="5257800" cy="1522413"/>
          </a:xfrm>
          <a:prstGeom prst="rect">
            <a:avLst/>
          </a:prstGeom>
        </p:spPr>
        <p:txBody>
          <a:bodyPr wrap="none" fromWordArt="1">
            <a:prstTxWarp prst="textSlantUp">
              <a:avLst>
                <a:gd name="adj" fmla="val 32056"/>
              </a:avLst>
            </a:prstTxWarp>
          </a:bodyPr>
          <a:lstStyle/>
          <a:p>
            <a:pPr algn="ctr"/>
            <a:r>
              <a:rPr lang="ru-RU" sz="3200" b="1" kern="10">
                <a:ln w="9525">
                  <a:solidFill>
                    <a:srgbClr val="CC99FF"/>
                  </a:solidFill>
                  <a:round/>
                  <a:headEnd/>
                  <a:tailEnd/>
                </a:ln>
                <a:solidFill>
                  <a:srgbClr val="008000"/>
                </a:solidFill>
                <a:effectLst>
                  <a:outerShdw dist="53882" dir="2700000" algn="ctr" rotWithShape="0">
                    <a:srgbClr val="9999FF">
                      <a:alpha val="80000"/>
                    </a:srgbClr>
                  </a:outerShdw>
                </a:effectLst>
                <a:latin typeface="Impact"/>
              </a:rPr>
              <a:t>Чьи уши?</a:t>
            </a:r>
          </a:p>
        </p:txBody>
      </p:sp>
      <p:pic>
        <p:nvPicPr>
          <p:cNvPr id="29701" name="Picture 5" descr="уши осла"/>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1000" y="2971800"/>
            <a:ext cx="2743200" cy="2165350"/>
          </a:xfrm>
          <a:prstGeom prst="rect">
            <a:avLst/>
          </a:prstGeom>
          <a:noFill/>
          <a:extLst>
            <a:ext uri="{909E8E84-426E-40DD-AFC4-6F175D3DCCD1}">
              <a14:hiddenFill xmlns:a14="http://schemas.microsoft.com/office/drawing/2010/main">
                <a:solidFill>
                  <a:srgbClr val="FFFFFF"/>
                </a:solidFill>
              </a14:hiddenFill>
            </a:ext>
          </a:extLst>
        </p:spPr>
      </p:pic>
      <p:pic>
        <p:nvPicPr>
          <p:cNvPr id="29702" name="Picture 6" descr="осёл"/>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9400" y="2209800"/>
            <a:ext cx="2100263" cy="3429000"/>
          </a:xfrm>
          <a:prstGeom prst="rect">
            <a:avLst/>
          </a:prstGeom>
          <a:noFill/>
          <a:extLst>
            <a:ext uri="{909E8E84-426E-40DD-AFC4-6F175D3DCCD1}">
              <a14:hiddenFill xmlns:a14="http://schemas.microsoft.com/office/drawing/2010/main">
                <a:solidFill>
                  <a:srgbClr val="FFFFFF"/>
                </a:solidFill>
              </a14:hiddenFill>
            </a:ext>
          </a:extLst>
        </p:spPr>
      </p:pic>
      <p:pic>
        <p:nvPicPr>
          <p:cNvPr id="29703" name="Picture 7" descr="уши свинки"/>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495800" y="3886200"/>
            <a:ext cx="4038600" cy="1401763"/>
          </a:xfrm>
          <a:prstGeom prst="rect">
            <a:avLst/>
          </a:prstGeom>
          <a:noFill/>
          <a:extLst>
            <a:ext uri="{909E8E84-426E-40DD-AFC4-6F175D3DCCD1}">
              <a14:hiddenFill xmlns:a14="http://schemas.microsoft.com/office/drawing/2010/main">
                <a:solidFill>
                  <a:srgbClr val="FFFFFF"/>
                </a:solidFill>
              </a14:hiddenFill>
            </a:ext>
          </a:extLst>
        </p:spPr>
      </p:pic>
      <p:pic>
        <p:nvPicPr>
          <p:cNvPr id="29704" name="Picture 8" descr="свинка"/>
          <p:cNvPicPr>
            <a:picLocks noChangeAspect="1" noChangeArrowheads="1"/>
          </p:cNvPicPr>
          <p:nvPr/>
        </p:nvPicPr>
        <p:blipFill>
          <a:blip r:embed="rId6">
            <a:clrChange>
              <a:clrFrom>
                <a:srgbClr val="FEFFFF"/>
              </a:clrFrom>
              <a:clrTo>
                <a:srgbClr val="FEFFFF">
                  <a:alpha val="0"/>
                </a:srgbClr>
              </a:clrTo>
            </a:clrChange>
            <a:extLst>
              <a:ext uri="{28A0092B-C50C-407E-A947-70E740481C1C}">
                <a14:useLocalDpi xmlns:a14="http://schemas.microsoft.com/office/drawing/2010/main" val="0"/>
              </a:ext>
            </a:extLst>
          </a:blip>
          <a:srcRect/>
          <a:stretch>
            <a:fillRect/>
          </a:stretch>
        </p:blipFill>
        <p:spPr bwMode="auto">
          <a:xfrm>
            <a:off x="5257800" y="1000125"/>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2650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369" r="12742"/>
          <a:stretch/>
        </p:blipFill>
        <p:spPr bwMode="auto">
          <a:xfrm>
            <a:off x="-193965" y="-228600"/>
            <a:ext cx="9615055"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16470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942" r="12954"/>
          <a:stretch/>
        </p:blipFill>
        <p:spPr bwMode="auto">
          <a:xfrm>
            <a:off x="-249382" y="-228600"/>
            <a:ext cx="9642764"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2996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368" r="12954"/>
          <a:stretch/>
        </p:blipFill>
        <p:spPr bwMode="auto">
          <a:xfrm>
            <a:off x="-193964" y="-228600"/>
            <a:ext cx="9587346"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2996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54275" name="WordArt 3"/>
          <p:cNvSpPr>
            <a:spLocks noChangeArrowheads="1" noChangeShapeType="1" noTextEdit="1"/>
          </p:cNvSpPr>
          <p:nvPr/>
        </p:nvSpPr>
        <p:spPr bwMode="auto">
          <a:xfrm rot="-757813">
            <a:off x="228600" y="762000"/>
            <a:ext cx="5257800" cy="1522413"/>
          </a:xfrm>
          <a:prstGeom prst="rect">
            <a:avLst/>
          </a:prstGeom>
        </p:spPr>
        <p:txBody>
          <a:bodyPr wrap="none" fromWordArt="1">
            <a:prstTxWarp prst="textSlantUp">
              <a:avLst>
                <a:gd name="adj" fmla="val 32056"/>
              </a:avLst>
            </a:prstTxWarp>
          </a:bodyPr>
          <a:lstStyle/>
          <a:p>
            <a:pPr algn="ctr"/>
            <a:r>
              <a:rPr lang="ru-RU" sz="3200" b="1" kern="10">
                <a:ln w="9525">
                  <a:solidFill>
                    <a:srgbClr val="CC99FF"/>
                  </a:solidFill>
                  <a:round/>
                  <a:headEnd/>
                  <a:tailEnd/>
                </a:ln>
                <a:solidFill>
                  <a:srgbClr val="008000"/>
                </a:solidFill>
                <a:effectLst>
                  <a:outerShdw dist="53882" dir="2700000" algn="ctr" rotWithShape="0">
                    <a:srgbClr val="9999FF">
                      <a:alpha val="80000"/>
                    </a:srgbClr>
                  </a:outerShdw>
                </a:effectLst>
                <a:latin typeface="Impact"/>
              </a:rPr>
              <a:t>Чьи уши?</a:t>
            </a:r>
          </a:p>
        </p:txBody>
      </p:sp>
      <p:pic>
        <p:nvPicPr>
          <p:cNvPr id="54278" name="Picture 6" descr="уши белк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19400"/>
            <a:ext cx="3657600" cy="2663825"/>
          </a:xfrm>
          <a:prstGeom prst="rect">
            <a:avLst/>
          </a:prstGeom>
          <a:noFill/>
          <a:extLst>
            <a:ext uri="{909E8E84-426E-40DD-AFC4-6F175D3DCCD1}">
              <a14:hiddenFill xmlns:a14="http://schemas.microsoft.com/office/drawing/2010/main">
                <a:solidFill>
                  <a:srgbClr val="FFFFFF"/>
                </a:solidFill>
              </a14:hiddenFill>
            </a:ext>
          </a:extLst>
        </p:spPr>
      </p:pic>
      <p:pic>
        <p:nvPicPr>
          <p:cNvPr id="54279" name="Picture 7" descr="белк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371600"/>
            <a:ext cx="3295650" cy="442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4014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36" r="13062"/>
          <a:stretch/>
        </p:blipFill>
        <p:spPr bwMode="auto">
          <a:xfrm>
            <a:off x="-263237" y="-228600"/>
            <a:ext cx="9642763"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2996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55299" name="WordArt 3"/>
          <p:cNvSpPr>
            <a:spLocks noChangeArrowheads="1" noChangeShapeType="1" noTextEdit="1"/>
          </p:cNvSpPr>
          <p:nvPr/>
        </p:nvSpPr>
        <p:spPr bwMode="auto">
          <a:xfrm rot="-757813">
            <a:off x="228600" y="762000"/>
            <a:ext cx="5257800" cy="1522413"/>
          </a:xfrm>
          <a:prstGeom prst="rect">
            <a:avLst/>
          </a:prstGeom>
        </p:spPr>
        <p:txBody>
          <a:bodyPr wrap="none" fromWordArt="1">
            <a:prstTxWarp prst="textSlantUp">
              <a:avLst>
                <a:gd name="adj" fmla="val 32056"/>
              </a:avLst>
            </a:prstTxWarp>
          </a:bodyPr>
          <a:lstStyle/>
          <a:p>
            <a:pPr algn="ctr"/>
            <a:r>
              <a:rPr lang="ru-RU" sz="3200" b="1" kern="10">
                <a:ln w="9525">
                  <a:solidFill>
                    <a:srgbClr val="CC99FF"/>
                  </a:solidFill>
                  <a:round/>
                  <a:headEnd/>
                  <a:tailEnd/>
                </a:ln>
                <a:solidFill>
                  <a:srgbClr val="008000"/>
                </a:solidFill>
                <a:effectLst>
                  <a:outerShdw dist="53882" dir="2700000" algn="ctr" rotWithShape="0">
                    <a:srgbClr val="9999FF">
                      <a:alpha val="80000"/>
                    </a:srgbClr>
                  </a:outerShdw>
                </a:effectLst>
                <a:latin typeface="Impact"/>
              </a:rPr>
              <a:t>Чьи уши?</a:t>
            </a:r>
          </a:p>
        </p:txBody>
      </p:sp>
      <p:pic>
        <p:nvPicPr>
          <p:cNvPr id="55302" name="Picture 6" descr="уши панд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667000"/>
            <a:ext cx="2578100" cy="2824163"/>
          </a:xfrm>
          <a:prstGeom prst="rect">
            <a:avLst/>
          </a:prstGeom>
          <a:noFill/>
          <a:extLst>
            <a:ext uri="{909E8E84-426E-40DD-AFC4-6F175D3DCCD1}">
              <a14:hiddenFill xmlns:a14="http://schemas.microsoft.com/office/drawing/2010/main">
                <a:solidFill>
                  <a:srgbClr val="FFFFFF"/>
                </a:solidFill>
              </a14:hiddenFill>
            </a:ext>
          </a:extLst>
        </p:spPr>
      </p:pic>
      <p:pic>
        <p:nvPicPr>
          <p:cNvPr id="55303" name="Picture 7" descr="панд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05000"/>
            <a:ext cx="4419600" cy="3309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04240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963" r="12752"/>
          <a:stretch/>
        </p:blipFill>
        <p:spPr bwMode="auto">
          <a:xfrm>
            <a:off x="-246743" y="-228600"/>
            <a:ext cx="9666514"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2996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56323" name="WordArt 3"/>
          <p:cNvSpPr>
            <a:spLocks noChangeArrowheads="1" noChangeShapeType="1" noTextEdit="1"/>
          </p:cNvSpPr>
          <p:nvPr/>
        </p:nvSpPr>
        <p:spPr bwMode="auto">
          <a:xfrm rot="-757813">
            <a:off x="228600" y="762000"/>
            <a:ext cx="5257800" cy="1522413"/>
          </a:xfrm>
          <a:prstGeom prst="rect">
            <a:avLst/>
          </a:prstGeom>
        </p:spPr>
        <p:txBody>
          <a:bodyPr wrap="none" fromWordArt="1">
            <a:prstTxWarp prst="textSlantUp">
              <a:avLst>
                <a:gd name="adj" fmla="val 32056"/>
              </a:avLst>
            </a:prstTxWarp>
          </a:bodyPr>
          <a:lstStyle/>
          <a:p>
            <a:pPr algn="ctr"/>
            <a:r>
              <a:rPr lang="ru-RU" sz="3200" b="1" kern="10">
                <a:ln w="9525">
                  <a:solidFill>
                    <a:srgbClr val="CC99FF"/>
                  </a:solidFill>
                  <a:round/>
                  <a:headEnd/>
                  <a:tailEnd/>
                </a:ln>
                <a:solidFill>
                  <a:srgbClr val="008000"/>
                </a:solidFill>
                <a:effectLst>
                  <a:outerShdw dist="53882" dir="2700000" algn="ctr" rotWithShape="0">
                    <a:srgbClr val="9999FF">
                      <a:alpha val="80000"/>
                    </a:srgbClr>
                  </a:outerShdw>
                </a:effectLst>
                <a:latin typeface="Impact"/>
              </a:rPr>
              <a:t>Чьи уши?</a:t>
            </a:r>
          </a:p>
        </p:txBody>
      </p:sp>
      <p:pic>
        <p:nvPicPr>
          <p:cNvPr id="56326" name="Picture 6" descr="уши зайчи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209800"/>
            <a:ext cx="2290763" cy="3276600"/>
          </a:xfrm>
          <a:prstGeom prst="rect">
            <a:avLst/>
          </a:prstGeom>
          <a:noFill/>
          <a:extLst>
            <a:ext uri="{909E8E84-426E-40DD-AFC4-6F175D3DCCD1}">
              <a14:hiddenFill xmlns:a14="http://schemas.microsoft.com/office/drawing/2010/main">
                <a:solidFill>
                  <a:srgbClr val="FFFFFF"/>
                </a:solidFill>
              </a14:hiddenFill>
            </a:ext>
          </a:extLst>
        </p:spPr>
      </p:pic>
      <p:pic>
        <p:nvPicPr>
          <p:cNvPr id="56327" name="Picture 7" descr="зайчи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286000"/>
            <a:ext cx="3429000" cy="293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3355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851" r="12863"/>
          <a:stretch/>
        </p:blipFill>
        <p:spPr bwMode="auto">
          <a:xfrm>
            <a:off x="-261257" y="-228600"/>
            <a:ext cx="9666514" cy="731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2996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57347" name="WordArt 3"/>
          <p:cNvSpPr>
            <a:spLocks noChangeArrowheads="1" noChangeShapeType="1" noTextEdit="1"/>
          </p:cNvSpPr>
          <p:nvPr/>
        </p:nvSpPr>
        <p:spPr bwMode="auto">
          <a:xfrm rot="-757813">
            <a:off x="228600" y="762000"/>
            <a:ext cx="5257800" cy="1522413"/>
          </a:xfrm>
          <a:prstGeom prst="rect">
            <a:avLst/>
          </a:prstGeom>
        </p:spPr>
        <p:txBody>
          <a:bodyPr wrap="none" fromWordArt="1">
            <a:prstTxWarp prst="textSlantUp">
              <a:avLst>
                <a:gd name="adj" fmla="val 32056"/>
              </a:avLst>
            </a:prstTxWarp>
          </a:bodyPr>
          <a:lstStyle/>
          <a:p>
            <a:pPr algn="ctr"/>
            <a:r>
              <a:rPr lang="ru-RU" sz="3200" b="1" kern="10">
                <a:ln w="9525">
                  <a:solidFill>
                    <a:srgbClr val="CC99FF"/>
                  </a:solidFill>
                  <a:round/>
                  <a:headEnd/>
                  <a:tailEnd/>
                </a:ln>
                <a:solidFill>
                  <a:srgbClr val="008000"/>
                </a:solidFill>
                <a:effectLst>
                  <a:outerShdw dist="53882" dir="2700000" algn="ctr" rotWithShape="0">
                    <a:srgbClr val="9999FF">
                      <a:alpha val="80000"/>
                    </a:srgbClr>
                  </a:outerShdw>
                </a:effectLst>
                <a:latin typeface="Impact"/>
              </a:rPr>
              <a:t>Чьи уши?</a:t>
            </a:r>
          </a:p>
        </p:txBody>
      </p:sp>
      <p:pic>
        <p:nvPicPr>
          <p:cNvPr id="57350" name="Picture 6" descr="уши лисён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19400"/>
            <a:ext cx="4143375" cy="2227263"/>
          </a:xfrm>
          <a:prstGeom prst="rect">
            <a:avLst/>
          </a:prstGeom>
          <a:noFill/>
          <a:extLst>
            <a:ext uri="{909E8E84-426E-40DD-AFC4-6F175D3DCCD1}">
              <a14:hiddenFill xmlns:a14="http://schemas.microsoft.com/office/drawing/2010/main">
                <a:solidFill>
                  <a:srgbClr val="FFFFFF"/>
                </a:solidFill>
              </a14:hiddenFill>
            </a:ext>
          </a:extLst>
        </p:spPr>
      </p:pic>
      <p:pic>
        <p:nvPicPr>
          <p:cNvPr id="57352" name="Picture 8" descr="лисёно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4622" y="1844824"/>
            <a:ext cx="2774585" cy="2926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5261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sp>
        <p:nvSpPr>
          <p:cNvPr id="17413" name="WordArt 5"/>
          <p:cNvSpPr>
            <a:spLocks noChangeArrowheads="1" noChangeShapeType="1" noTextEdit="1"/>
          </p:cNvSpPr>
          <p:nvPr/>
        </p:nvSpPr>
        <p:spPr bwMode="auto">
          <a:xfrm>
            <a:off x="1600200" y="1600200"/>
            <a:ext cx="5791200" cy="1600200"/>
          </a:xfrm>
          <a:prstGeom prst="rect">
            <a:avLst/>
          </a:prstGeom>
          <a:extLst>
            <a:ext uri="{91240B29-F687-4F45-9708-019B960494DF}">
              <a14:hiddenLine xmlns:a14="http://schemas.microsoft.com/office/drawing/2010/main" w="19050">
                <a:solidFill>
                  <a:srgbClr val="99CCFF"/>
                </a:solidFill>
                <a:round/>
                <a:headEnd/>
                <a:tailEnd/>
              </a14:hiddenLine>
            </a:ext>
          </a:extLst>
        </p:spPr>
        <p:txBody>
          <a:bodyPr wrap="none" fromWordArt="1">
            <a:prstTxWarp prst="textPlain">
              <a:avLst>
                <a:gd name="adj" fmla="val 50000"/>
              </a:avLst>
            </a:prstTxWarp>
          </a:bodyPr>
          <a:lstStyle/>
          <a:p>
            <a:pPr algn="ctr"/>
            <a:r>
              <a:rPr lang="ru-RU" sz="3200" b="1" kern="10">
                <a:solidFill>
                  <a:srgbClr val="FF0000"/>
                </a:solidFill>
                <a:effectLst>
                  <a:outerShdw dist="35921" dir="2700000" algn="ctr" rotWithShape="0">
                    <a:srgbClr val="990000"/>
                  </a:outerShdw>
                </a:effectLst>
                <a:latin typeface="Georgia"/>
              </a:rPr>
              <a:t>Миллиард</a:t>
            </a:r>
          </a:p>
          <a:p>
            <a:pPr algn="ctr"/>
            <a:r>
              <a:rPr lang="ru-RU" sz="3200" b="1" kern="10">
                <a:solidFill>
                  <a:srgbClr val="FF0000"/>
                </a:solidFill>
                <a:effectLst>
                  <a:outerShdw dist="35921" dir="2700000" algn="ctr" rotWithShape="0">
                    <a:srgbClr val="990000"/>
                  </a:outerShdw>
                </a:effectLst>
                <a:latin typeface="Georgia"/>
              </a:rPr>
              <a:t>пятёрок</a:t>
            </a:r>
          </a:p>
        </p:txBody>
      </p:sp>
      <p:pic>
        <p:nvPicPr>
          <p:cNvPr id="17415" name="Picture 7" descr="пятерка-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782800">
            <a:off x="1752600" y="4038600"/>
            <a:ext cx="1571625" cy="1509713"/>
          </a:xfrm>
          <a:prstGeom prst="rect">
            <a:avLst/>
          </a:prstGeom>
          <a:noFill/>
          <a:extLst>
            <a:ext uri="{909E8E84-426E-40DD-AFC4-6F175D3DCCD1}">
              <a14:hiddenFill xmlns:a14="http://schemas.microsoft.com/office/drawing/2010/main">
                <a:solidFill>
                  <a:srgbClr val="FFFFFF"/>
                </a:solidFill>
              </a14:hiddenFill>
            </a:ext>
          </a:extLst>
        </p:spPr>
      </p:pic>
      <p:pic>
        <p:nvPicPr>
          <p:cNvPr id="17417" name="Picture 9" descr="пятерка-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782800">
            <a:off x="381000" y="2819400"/>
            <a:ext cx="1114425" cy="1069975"/>
          </a:xfrm>
          <a:prstGeom prst="rect">
            <a:avLst/>
          </a:prstGeom>
          <a:noFill/>
          <a:extLst>
            <a:ext uri="{909E8E84-426E-40DD-AFC4-6F175D3DCCD1}">
              <a14:hiddenFill xmlns:a14="http://schemas.microsoft.com/office/drawing/2010/main">
                <a:solidFill>
                  <a:srgbClr val="FFFFFF"/>
                </a:solidFill>
              </a14:hiddenFill>
            </a:ext>
          </a:extLst>
        </p:spPr>
      </p:pic>
      <p:pic>
        <p:nvPicPr>
          <p:cNvPr id="17418" name="Picture 10" descr="пятерка-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48780">
            <a:off x="7010400" y="3657600"/>
            <a:ext cx="1571625" cy="1509713"/>
          </a:xfrm>
          <a:prstGeom prst="rect">
            <a:avLst/>
          </a:prstGeom>
          <a:noFill/>
          <a:extLst>
            <a:ext uri="{909E8E84-426E-40DD-AFC4-6F175D3DCCD1}">
              <a14:hiddenFill xmlns:a14="http://schemas.microsoft.com/office/drawing/2010/main">
                <a:solidFill>
                  <a:srgbClr val="FFFFFF"/>
                </a:solidFill>
              </a14:hiddenFill>
            </a:ext>
          </a:extLst>
        </p:spPr>
      </p:pic>
      <p:pic>
        <p:nvPicPr>
          <p:cNvPr id="17419" name="Picture 11" descr="пятерка-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8600" y="5029200"/>
            <a:ext cx="1571625" cy="1509713"/>
          </a:xfrm>
          <a:prstGeom prst="rect">
            <a:avLst/>
          </a:prstGeom>
          <a:noFill/>
          <a:extLst>
            <a:ext uri="{909E8E84-426E-40DD-AFC4-6F175D3DCCD1}">
              <a14:hiddenFill xmlns:a14="http://schemas.microsoft.com/office/drawing/2010/main">
                <a:solidFill>
                  <a:srgbClr val="FFFFFF"/>
                </a:solidFill>
              </a14:hiddenFill>
            </a:ext>
          </a:extLst>
        </p:spPr>
      </p:pic>
      <p:pic>
        <p:nvPicPr>
          <p:cNvPr id="17420" name="Picture 12" descr="пятерка-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388287">
            <a:off x="5334000" y="3581400"/>
            <a:ext cx="885825" cy="850900"/>
          </a:xfrm>
          <a:prstGeom prst="rect">
            <a:avLst/>
          </a:prstGeom>
          <a:noFill/>
          <a:extLst>
            <a:ext uri="{909E8E84-426E-40DD-AFC4-6F175D3DCCD1}">
              <a14:hiddenFill xmlns:a14="http://schemas.microsoft.com/office/drawing/2010/main">
                <a:solidFill>
                  <a:srgbClr val="FFFFFF"/>
                </a:solidFill>
              </a14:hiddenFill>
            </a:ext>
          </a:extLst>
        </p:spPr>
      </p:pic>
      <p:pic>
        <p:nvPicPr>
          <p:cNvPr id="17421" name="Picture 13" descr="пятерка-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352443">
            <a:off x="7924800" y="1143000"/>
            <a:ext cx="885825" cy="85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9650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pic>
        <p:nvPicPr>
          <p:cNvPr id="32778" name="Picture 10" descr="1e95f7172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19200"/>
            <a:ext cx="6096000" cy="465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9525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pic>
        <p:nvPicPr>
          <p:cNvPr id="33802" name="Picture 10" descr="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209800"/>
            <a:ext cx="5334000" cy="264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0800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pic>
        <p:nvPicPr>
          <p:cNvPr id="34827" name="Picture 11" descr="0010-010-7-JA-po-2-l-3-bu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1671638"/>
            <a:ext cx="9134475"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8041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25603" name="WordArt 3"/>
          <p:cNvSpPr>
            <a:spLocks noChangeArrowheads="1" noChangeShapeType="1" noTextEdit="1"/>
          </p:cNvSpPr>
          <p:nvPr/>
        </p:nvSpPr>
        <p:spPr bwMode="auto">
          <a:xfrm>
            <a:off x="2514600" y="2438400"/>
            <a:ext cx="3895725" cy="4953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algn="ctr"/>
            <a:r>
              <a:rPr lang="ru-RU" sz="3200" b="1" kern="10">
                <a:ln w="9525">
                  <a:solidFill>
                    <a:srgbClr val="000000"/>
                  </a:solidFill>
                  <a:round/>
                  <a:headEnd/>
                  <a:tailEnd/>
                </a:ln>
                <a:solidFill>
                  <a:srgbClr val="FF6600"/>
                </a:solidFill>
                <a:latin typeface="Comic Sans MS"/>
              </a:rPr>
              <a:t>Домашние</a:t>
            </a:r>
          </a:p>
        </p:txBody>
      </p:sp>
      <p:sp>
        <p:nvSpPr>
          <p:cNvPr id="25604" name="WordArt 4"/>
          <p:cNvSpPr>
            <a:spLocks noChangeArrowheads="1" noChangeShapeType="1" noTextEdit="1"/>
          </p:cNvSpPr>
          <p:nvPr/>
        </p:nvSpPr>
        <p:spPr bwMode="auto">
          <a:xfrm>
            <a:off x="2971800" y="3048000"/>
            <a:ext cx="3048000" cy="762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ru-RU" sz="3200" b="1" kern="10">
                <a:ln w="9525">
                  <a:solidFill>
                    <a:srgbClr val="000000"/>
                  </a:solidFill>
                  <a:round/>
                  <a:headEnd/>
                  <a:tailEnd/>
                </a:ln>
                <a:solidFill>
                  <a:srgbClr val="FF6600"/>
                </a:solidFill>
                <a:latin typeface="Comic Sans MS"/>
              </a:rPr>
              <a:t>любимцы</a:t>
            </a:r>
          </a:p>
        </p:txBody>
      </p:sp>
      <p:pic>
        <p:nvPicPr>
          <p:cNvPr id="25605" name="Picture 5" descr="дл2"/>
          <p:cNvPicPr>
            <a:picLocks noChangeAspect="1" noChangeArrowheads="1"/>
          </p:cNvPicPr>
          <p:nvPr/>
        </p:nvPicPr>
        <p:blipFill>
          <a:blip r:embed="rId3">
            <a:clrChange>
              <a:clrFrom>
                <a:srgbClr val="EFEEEC"/>
              </a:clrFrom>
              <a:clrTo>
                <a:srgbClr val="EFEEEC">
                  <a:alpha val="0"/>
                </a:srgbClr>
              </a:clrTo>
            </a:clrChange>
            <a:extLst>
              <a:ext uri="{28A0092B-C50C-407E-A947-70E740481C1C}">
                <a14:useLocalDpi xmlns:a14="http://schemas.microsoft.com/office/drawing/2010/main" val="0"/>
              </a:ext>
            </a:extLst>
          </a:blip>
          <a:srcRect/>
          <a:stretch>
            <a:fillRect/>
          </a:stretch>
        </p:blipFill>
        <p:spPr bwMode="auto">
          <a:xfrm rot="392337">
            <a:off x="6096000" y="685800"/>
            <a:ext cx="2514600" cy="1616075"/>
          </a:xfrm>
          <a:prstGeom prst="rect">
            <a:avLst/>
          </a:prstGeom>
          <a:noFill/>
          <a:extLst>
            <a:ext uri="{909E8E84-426E-40DD-AFC4-6F175D3DCCD1}">
              <a14:hiddenFill xmlns:a14="http://schemas.microsoft.com/office/drawing/2010/main">
                <a:solidFill>
                  <a:srgbClr val="FFFFFF"/>
                </a:solidFill>
              </a14:hiddenFill>
            </a:ext>
          </a:extLst>
        </p:spPr>
      </p:pic>
      <p:pic>
        <p:nvPicPr>
          <p:cNvPr id="25606" name="Picture 6" descr="дл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3962400"/>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25607" name="Picture 7" descr="дл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8007">
            <a:off x="6172200" y="3962400"/>
            <a:ext cx="2228850" cy="1592263"/>
          </a:xfrm>
          <a:prstGeom prst="rect">
            <a:avLst/>
          </a:prstGeom>
          <a:noFill/>
          <a:extLst>
            <a:ext uri="{909E8E84-426E-40DD-AFC4-6F175D3DCCD1}">
              <a14:hiddenFill xmlns:a14="http://schemas.microsoft.com/office/drawing/2010/main">
                <a:solidFill>
                  <a:srgbClr val="FFFFFF"/>
                </a:solidFill>
              </a14:hiddenFill>
            </a:ext>
          </a:extLst>
        </p:spPr>
      </p:pic>
      <p:pic>
        <p:nvPicPr>
          <p:cNvPr id="25608" name="Picture 8" descr="дл"/>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9035">
            <a:off x="533400" y="685800"/>
            <a:ext cx="2047875"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9750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WordArt 3"/>
          <p:cNvSpPr>
            <a:spLocks noChangeArrowheads="1" noChangeShapeType="1" noTextEdit="1"/>
          </p:cNvSpPr>
          <p:nvPr/>
        </p:nvSpPr>
        <p:spPr bwMode="auto">
          <a:xfrm>
            <a:off x="2590800" y="685800"/>
            <a:ext cx="3895725" cy="4953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algn="ctr"/>
            <a:r>
              <a:rPr lang="ru-RU" sz="3200" b="1" kern="10" smtClean="0">
                <a:ln w="9525">
                  <a:solidFill>
                    <a:srgbClr val="000000"/>
                  </a:solidFill>
                  <a:round/>
                  <a:headEnd/>
                  <a:tailEnd/>
                </a:ln>
                <a:solidFill>
                  <a:srgbClr val="FF6600"/>
                </a:solidFill>
                <a:latin typeface="Comic Sans MS"/>
              </a:rPr>
              <a:t>Домашние</a:t>
            </a:r>
          </a:p>
        </p:txBody>
      </p:sp>
      <p:sp>
        <p:nvSpPr>
          <p:cNvPr id="59396" name="WordArt 4"/>
          <p:cNvSpPr>
            <a:spLocks noChangeArrowheads="1" noChangeShapeType="1" noTextEdit="1"/>
          </p:cNvSpPr>
          <p:nvPr/>
        </p:nvSpPr>
        <p:spPr bwMode="auto">
          <a:xfrm>
            <a:off x="3048000" y="1143000"/>
            <a:ext cx="3048000" cy="762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ru-RU" sz="3200" b="1" kern="10" smtClean="0">
                <a:ln w="9525">
                  <a:solidFill>
                    <a:srgbClr val="000000"/>
                  </a:solidFill>
                  <a:round/>
                  <a:headEnd/>
                  <a:tailEnd/>
                </a:ln>
                <a:solidFill>
                  <a:srgbClr val="FF6600"/>
                </a:solidFill>
                <a:latin typeface="Comic Sans MS"/>
              </a:rPr>
              <a:t>любимцы</a:t>
            </a:r>
          </a:p>
        </p:txBody>
      </p:sp>
      <p:pic>
        <p:nvPicPr>
          <p:cNvPr id="59401" name="Picture 9" descr="мама"/>
          <p:cNvPicPr>
            <a:picLocks noChangeAspect="1" noChangeArrowheads="1"/>
          </p:cNvPicPr>
          <p:nvPr/>
        </p:nvPicPr>
        <p:blipFill>
          <a:blip r:embed="rId2">
            <a:clrChange>
              <a:clrFrom>
                <a:srgbClr val="FFFFFF"/>
              </a:clrFrom>
              <a:clrTo>
                <a:srgbClr val="FFFFFF">
                  <a:alpha val="0"/>
                </a:srgbClr>
              </a:clrTo>
            </a:clrChange>
            <a:lum bright="-6000"/>
            <a:extLst>
              <a:ext uri="{28A0092B-C50C-407E-A947-70E740481C1C}">
                <a14:useLocalDpi xmlns:a14="http://schemas.microsoft.com/office/drawing/2010/main" val="0"/>
              </a:ext>
            </a:extLst>
          </a:blip>
          <a:srcRect/>
          <a:stretch>
            <a:fillRect/>
          </a:stretch>
        </p:blipFill>
        <p:spPr bwMode="auto">
          <a:xfrm>
            <a:off x="2286000" y="1905000"/>
            <a:ext cx="2117725" cy="4724400"/>
          </a:xfrm>
          <a:prstGeom prst="rect">
            <a:avLst/>
          </a:prstGeom>
          <a:noFill/>
          <a:extLst>
            <a:ext uri="{909E8E84-426E-40DD-AFC4-6F175D3DCCD1}">
              <a14:hiddenFill xmlns:a14="http://schemas.microsoft.com/office/drawing/2010/main">
                <a:solidFill>
                  <a:srgbClr val="FFFFFF"/>
                </a:solidFill>
              </a14:hiddenFill>
            </a:ext>
          </a:extLst>
        </p:spPr>
      </p:pic>
      <p:pic>
        <p:nvPicPr>
          <p:cNvPr id="59402" name="Picture 10" descr="папа"/>
          <p:cNvPicPr>
            <a:picLocks noChangeAspect="1" noChangeArrowheads="1"/>
          </p:cNvPicPr>
          <p:nvPr/>
        </p:nvPicPr>
        <p:blipFill>
          <a:blip r:embed="rId3">
            <a:clrChange>
              <a:clrFrom>
                <a:srgbClr val="FFFFFF"/>
              </a:clrFrom>
              <a:clrTo>
                <a:srgbClr val="FFFFFF">
                  <a:alpha val="0"/>
                </a:srgbClr>
              </a:clrTo>
            </a:clrChange>
            <a:lum bright="-6000"/>
            <a:extLst>
              <a:ext uri="{28A0092B-C50C-407E-A947-70E740481C1C}">
                <a14:useLocalDpi xmlns:a14="http://schemas.microsoft.com/office/drawing/2010/main" val="0"/>
              </a:ext>
            </a:extLst>
          </a:blip>
          <a:srcRect/>
          <a:stretch>
            <a:fillRect/>
          </a:stretch>
        </p:blipFill>
        <p:spPr bwMode="auto">
          <a:xfrm>
            <a:off x="4572000" y="2362200"/>
            <a:ext cx="1609725"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3217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ln w="9525">
            <a:solidFill>
              <a:srgbClr val="800080"/>
            </a:solidFill>
            <a:miter lim="800000"/>
            <a:headEnd/>
            <a:tailEnd/>
          </a:ln>
          <a:extLst>
            <a:ext uri="{909E8E84-426E-40DD-AFC4-6F175D3DCCD1}">
              <a14:hiddenFill xmlns:a14="http://schemas.microsoft.com/office/drawing/2010/main">
                <a:solidFill>
                  <a:srgbClr val="FFFFFF"/>
                </a:solidFill>
              </a14:hiddenFill>
            </a:ext>
          </a:extLst>
        </p:spPr>
      </p:pic>
      <p:sp>
        <p:nvSpPr>
          <p:cNvPr id="24579" name="WordArt 3"/>
          <p:cNvSpPr>
            <a:spLocks noChangeArrowheads="1" noChangeShapeType="1" noTextEdit="1"/>
          </p:cNvSpPr>
          <p:nvPr/>
        </p:nvSpPr>
        <p:spPr bwMode="auto">
          <a:xfrm>
            <a:off x="1752600" y="2057400"/>
            <a:ext cx="5638800" cy="1600200"/>
          </a:xfrm>
          <a:prstGeom prst="rect">
            <a:avLst/>
          </a:prstGeom>
        </p:spPr>
        <p:txBody>
          <a:bodyPr wrap="none" fromWordArt="1">
            <a:prstTxWarp prst="textPlain">
              <a:avLst>
                <a:gd name="adj" fmla="val 50000"/>
              </a:avLst>
            </a:prstTxWarp>
          </a:bodyPr>
          <a:lstStyle/>
          <a:p>
            <a:pPr algn="ctr"/>
            <a:r>
              <a:rPr lang="ru-RU" sz="3600" b="1" kern="10">
                <a:ln w="25400">
                  <a:solidFill>
                    <a:srgbClr val="008000"/>
                  </a:solidFill>
                  <a:round/>
                  <a:headEnd/>
                  <a:tailEnd/>
                </a:ln>
                <a:solidFill>
                  <a:srgbClr val="333399"/>
                </a:solidFill>
                <a:effectLst>
                  <a:outerShdw dist="563972" dir="14049741" sx="125000" sy="125000" algn="tl" rotWithShape="0">
                    <a:srgbClr val="C7DFD3">
                      <a:alpha val="80000"/>
                    </a:srgbClr>
                  </a:outerShdw>
                </a:effectLst>
                <a:latin typeface="Comic Sans MS"/>
              </a:rPr>
              <a:t>ВИКТОРИНА</a:t>
            </a:r>
          </a:p>
        </p:txBody>
      </p:sp>
      <p:pic>
        <p:nvPicPr>
          <p:cNvPr id="24580" name="Picture 4" descr="й"/>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4343400"/>
            <a:ext cx="17272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5631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23555" name="Rectangle 3"/>
          <p:cNvSpPr>
            <a:spLocks noGrp="1" noChangeArrowheads="1"/>
          </p:cNvSpPr>
          <p:nvPr>
            <p:ph type="ctrTitle"/>
          </p:nvPr>
        </p:nvSpPr>
        <p:spPr>
          <a:xfrm>
            <a:off x="762000" y="1143000"/>
            <a:ext cx="7772400" cy="1012825"/>
          </a:xfrm>
        </p:spPr>
        <p:txBody>
          <a:bodyPr/>
          <a:lstStyle/>
          <a:p>
            <a:r>
              <a:rPr lang="ru-RU" sz="3600" b="1">
                <a:solidFill>
                  <a:srgbClr val="533CE0"/>
                </a:solidFill>
                <a:latin typeface="Comic Sans MS" pitchFamily="66" charset="0"/>
              </a:rPr>
              <a:t>Кто в школе самый главный?</a:t>
            </a:r>
          </a:p>
        </p:txBody>
      </p:sp>
      <p:sp>
        <p:nvSpPr>
          <p:cNvPr id="23556" name="Rectangle 4"/>
          <p:cNvSpPr>
            <a:spLocks noGrp="1" noChangeArrowheads="1"/>
          </p:cNvSpPr>
          <p:nvPr>
            <p:ph type="subTitle" idx="1"/>
          </p:nvPr>
        </p:nvSpPr>
        <p:spPr>
          <a:xfrm>
            <a:off x="1371600" y="2133600"/>
            <a:ext cx="6400800" cy="3505200"/>
          </a:xfrm>
        </p:spPr>
        <p:txBody>
          <a:bodyPr/>
          <a:lstStyle/>
          <a:p>
            <a:pPr algn="l">
              <a:buFontTx/>
              <a:buChar char="•"/>
            </a:pPr>
            <a:r>
              <a:rPr lang="ru-RU">
                <a:latin typeface="Comic Sans MS" pitchFamily="66" charset="0"/>
              </a:rPr>
              <a:t> </a:t>
            </a:r>
            <a:r>
              <a:rPr lang="ru-RU" b="1">
                <a:solidFill>
                  <a:srgbClr val="990033"/>
                </a:solidFill>
                <a:latin typeface="Comic Sans MS" pitchFamily="66" charset="0"/>
              </a:rPr>
              <a:t>Классная руководительница;</a:t>
            </a:r>
          </a:p>
          <a:p>
            <a:pPr algn="l">
              <a:buFontTx/>
              <a:buChar char="•"/>
            </a:pPr>
            <a:r>
              <a:rPr lang="ru-RU" b="1">
                <a:solidFill>
                  <a:srgbClr val="990033"/>
                </a:solidFill>
                <a:latin typeface="Comic Sans MS" pitchFamily="66" charset="0"/>
              </a:rPr>
              <a:t> Директор школы;</a:t>
            </a:r>
          </a:p>
          <a:p>
            <a:pPr algn="l">
              <a:buFontTx/>
              <a:buChar char="•"/>
            </a:pPr>
            <a:r>
              <a:rPr lang="ru-RU" b="1">
                <a:solidFill>
                  <a:srgbClr val="990033"/>
                </a:solidFill>
                <a:latin typeface="Comic Sans MS" pitchFamily="66" charset="0"/>
              </a:rPr>
              <a:t> Буфетчица тётя Глаша;</a:t>
            </a:r>
          </a:p>
          <a:p>
            <a:pPr algn="l">
              <a:buFontTx/>
              <a:buChar char="•"/>
            </a:pPr>
            <a:r>
              <a:rPr lang="ru-RU" b="1">
                <a:solidFill>
                  <a:srgbClr val="990033"/>
                </a:solidFill>
                <a:latin typeface="Comic Sans MS" pitchFamily="66" charset="0"/>
              </a:rPr>
              <a:t> Уборщица тётя Шура</a:t>
            </a:r>
          </a:p>
        </p:txBody>
      </p:sp>
    </p:spTree>
    <p:extLst>
      <p:ext uri="{BB962C8B-B14F-4D97-AF65-F5344CB8AC3E}">
        <p14:creationId xmlns:p14="http://schemas.microsoft.com/office/powerpoint/2010/main" val="296949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46083" name="Rectangle 3"/>
          <p:cNvSpPr>
            <a:spLocks noGrp="1" noChangeArrowheads="1"/>
          </p:cNvSpPr>
          <p:nvPr>
            <p:ph type="ctrTitle"/>
          </p:nvPr>
        </p:nvSpPr>
        <p:spPr>
          <a:xfrm>
            <a:off x="762000" y="1143000"/>
            <a:ext cx="7772400" cy="1012825"/>
          </a:xfrm>
        </p:spPr>
        <p:txBody>
          <a:bodyPr/>
          <a:lstStyle/>
          <a:p>
            <a:r>
              <a:rPr lang="ru-RU" sz="3600" b="1">
                <a:solidFill>
                  <a:srgbClr val="533CE0"/>
                </a:solidFill>
                <a:latin typeface="Comic Sans MS" pitchFamily="66" charset="0"/>
              </a:rPr>
              <a:t>Как избежать двойки?</a:t>
            </a:r>
          </a:p>
        </p:txBody>
      </p:sp>
      <p:sp>
        <p:nvSpPr>
          <p:cNvPr id="46084" name="Rectangle 4"/>
          <p:cNvSpPr>
            <a:spLocks noGrp="1" noChangeArrowheads="1"/>
          </p:cNvSpPr>
          <p:nvPr>
            <p:ph type="subTitle" idx="1"/>
          </p:nvPr>
        </p:nvSpPr>
        <p:spPr>
          <a:xfrm>
            <a:off x="1219200" y="2133600"/>
            <a:ext cx="6705600" cy="3048000"/>
          </a:xfrm>
        </p:spPr>
        <p:txBody>
          <a:bodyPr/>
          <a:lstStyle/>
          <a:p>
            <a:pPr algn="l">
              <a:buFontTx/>
              <a:buChar char="•"/>
            </a:pPr>
            <a:r>
              <a:rPr lang="ru-RU">
                <a:latin typeface="Comic Sans MS" pitchFamily="66" charset="0"/>
              </a:rPr>
              <a:t> </a:t>
            </a:r>
            <a:r>
              <a:rPr lang="ru-RU" b="1">
                <a:solidFill>
                  <a:srgbClr val="990033"/>
                </a:solidFill>
                <a:latin typeface="Comic Sans MS" pitchFamily="66" charset="0"/>
              </a:rPr>
              <a:t>Не мыть голову перед</a:t>
            </a:r>
          </a:p>
          <a:p>
            <a:pPr algn="l"/>
            <a:r>
              <a:rPr lang="ru-RU" b="1">
                <a:solidFill>
                  <a:srgbClr val="990033"/>
                </a:solidFill>
                <a:latin typeface="Comic Sans MS" pitchFamily="66" charset="0"/>
              </a:rPr>
              <a:t>  контрольной;</a:t>
            </a:r>
          </a:p>
          <a:p>
            <a:pPr algn="l">
              <a:buFontTx/>
              <a:buChar char="•"/>
            </a:pPr>
            <a:r>
              <a:rPr lang="ru-RU" b="1">
                <a:solidFill>
                  <a:srgbClr val="990033"/>
                </a:solidFill>
                <a:latin typeface="Comic Sans MS" pitchFamily="66" charset="0"/>
              </a:rPr>
              <a:t> Вынести дневник на балкон;</a:t>
            </a:r>
          </a:p>
          <a:p>
            <a:pPr algn="l">
              <a:buFontTx/>
              <a:buChar char="•"/>
            </a:pPr>
            <a:r>
              <a:rPr lang="ru-RU" b="1">
                <a:solidFill>
                  <a:srgbClr val="990033"/>
                </a:solidFill>
                <a:latin typeface="Comic Sans MS" pitchFamily="66" charset="0"/>
              </a:rPr>
              <a:t> Положить пятак под </a:t>
            </a:r>
          </a:p>
          <a:p>
            <a:pPr algn="l"/>
            <a:r>
              <a:rPr lang="ru-RU" b="1">
                <a:solidFill>
                  <a:srgbClr val="990033"/>
                </a:solidFill>
                <a:latin typeface="Comic Sans MS" pitchFamily="66" charset="0"/>
              </a:rPr>
              <a:t>  правую пятку;</a:t>
            </a:r>
          </a:p>
          <a:p>
            <a:pPr algn="l"/>
            <a:endParaRPr lang="ru-RU" b="1">
              <a:solidFill>
                <a:srgbClr val="990033"/>
              </a:solidFill>
              <a:latin typeface="Comic Sans MS" pitchFamily="66" charset="0"/>
            </a:endParaRPr>
          </a:p>
        </p:txBody>
      </p:sp>
    </p:spTree>
    <p:extLst>
      <p:ext uri="{BB962C8B-B14F-4D97-AF65-F5344CB8AC3E}">
        <p14:creationId xmlns:p14="http://schemas.microsoft.com/office/powerpoint/2010/main" val="35884653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p:cNvSpPr>
            <a:spLocks noGrp="1" noChangeArrowheads="1"/>
          </p:cNvSpPr>
          <p:nvPr>
            <p:ph type="ctrTitle"/>
          </p:nvPr>
        </p:nvSpPr>
        <p:spPr>
          <a:xfrm>
            <a:off x="762000" y="1143000"/>
            <a:ext cx="7772400" cy="1012825"/>
          </a:xfrm>
        </p:spPr>
        <p:txBody>
          <a:bodyPr/>
          <a:lstStyle/>
          <a:p>
            <a:r>
              <a:rPr lang="ru-RU" sz="3600" b="1">
                <a:solidFill>
                  <a:srgbClr val="533CE0"/>
                </a:solidFill>
                <a:latin typeface="Comic Sans MS" pitchFamily="66" charset="0"/>
              </a:rPr>
              <a:t>Подарки на день рождения</a:t>
            </a:r>
          </a:p>
        </p:txBody>
      </p:sp>
      <p:sp>
        <p:nvSpPr>
          <p:cNvPr id="47108" name="Rectangle 4"/>
          <p:cNvSpPr>
            <a:spLocks noGrp="1" noChangeArrowheads="1"/>
          </p:cNvSpPr>
          <p:nvPr>
            <p:ph type="subTitle" idx="1"/>
          </p:nvPr>
        </p:nvSpPr>
        <p:spPr>
          <a:xfrm>
            <a:off x="1219200" y="2133600"/>
            <a:ext cx="6705600" cy="3048000"/>
          </a:xfrm>
        </p:spPr>
        <p:txBody>
          <a:bodyPr/>
          <a:lstStyle/>
          <a:p>
            <a:pPr algn="l">
              <a:buFontTx/>
              <a:buChar char="•"/>
            </a:pPr>
            <a:r>
              <a:rPr lang="ru-RU">
                <a:latin typeface="Comic Sans MS" pitchFamily="66" charset="0"/>
              </a:rPr>
              <a:t> </a:t>
            </a:r>
            <a:r>
              <a:rPr lang="ru-RU" b="1">
                <a:solidFill>
                  <a:srgbClr val="990033"/>
                </a:solidFill>
                <a:latin typeface="Comic Sans MS" pitchFamily="66" charset="0"/>
              </a:rPr>
              <a:t>Велосипед;</a:t>
            </a:r>
          </a:p>
          <a:p>
            <a:pPr algn="l">
              <a:buFontTx/>
              <a:buChar char="•"/>
            </a:pPr>
            <a:r>
              <a:rPr lang="ru-RU" b="1">
                <a:solidFill>
                  <a:srgbClr val="990033"/>
                </a:solidFill>
                <a:latin typeface="Comic Sans MS" pitchFamily="66" charset="0"/>
              </a:rPr>
              <a:t> Бинокль;</a:t>
            </a:r>
          </a:p>
          <a:p>
            <a:pPr algn="l">
              <a:buFontTx/>
              <a:buChar char="•"/>
            </a:pPr>
            <a:r>
              <a:rPr lang="ru-RU" b="1">
                <a:solidFill>
                  <a:srgbClr val="990033"/>
                </a:solidFill>
                <a:latin typeface="Comic Sans MS" pitchFamily="66" charset="0"/>
              </a:rPr>
              <a:t> Аквариум с рыбками;</a:t>
            </a:r>
          </a:p>
          <a:p>
            <a:pPr algn="l">
              <a:buFontTx/>
              <a:buChar char="•"/>
            </a:pPr>
            <a:r>
              <a:rPr lang="ru-RU" b="1">
                <a:solidFill>
                  <a:srgbClr val="990033"/>
                </a:solidFill>
                <a:latin typeface="Comic Sans MS" pitchFamily="66" charset="0"/>
              </a:rPr>
              <a:t> Сноуборд;</a:t>
            </a:r>
          </a:p>
          <a:p>
            <a:pPr algn="l">
              <a:buFontTx/>
              <a:buChar char="•"/>
            </a:pPr>
            <a:r>
              <a:rPr lang="ru-RU" b="1">
                <a:solidFill>
                  <a:srgbClr val="990033"/>
                </a:solidFill>
                <a:latin typeface="Comic Sans MS" pitchFamily="66" charset="0"/>
              </a:rPr>
              <a:t> Компьютер</a:t>
            </a:r>
          </a:p>
          <a:p>
            <a:pPr algn="l"/>
            <a:endParaRPr lang="ru-RU" b="1">
              <a:solidFill>
                <a:srgbClr val="990033"/>
              </a:solidFill>
              <a:latin typeface="Comic Sans MS" pitchFamily="66" charset="0"/>
            </a:endParaRPr>
          </a:p>
        </p:txBody>
      </p:sp>
      <p:pic>
        <p:nvPicPr>
          <p:cNvPr id="47109" name="Picture 5" descr="й"/>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2590800"/>
            <a:ext cx="1463675" cy="2130425"/>
          </a:xfrm>
          <a:prstGeom prst="rect">
            <a:avLst/>
          </a:prstGeom>
          <a:noFill/>
          <a:extLst>
            <a:ext uri="{909E8E84-426E-40DD-AFC4-6F175D3DCCD1}">
              <a14:hiddenFill xmlns:a14="http://schemas.microsoft.com/office/drawing/2010/main">
                <a:solidFill>
                  <a:srgbClr val="FFFFFF"/>
                </a:solidFill>
              </a14:hiddenFill>
            </a:ext>
          </a:extLst>
        </p:spPr>
      </p:pic>
      <p:pic>
        <p:nvPicPr>
          <p:cNvPr id="47110" name="Picture 6" descr="image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52923">
            <a:off x="8001000" y="2133600"/>
            <a:ext cx="581025" cy="785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5791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sp>
        <p:nvSpPr>
          <p:cNvPr id="48131" name="Rectangle 3"/>
          <p:cNvSpPr>
            <a:spLocks noGrp="1" noChangeArrowheads="1"/>
          </p:cNvSpPr>
          <p:nvPr>
            <p:ph type="ctrTitle"/>
          </p:nvPr>
        </p:nvSpPr>
        <p:spPr>
          <a:xfrm>
            <a:off x="762000" y="1143000"/>
            <a:ext cx="7772400" cy="1012825"/>
          </a:xfrm>
        </p:spPr>
        <p:txBody>
          <a:bodyPr/>
          <a:lstStyle/>
          <a:p>
            <a:r>
              <a:rPr lang="ru-RU" sz="3600" b="1">
                <a:solidFill>
                  <a:srgbClr val="533CE0"/>
                </a:solidFill>
                <a:latin typeface="Comic Sans MS" pitchFamily="66" charset="0"/>
              </a:rPr>
              <a:t>Имя греческого царя?</a:t>
            </a:r>
          </a:p>
        </p:txBody>
      </p:sp>
      <p:sp>
        <p:nvSpPr>
          <p:cNvPr id="48132" name="Rectangle 4"/>
          <p:cNvSpPr>
            <a:spLocks noGrp="1" noChangeArrowheads="1"/>
          </p:cNvSpPr>
          <p:nvPr>
            <p:ph type="subTitle" idx="1"/>
          </p:nvPr>
        </p:nvSpPr>
        <p:spPr>
          <a:xfrm>
            <a:off x="1981200" y="2209800"/>
            <a:ext cx="3276600" cy="3048000"/>
          </a:xfrm>
        </p:spPr>
        <p:txBody>
          <a:bodyPr/>
          <a:lstStyle/>
          <a:p>
            <a:pPr algn="l">
              <a:buFontTx/>
              <a:buChar char="•"/>
            </a:pPr>
            <a:r>
              <a:rPr lang="ru-RU" dirty="0">
                <a:latin typeface="Comic Sans MS" pitchFamily="66" charset="0"/>
              </a:rPr>
              <a:t> </a:t>
            </a:r>
            <a:r>
              <a:rPr lang="ru-RU" b="1" dirty="0">
                <a:solidFill>
                  <a:srgbClr val="990033"/>
                </a:solidFill>
                <a:latin typeface="Comic Sans MS" pitchFamily="66" charset="0"/>
              </a:rPr>
              <a:t>Граммофон;</a:t>
            </a:r>
          </a:p>
          <a:p>
            <a:pPr algn="l">
              <a:buFontTx/>
              <a:buChar char="•"/>
            </a:pPr>
            <a:r>
              <a:rPr lang="ru-RU" b="1" dirty="0">
                <a:solidFill>
                  <a:srgbClr val="990033"/>
                </a:solidFill>
                <a:latin typeface="Comic Sans MS" pitchFamily="66" charset="0"/>
              </a:rPr>
              <a:t> </a:t>
            </a:r>
            <a:r>
              <a:rPr lang="ru-RU" b="1" dirty="0" err="1">
                <a:solidFill>
                  <a:srgbClr val="990033"/>
                </a:solidFill>
                <a:latin typeface="Comic Sans MS" pitchFamily="66" charset="0"/>
              </a:rPr>
              <a:t>Барбарон</a:t>
            </a:r>
            <a:r>
              <a:rPr lang="ru-RU" b="1" dirty="0">
                <a:solidFill>
                  <a:srgbClr val="990033"/>
                </a:solidFill>
                <a:latin typeface="Comic Sans MS" pitchFamily="66" charset="0"/>
              </a:rPr>
              <a:t>;</a:t>
            </a:r>
          </a:p>
          <a:p>
            <a:pPr algn="l">
              <a:buFontTx/>
              <a:buChar char="•"/>
            </a:pPr>
            <a:r>
              <a:rPr lang="ru-RU" b="1" dirty="0">
                <a:solidFill>
                  <a:srgbClr val="990033"/>
                </a:solidFill>
                <a:latin typeface="Comic Sans MS" pitchFamily="66" charset="0"/>
              </a:rPr>
              <a:t> Макарон;</a:t>
            </a:r>
          </a:p>
          <a:p>
            <a:pPr algn="l">
              <a:buFontTx/>
              <a:buChar char="•"/>
            </a:pPr>
            <a:r>
              <a:rPr lang="ru-RU" b="1" dirty="0">
                <a:solidFill>
                  <a:srgbClr val="990033"/>
                </a:solidFill>
                <a:latin typeface="Comic Sans MS" pitchFamily="66" charset="0"/>
              </a:rPr>
              <a:t> </a:t>
            </a:r>
            <a:r>
              <a:rPr lang="ru-RU" b="1" dirty="0" err="1">
                <a:solidFill>
                  <a:srgbClr val="990033"/>
                </a:solidFill>
                <a:latin typeface="Comic Sans MS" pitchFamily="66" charset="0"/>
              </a:rPr>
              <a:t>Гиперион</a:t>
            </a:r>
            <a:endParaRPr lang="ru-RU" b="1" dirty="0">
              <a:solidFill>
                <a:srgbClr val="990033"/>
              </a:solidFill>
              <a:latin typeface="Comic Sans MS" pitchFamily="66" charset="0"/>
            </a:endParaRPr>
          </a:p>
        </p:txBody>
      </p:sp>
      <p:pic>
        <p:nvPicPr>
          <p:cNvPr id="48133" name="Picture 5" descr="48px-Hellenisticl_head_of_a_statue_of_Zeus_N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438400"/>
            <a:ext cx="1425575" cy="1905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42669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36867" name="Picture 3" descr="жираф"/>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3088" y="1295400"/>
            <a:ext cx="2157412" cy="4038600"/>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ёж"/>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609600"/>
            <a:ext cx="262890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6869" name="Picture 5" descr="гусеница"/>
          <p:cNvPicPr>
            <a:picLocks noChangeAspect="1" noChangeArrowheads="1"/>
          </p:cNvPicPr>
          <p:nvPr/>
        </p:nvPicPr>
        <p:blipFill>
          <a:blip r:embed="rId5">
            <a:clrChange>
              <a:clrFrom>
                <a:srgbClr val="FEFCFD"/>
              </a:clrFrom>
              <a:clrTo>
                <a:srgbClr val="FEFCFD">
                  <a:alpha val="0"/>
                </a:srgbClr>
              </a:clrTo>
            </a:clrChange>
            <a:extLst>
              <a:ext uri="{28A0092B-C50C-407E-A947-70E740481C1C}">
                <a14:useLocalDpi xmlns:a14="http://schemas.microsoft.com/office/drawing/2010/main" val="0"/>
              </a:ext>
            </a:extLst>
          </a:blip>
          <a:srcRect/>
          <a:stretch>
            <a:fillRect/>
          </a:stretch>
        </p:blipFill>
        <p:spPr bwMode="auto">
          <a:xfrm>
            <a:off x="4800600" y="533400"/>
            <a:ext cx="3478213" cy="2146300"/>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kit1"/>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2971800"/>
            <a:ext cx="2225675" cy="2832100"/>
          </a:xfrm>
          <a:prstGeom prst="rect">
            <a:avLst/>
          </a:prstGeom>
          <a:noFill/>
          <a:extLst>
            <a:ext uri="{909E8E84-426E-40DD-AFC4-6F175D3DCCD1}">
              <a14:hiddenFill xmlns:a14="http://schemas.microsoft.com/office/drawing/2010/main">
                <a:solidFill>
                  <a:srgbClr val="FFFFFF"/>
                </a:solidFill>
              </a14:hiddenFill>
            </a:ext>
          </a:extLst>
        </p:spPr>
      </p:pic>
      <p:pic>
        <p:nvPicPr>
          <p:cNvPr id="36871" name="Picture 7" descr="гус"/>
          <p:cNvPicPr>
            <a:picLocks noChangeAspect="1" noChangeArrowheads="1"/>
          </p:cNvPicPr>
          <p:nvPr/>
        </p:nvPicPr>
        <p:blipFill>
          <a:blip r:embed="rId7">
            <a:clrChange>
              <a:clrFrom>
                <a:srgbClr val="F9FFFF"/>
              </a:clrFrom>
              <a:clrTo>
                <a:srgbClr val="F9FFFF">
                  <a:alpha val="0"/>
                </a:srgbClr>
              </a:clrTo>
            </a:clrChange>
            <a:extLst>
              <a:ext uri="{28A0092B-C50C-407E-A947-70E740481C1C}">
                <a14:useLocalDpi xmlns:a14="http://schemas.microsoft.com/office/drawing/2010/main" val="0"/>
              </a:ext>
            </a:extLst>
          </a:blip>
          <a:srcRect/>
          <a:stretch>
            <a:fillRect/>
          </a:stretch>
        </p:blipFill>
        <p:spPr bwMode="auto">
          <a:xfrm>
            <a:off x="7315200" y="2971800"/>
            <a:ext cx="1433513" cy="2692400"/>
          </a:xfrm>
          <a:prstGeom prst="rect">
            <a:avLst/>
          </a:prstGeom>
          <a:noFill/>
          <a:extLst>
            <a:ext uri="{909E8E84-426E-40DD-AFC4-6F175D3DCCD1}">
              <a14:hiddenFill xmlns:a14="http://schemas.microsoft.com/office/drawing/2010/main">
                <a:solidFill>
                  <a:srgbClr val="FFFFFF"/>
                </a:solidFill>
              </a14:hiddenFill>
            </a:ext>
          </a:extLst>
        </p:spPr>
      </p:pic>
      <p:pic>
        <p:nvPicPr>
          <p:cNvPr id="36872" name="Picture 8" descr="поп"/>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86400" y="3810000"/>
            <a:ext cx="1673225" cy="189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64440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43011" name="Picture 3" descr="кошка"/>
          <p:cNvPicPr>
            <a:picLocks noChangeAspect="1" noChangeArrowheads="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0001" r="14999"/>
          <a:stretch>
            <a:fillRect/>
          </a:stretch>
        </p:blipFill>
        <p:spPr bwMode="auto">
          <a:xfrm>
            <a:off x="3276600" y="3048000"/>
            <a:ext cx="2286000" cy="2439988"/>
          </a:xfrm>
          <a:prstGeom prst="rect">
            <a:avLst/>
          </a:prstGeom>
          <a:noFill/>
          <a:extLst>
            <a:ext uri="{909E8E84-426E-40DD-AFC4-6F175D3DCCD1}">
              <a14:hiddenFill xmlns:a14="http://schemas.microsoft.com/office/drawing/2010/main">
                <a:solidFill>
                  <a:srgbClr val="FFFFFF"/>
                </a:solidFill>
              </a14:hiddenFill>
            </a:ext>
          </a:extLst>
        </p:spPr>
      </p:pic>
      <p:pic>
        <p:nvPicPr>
          <p:cNvPr id="43012" name="Picture 4" descr="петух"/>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352800" y="609600"/>
            <a:ext cx="2157413" cy="2324100"/>
          </a:xfrm>
          <a:prstGeom prst="rect">
            <a:avLst/>
          </a:prstGeom>
          <a:noFill/>
          <a:extLst>
            <a:ext uri="{909E8E84-426E-40DD-AFC4-6F175D3DCCD1}">
              <a14:hiddenFill xmlns:a14="http://schemas.microsoft.com/office/drawing/2010/main">
                <a:solidFill>
                  <a:srgbClr val="FFFFFF"/>
                </a:solidFill>
              </a14:hiddenFill>
            </a:ext>
          </a:extLst>
        </p:spPr>
      </p:pic>
      <p:pic>
        <p:nvPicPr>
          <p:cNvPr id="43013" name="Picture 5" descr="собака"/>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2600" y="1457325"/>
            <a:ext cx="32004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краб"/>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5800" y="2209800"/>
            <a:ext cx="2438400" cy="2179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03429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41987" name="Picture 3" descr="верблюд"/>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819400"/>
            <a:ext cx="27813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41988" name="Picture 4" descr="ящер"/>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7934">
            <a:off x="609600" y="990600"/>
            <a:ext cx="28448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41989" name="Picture 5" descr="лягушка"/>
          <p:cNvPicPr>
            <a:picLocks noChangeAspect="1" noChangeArrowheads="1"/>
          </p:cNvPicPr>
          <p:nvPr/>
        </p:nvPicPr>
        <p:blipFill>
          <a:blip r:embed="rId5">
            <a:clrChange>
              <a:clrFrom>
                <a:srgbClr val="FFFFFF"/>
              </a:clrFrom>
              <a:clrTo>
                <a:srgbClr val="FFFFFF">
                  <a:alpha val="0"/>
                </a:srgbClr>
              </a:clrTo>
            </a:clrChange>
            <a:lum bright="6000"/>
            <a:extLst>
              <a:ext uri="{28A0092B-C50C-407E-A947-70E740481C1C}">
                <a14:useLocalDpi xmlns:a14="http://schemas.microsoft.com/office/drawing/2010/main" val="0"/>
              </a:ext>
            </a:extLst>
          </a:blip>
          <a:srcRect/>
          <a:stretch>
            <a:fillRect/>
          </a:stretch>
        </p:blipFill>
        <p:spPr bwMode="auto">
          <a:xfrm>
            <a:off x="6172200" y="609600"/>
            <a:ext cx="2176463" cy="2814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35960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40963" name="Picture 3" descr="image21969570"/>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12015">
            <a:off x="669925" y="2316163"/>
            <a:ext cx="3429000" cy="3414712"/>
          </a:xfrm>
          <a:prstGeom prst="rect">
            <a:avLst/>
          </a:prstGeom>
          <a:noFill/>
          <a:extLst>
            <a:ext uri="{909E8E84-426E-40DD-AFC4-6F175D3DCCD1}">
              <a14:hiddenFill xmlns:a14="http://schemas.microsoft.com/office/drawing/2010/main">
                <a:solidFill>
                  <a:srgbClr val="FFFFFF"/>
                </a:solidFill>
              </a14:hiddenFill>
            </a:ext>
          </a:extLst>
        </p:spPr>
      </p:pic>
      <p:sp>
        <p:nvSpPr>
          <p:cNvPr id="40965" name="AutoShape 5"/>
          <p:cNvSpPr>
            <a:spLocks noChangeArrowheads="1"/>
          </p:cNvSpPr>
          <p:nvPr/>
        </p:nvSpPr>
        <p:spPr bwMode="auto">
          <a:xfrm>
            <a:off x="3581400" y="381000"/>
            <a:ext cx="5029200" cy="2743200"/>
          </a:xfrm>
          <a:prstGeom prst="cloudCallout">
            <a:avLst>
              <a:gd name="adj1" fmla="val -44509"/>
              <a:gd name="adj2" fmla="val 57755"/>
            </a:avLst>
          </a:prstGeom>
          <a:solidFill>
            <a:srgbClr val="CCFF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ru-RU"/>
          </a:p>
        </p:txBody>
      </p:sp>
      <p:sp>
        <p:nvSpPr>
          <p:cNvPr id="40966" name="Text Box 6"/>
          <p:cNvSpPr txBox="1">
            <a:spLocks noChangeArrowheads="1"/>
          </p:cNvSpPr>
          <p:nvPr/>
        </p:nvSpPr>
        <p:spPr bwMode="auto">
          <a:xfrm>
            <a:off x="4267200" y="1524000"/>
            <a:ext cx="335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p>
        </p:txBody>
      </p:sp>
      <p:sp>
        <p:nvSpPr>
          <p:cNvPr id="40967" name="Text Box 7"/>
          <p:cNvSpPr txBox="1">
            <a:spLocks noChangeArrowheads="1"/>
          </p:cNvSpPr>
          <p:nvPr/>
        </p:nvSpPr>
        <p:spPr bwMode="auto">
          <a:xfrm>
            <a:off x="4343400" y="1295400"/>
            <a:ext cx="37306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4000" b="1">
                <a:solidFill>
                  <a:srgbClr val="CC0000"/>
                </a:solidFill>
                <a:latin typeface="Comic Sans MS" pitchFamily="66" charset="0"/>
              </a:rPr>
              <a:t>МОЛОДЦЫ !!!</a:t>
            </a:r>
          </a:p>
        </p:txBody>
      </p:sp>
    </p:spTree>
    <p:extLst>
      <p:ext uri="{BB962C8B-B14F-4D97-AF65-F5344CB8AC3E}">
        <p14:creationId xmlns:p14="http://schemas.microsoft.com/office/powerpoint/2010/main" val="27032445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700"/>
          </a:xfrm>
          <a:prstGeom prst="rect">
            <a:avLst/>
          </a:prstGeom>
          <a:noFill/>
          <a:extLst>
            <a:ext uri="{909E8E84-426E-40DD-AFC4-6F175D3DCCD1}">
              <a14:hiddenFill xmlns:a14="http://schemas.microsoft.com/office/drawing/2010/main">
                <a:solidFill>
                  <a:srgbClr val="FFFFFF"/>
                </a:solidFill>
              </a14:hiddenFill>
            </a:ext>
          </a:extLst>
        </p:spPr>
      </p:pic>
      <p:pic>
        <p:nvPicPr>
          <p:cNvPr id="39939" name="Picture 3" descr="3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838200"/>
            <a:ext cx="3382963" cy="4495800"/>
          </a:xfrm>
          <a:prstGeom prst="rect">
            <a:avLst/>
          </a:prstGeom>
          <a:noFill/>
          <a:extLst>
            <a:ext uri="{909E8E84-426E-40DD-AFC4-6F175D3DCCD1}">
              <a14:hiddenFill xmlns:a14="http://schemas.microsoft.com/office/drawing/2010/main">
                <a:solidFill>
                  <a:srgbClr val="FFFFFF"/>
                </a:solidFill>
              </a14:hiddenFill>
            </a:ext>
          </a:extLst>
        </p:spPr>
      </p:pic>
      <p:sp>
        <p:nvSpPr>
          <p:cNvPr id="39940" name="Rectangle 4"/>
          <p:cNvSpPr>
            <a:spLocks noGrp="1" noChangeArrowheads="1"/>
          </p:cNvSpPr>
          <p:nvPr>
            <p:ph type="title"/>
          </p:nvPr>
        </p:nvSpPr>
        <p:spPr>
          <a:xfrm>
            <a:off x="4648200" y="1676400"/>
            <a:ext cx="3962400" cy="3200400"/>
          </a:xfrm>
        </p:spPr>
        <p:txBody>
          <a:bodyPr/>
          <a:lstStyle/>
          <a:p>
            <a:r>
              <a:rPr lang="ru-RU" sz="2800" b="1" i="1">
                <a:solidFill>
                  <a:schemeClr val="accent2"/>
                </a:solidFill>
                <a:latin typeface="Courier New" pitchFamily="49" charset="0"/>
              </a:rPr>
              <a:t>«Больше всего на свете я хочу, чтобы мои книги доставляли удовольствие детям!»</a:t>
            </a:r>
          </a:p>
        </p:txBody>
      </p:sp>
    </p:spTree>
    <p:extLst>
      <p:ext uri="{BB962C8B-B14F-4D97-AF65-F5344CB8AC3E}">
        <p14:creationId xmlns:p14="http://schemas.microsoft.com/office/powerpoint/2010/main" val="29777250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8136904" cy="5847755"/>
          </a:xfrm>
          <a:prstGeom prst="rect">
            <a:avLst/>
          </a:prstGeom>
        </p:spPr>
        <p:txBody>
          <a:bodyPr wrap="square">
            <a:spAutoFit/>
          </a:bodyPr>
          <a:lstStyle/>
          <a:p>
            <a:pPr algn="ctr"/>
            <a:r>
              <a:rPr lang="ru-RU" sz="1600" b="1" dirty="0">
                <a:solidFill>
                  <a:schemeClr val="bg1">
                    <a:lumMod val="25000"/>
                  </a:schemeClr>
                </a:solidFill>
              </a:rPr>
              <a:t>Сценарий литературного праздника смешных историй</a:t>
            </a:r>
            <a:br>
              <a:rPr lang="ru-RU" sz="1600" b="1" dirty="0">
                <a:solidFill>
                  <a:schemeClr val="bg1">
                    <a:lumMod val="25000"/>
                  </a:schemeClr>
                </a:solidFill>
              </a:rPr>
            </a:br>
            <a:r>
              <a:rPr lang="ru-RU" sz="1600" b="1" dirty="0">
                <a:solidFill>
                  <a:schemeClr val="bg1">
                    <a:lumMod val="25000"/>
                  </a:schemeClr>
                </a:solidFill>
              </a:rPr>
              <a:t>«Верхом на портфеле</a:t>
            </a:r>
            <a:r>
              <a:rPr lang="ru-RU" sz="1600" b="1" dirty="0" smtClean="0">
                <a:solidFill>
                  <a:schemeClr val="bg1">
                    <a:lumMod val="25000"/>
                  </a:schemeClr>
                </a:solidFill>
              </a:rPr>
              <a:t>»</a:t>
            </a:r>
          </a:p>
          <a:p>
            <a:pPr algn="ctr"/>
            <a:endParaRPr lang="ru-RU" sz="1600" dirty="0">
              <a:solidFill>
                <a:schemeClr val="bg1">
                  <a:lumMod val="25000"/>
                </a:schemeClr>
              </a:solidFill>
            </a:endParaRPr>
          </a:p>
          <a:p>
            <a:r>
              <a:rPr lang="ru-RU" sz="1600" b="1" dirty="0">
                <a:solidFill>
                  <a:schemeClr val="bg1">
                    <a:lumMod val="25000"/>
                  </a:schemeClr>
                </a:solidFill>
              </a:rPr>
              <a:t>Направление мероприятия</a:t>
            </a:r>
            <a:r>
              <a:rPr lang="ru-RU" sz="1600" b="1" dirty="0"/>
              <a:t>: </a:t>
            </a:r>
            <a:r>
              <a:rPr lang="ru-RU" sz="1600" dirty="0"/>
              <a:t>продвижение чтения</a:t>
            </a:r>
            <a:br>
              <a:rPr lang="ru-RU" sz="1600" dirty="0"/>
            </a:br>
            <a:r>
              <a:rPr lang="ru-RU" sz="1600" b="1" dirty="0" smtClean="0">
                <a:solidFill>
                  <a:schemeClr val="bg1">
                    <a:lumMod val="25000"/>
                  </a:schemeClr>
                </a:solidFill>
              </a:rPr>
              <a:t>Возрастная категория</a:t>
            </a:r>
            <a:r>
              <a:rPr lang="ru-RU" sz="1600" b="1" dirty="0" smtClean="0"/>
              <a:t>: </a:t>
            </a:r>
            <a:r>
              <a:rPr lang="ru-RU" sz="1600" dirty="0" smtClean="0"/>
              <a:t>младший школьный возраст</a:t>
            </a:r>
            <a:br>
              <a:rPr lang="ru-RU" sz="1600" dirty="0" smtClean="0"/>
            </a:br>
            <a:r>
              <a:rPr lang="ru-RU" sz="1600" b="1" dirty="0" smtClean="0">
                <a:solidFill>
                  <a:schemeClr val="bg1">
                    <a:lumMod val="25000"/>
                  </a:schemeClr>
                </a:solidFill>
              </a:rPr>
              <a:t>Оборудование</a:t>
            </a:r>
            <a:r>
              <a:rPr lang="ru-RU" sz="1600" b="1" dirty="0"/>
              <a:t>:</a:t>
            </a:r>
            <a:r>
              <a:rPr lang="ru-RU" sz="1600" dirty="0"/>
              <a:t> </a:t>
            </a:r>
            <a:r>
              <a:rPr lang="ru-RU" dirty="0"/>
              <a:t>проектор, экран, выставка книг </a:t>
            </a:r>
            <a:r>
              <a:rPr lang="ru-RU" dirty="0" smtClean="0"/>
              <a:t>Валентина </a:t>
            </a:r>
            <a:r>
              <a:rPr lang="ru-RU" dirty="0"/>
              <a:t>Постникова</a:t>
            </a:r>
            <a:r>
              <a:rPr lang="ru-RU" dirty="0" smtClean="0"/>
              <a:t>.</a:t>
            </a:r>
          </a:p>
          <a:p>
            <a:endParaRPr lang="ru-RU" dirty="0"/>
          </a:p>
          <a:p>
            <a:r>
              <a:rPr lang="ru-RU" sz="1400" b="1" dirty="0">
                <a:solidFill>
                  <a:schemeClr val="bg1">
                    <a:lumMod val="25000"/>
                  </a:schemeClr>
                </a:solidFill>
              </a:rPr>
              <a:t>Краткое содержание мероприятия:</a:t>
            </a:r>
            <a:r>
              <a:rPr lang="ru-RU" sz="1400" dirty="0">
                <a:solidFill>
                  <a:schemeClr val="bg1">
                    <a:lumMod val="25000"/>
                  </a:schemeClr>
                </a:solidFill>
              </a:rPr>
              <a:t/>
            </a:r>
            <a:br>
              <a:rPr lang="ru-RU" sz="1400" dirty="0">
                <a:solidFill>
                  <a:schemeClr val="bg1">
                    <a:lumMod val="25000"/>
                  </a:schemeClr>
                </a:solidFill>
              </a:rPr>
            </a:br>
            <a:r>
              <a:rPr lang="ru-RU" sz="1400" dirty="0"/>
              <a:t>1. Рассказ о писателе, знакомство с </a:t>
            </a:r>
            <a:r>
              <a:rPr lang="ru-RU" sz="1400" dirty="0" smtClean="0"/>
              <a:t>книгами</a:t>
            </a:r>
            <a:r>
              <a:rPr lang="ru-RU" sz="1400" dirty="0"/>
              <a:t/>
            </a:r>
            <a:br>
              <a:rPr lang="ru-RU" sz="1400" dirty="0"/>
            </a:br>
            <a:r>
              <a:rPr lang="ru-RU" sz="1400" dirty="0"/>
              <a:t>2. </a:t>
            </a:r>
            <a:r>
              <a:rPr lang="ru-RU" sz="1400" dirty="0" smtClean="0"/>
              <a:t>Игротека</a:t>
            </a:r>
            <a:r>
              <a:rPr lang="ru-RU" sz="1400" dirty="0"/>
              <a:t/>
            </a:r>
            <a:br>
              <a:rPr lang="ru-RU" sz="1400" dirty="0"/>
            </a:br>
            <a:r>
              <a:rPr lang="ru-RU" sz="1400" dirty="0"/>
              <a:t>3. Просмотр мультфильма «Тигрёнок на подсолнухе</a:t>
            </a:r>
            <a:r>
              <a:rPr lang="ru-RU" sz="1400" dirty="0" smtClean="0"/>
              <a:t>»</a:t>
            </a:r>
          </a:p>
          <a:p>
            <a:endParaRPr lang="ru-RU" sz="1400" dirty="0"/>
          </a:p>
          <a:p>
            <a:r>
              <a:rPr lang="ru-RU" sz="1400" b="1" dirty="0" smtClean="0"/>
              <a:t>Ход мероприятия</a:t>
            </a:r>
          </a:p>
          <a:p>
            <a:endParaRPr lang="ru-RU" sz="1400" dirty="0"/>
          </a:p>
          <a:p>
            <a:r>
              <a:rPr lang="ru-RU" sz="1600" dirty="0"/>
              <a:t>СЛАЙД 1 </a:t>
            </a:r>
            <a:br>
              <a:rPr lang="ru-RU" sz="1600" dirty="0"/>
            </a:br>
            <a:r>
              <a:rPr lang="ru-RU" sz="1600" dirty="0" smtClean="0"/>
              <a:t>Здравствуйте</a:t>
            </a:r>
            <a:r>
              <a:rPr lang="ru-RU" sz="1600" dirty="0"/>
              <a:t>, ребята</a:t>
            </a:r>
            <a:r>
              <a:rPr lang="ru-RU" sz="1600" dirty="0" smtClean="0"/>
              <a:t>!</a:t>
            </a:r>
          </a:p>
          <a:p>
            <a:r>
              <a:rPr lang="ru-RU" sz="1600" dirty="0"/>
              <a:t/>
            </a:r>
            <a:br>
              <a:rPr lang="ru-RU" sz="1600" dirty="0"/>
            </a:br>
            <a:r>
              <a:rPr lang="ru-RU" sz="1600" dirty="0"/>
              <a:t>СЛАЙД 2 </a:t>
            </a:r>
            <a:br>
              <a:rPr lang="ru-RU" sz="1600" dirty="0"/>
            </a:br>
            <a:r>
              <a:rPr lang="ru-RU" sz="1600" dirty="0"/>
              <a:t>Сегодня мы познакомимся с творчеством замечательного детского писателя  Валентина Юрьевича Постникова.</a:t>
            </a:r>
            <a:br>
              <a:rPr lang="ru-RU" sz="1600" dirty="0"/>
            </a:br>
            <a:r>
              <a:rPr lang="ru-RU" sz="1600" dirty="0"/>
              <a:t> Родился он в Москве в 1970 году. Так случайно получилось, что он и сам детский писатель, и сын детского писателя Юрия </a:t>
            </a:r>
            <a:r>
              <a:rPr lang="ru-RU" sz="1600" dirty="0" err="1"/>
              <a:t>Дружкова</a:t>
            </a:r>
            <a:r>
              <a:rPr lang="ru-RU" sz="1600" dirty="0"/>
              <a:t>, который написал книгу «Приключения Карандаша и </a:t>
            </a:r>
            <a:r>
              <a:rPr lang="ru-RU" sz="1600" dirty="0" err="1"/>
              <a:t>Самоделкина</a:t>
            </a:r>
            <a:r>
              <a:rPr lang="ru-RU" sz="1600" dirty="0"/>
              <a:t>».</a:t>
            </a:r>
            <a:br>
              <a:rPr lang="ru-RU" sz="1600" dirty="0"/>
            </a:br>
            <a:endParaRPr lang="ru-RU" sz="1600" dirty="0"/>
          </a:p>
        </p:txBody>
      </p:sp>
    </p:spTree>
    <p:extLst>
      <p:ext uri="{BB962C8B-B14F-4D97-AF65-F5344CB8AC3E}">
        <p14:creationId xmlns:p14="http://schemas.microsoft.com/office/powerpoint/2010/main" val="313246784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692696"/>
            <a:ext cx="6462464" cy="5509200"/>
          </a:xfrm>
          <a:prstGeom prst="rect">
            <a:avLst/>
          </a:prstGeom>
        </p:spPr>
        <p:txBody>
          <a:bodyPr wrap="square">
            <a:spAutoFit/>
          </a:bodyPr>
          <a:lstStyle/>
          <a:p>
            <a:r>
              <a:rPr lang="ru-RU" sz="1600" dirty="0">
                <a:latin typeface="Comic Sans MS" pitchFamily="66" charset="0"/>
              </a:rPr>
              <a:t>СЛАЙД 3 </a:t>
            </a:r>
            <a:br>
              <a:rPr lang="ru-RU" sz="1600" dirty="0">
                <a:latin typeface="Comic Sans MS" pitchFamily="66" charset="0"/>
              </a:rPr>
            </a:br>
            <a:r>
              <a:rPr lang="ru-RU" sz="1600" dirty="0">
                <a:latin typeface="Comic Sans MS" pitchFamily="66" charset="0"/>
              </a:rPr>
              <a:t> Если вы не слышали даже краем уха про этих героев, я расскажу </a:t>
            </a:r>
            <a:r>
              <a:rPr lang="ru-RU" sz="1600" dirty="0" smtClean="0">
                <a:latin typeface="Comic Sans MS" pitchFamily="66" charset="0"/>
              </a:rPr>
              <a:t>вам, </a:t>
            </a:r>
            <a:r>
              <a:rPr lang="ru-RU" sz="1600" dirty="0">
                <a:latin typeface="Comic Sans MS" pitchFamily="66" charset="0"/>
              </a:rPr>
              <a:t>кто они такие. Дело в том, что Карандаш умеет рисовать оживающие картинки, вместо носа у него – волшебный карандаш. А железный мастер </a:t>
            </a:r>
            <a:r>
              <a:rPr lang="ru-RU" sz="1600" dirty="0" err="1">
                <a:latin typeface="Comic Sans MS" pitchFamily="66" charset="0"/>
              </a:rPr>
              <a:t>Самоделкин</a:t>
            </a:r>
            <a:r>
              <a:rPr lang="ru-RU" sz="1600" dirty="0">
                <a:latin typeface="Comic Sans MS" pitchFamily="66" charset="0"/>
              </a:rPr>
              <a:t> умеет мастерить, пилить, строгать, чинить. Карандаш и </a:t>
            </a:r>
            <a:r>
              <a:rPr lang="ru-RU" sz="1600" dirty="0" err="1">
                <a:latin typeface="Comic Sans MS" pitchFamily="66" charset="0"/>
              </a:rPr>
              <a:t>Самоделкин</a:t>
            </a:r>
            <a:r>
              <a:rPr lang="ru-RU" sz="1600" dirty="0">
                <a:latin typeface="Comic Sans MS" pitchFamily="66" charset="0"/>
              </a:rPr>
              <a:t> живут в Волшебной школе, где учат маленьких ребят волшебству о доброте. И уроки в этой школе тоже удивительные.</a:t>
            </a:r>
            <a:br>
              <a:rPr lang="ru-RU" sz="1600" dirty="0">
                <a:latin typeface="Comic Sans MS" pitchFamily="66" charset="0"/>
              </a:rPr>
            </a:br>
            <a:r>
              <a:rPr lang="ru-RU" sz="1600" dirty="0">
                <a:latin typeface="Comic Sans MS" pitchFamily="66" charset="0"/>
              </a:rPr>
              <a:t> Наверное, ваши папы и мамы помнят такую книгу и мультфильм, который по ней сняли. Кстати, в этом году исполняется 50 лет этой замечательной книге, переведённой на китайский, болгарский, английский и другие языки мира</a:t>
            </a:r>
            <a:r>
              <a:rPr lang="ru-RU" sz="1600" dirty="0" smtClean="0">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СЛАЙД 4 </a:t>
            </a:r>
            <a:br>
              <a:rPr lang="ru-RU" sz="1600" dirty="0">
                <a:latin typeface="Comic Sans MS" pitchFamily="66" charset="0"/>
              </a:rPr>
            </a:br>
            <a:r>
              <a:rPr lang="ru-RU" sz="1600" dirty="0">
                <a:latin typeface="Comic Sans MS" pitchFamily="66" charset="0"/>
              </a:rPr>
              <a:t> Про свои школьные годы писатель рассказывает так: учился я отвратительно, ленился, часто зевал на уроках, смотрел в окно, считал ворон и мечтал. Писал я без ошибок, но не мог написать ни одного сочинения. За меня это делала мама. И когда меня спрашивали: «Ты, наверное, хочешь быть детским писателем, как папа?», я отвечал: «Нет, ни за что! Я буду сыщиком, как Шерлок Холмс».</a:t>
            </a:r>
          </a:p>
        </p:txBody>
      </p:sp>
    </p:spTree>
    <p:extLst>
      <p:ext uri="{BB962C8B-B14F-4D97-AF65-F5344CB8AC3E}">
        <p14:creationId xmlns:p14="http://schemas.microsoft.com/office/powerpoint/2010/main" val="41334699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1484784"/>
            <a:ext cx="6390456" cy="3539430"/>
          </a:xfrm>
          <a:prstGeom prst="rect">
            <a:avLst/>
          </a:prstGeom>
        </p:spPr>
        <p:txBody>
          <a:bodyPr wrap="square">
            <a:spAutoFit/>
          </a:bodyPr>
          <a:lstStyle/>
          <a:p>
            <a:r>
              <a:rPr lang="ru-RU" sz="1600" dirty="0">
                <a:latin typeface="Comic Sans MS" pitchFamily="66" charset="0"/>
              </a:rPr>
              <a:t>СЛАЙД 5 </a:t>
            </a:r>
            <a:br>
              <a:rPr lang="ru-RU" sz="1600" dirty="0">
                <a:latin typeface="Comic Sans MS" pitchFamily="66" charset="0"/>
              </a:rPr>
            </a:br>
            <a:r>
              <a:rPr lang="ru-RU" sz="1600" dirty="0">
                <a:latin typeface="Comic Sans MS" pitchFamily="66" charset="0"/>
              </a:rPr>
              <a:t> Но однажды случилось такое происшествие. Маленький Валя нарисовал рисунок – маленького Тигрёнка на ярком жёлтом подсолнухе. Папа отнёс рисунок на детскую выставку, там рисунок увидел знаменитый детский писатель Юрий Коваль, которому так понравился тигрёнок, что он сочинил сказку «Тигрёнок на подсолнухе», а через год вышел мультфильм с таким же названием. Этот мультфильм полюбили все дети, и мы сегодня его тоже посмотрим, но попозже.</a:t>
            </a:r>
            <a:br>
              <a:rPr lang="ru-RU" sz="1600" dirty="0">
                <a:latin typeface="Comic Sans MS" pitchFamily="66" charset="0"/>
              </a:rPr>
            </a:br>
            <a:r>
              <a:rPr lang="ru-RU" sz="1600" dirty="0">
                <a:latin typeface="Comic Sans MS" pitchFamily="66" charset="0"/>
              </a:rPr>
              <a:t> В детстве мальчику часто рассказывали сказки, чаще всего рассказывал папа – про Карандаша и </a:t>
            </a:r>
            <a:r>
              <a:rPr lang="ru-RU" sz="1600" dirty="0" err="1">
                <a:latin typeface="Comic Sans MS" pitchFamily="66" charset="0"/>
              </a:rPr>
              <a:t>Самоделкина</a:t>
            </a:r>
            <a:r>
              <a:rPr lang="ru-RU" sz="1600" dirty="0">
                <a:latin typeface="Comic Sans MS" pitchFamily="66" charset="0"/>
              </a:rPr>
              <a:t>. А когда маленький Валя вырос, ему стало ужасно обидно, что современные дети забыли этих весёлых героев, и он решил написать продолжение их приключений.</a:t>
            </a:r>
          </a:p>
        </p:txBody>
      </p:sp>
    </p:spTree>
    <p:extLst>
      <p:ext uri="{BB962C8B-B14F-4D97-AF65-F5344CB8AC3E}">
        <p14:creationId xmlns:p14="http://schemas.microsoft.com/office/powerpoint/2010/main" val="309986211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836712"/>
            <a:ext cx="6840760" cy="4524315"/>
          </a:xfrm>
          <a:prstGeom prst="rect">
            <a:avLst/>
          </a:prstGeom>
        </p:spPr>
        <p:txBody>
          <a:bodyPr wrap="square">
            <a:spAutoFit/>
          </a:bodyPr>
          <a:lstStyle/>
          <a:p>
            <a:r>
              <a:rPr lang="ru-RU" sz="1600" dirty="0">
                <a:latin typeface="Comic Sans MS" pitchFamily="66" charset="0"/>
              </a:rPr>
              <a:t>СЛАЙД 6 </a:t>
            </a:r>
            <a:r>
              <a:rPr lang="ru-RU" sz="1600" b="1" dirty="0">
                <a:latin typeface="Comic Sans MS" pitchFamily="66" charset="0"/>
              </a:rPr>
              <a:t>Так появились книги: </a:t>
            </a:r>
            <a:endParaRPr lang="ru-RU" sz="1600" b="1" dirty="0" smtClean="0">
              <a:latin typeface="Comic Sans MS" pitchFamily="66" charset="0"/>
            </a:endParaRP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«Карандаш и </a:t>
            </a:r>
            <a:r>
              <a:rPr lang="ru-RU" sz="1600" dirty="0" err="1">
                <a:latin typeface="Comic Sans MS" pitchFamily="66" charset="0"/>
              </a:rPr>
              <a:t>Самоделкин</a:t>
            </a:r>
            <a:r>
              <a:rPr lang="ru-RU" sz="1600" dirty="0">
                <a:latin typeface="Comic Sans MS" pitchFamily="66" charset="0"/>
              </a:rPr>
              <a:t> в Антарктиде»,</a:t>
            </a:r>
            <a:br>
              <a:rPr lang="ru-RU" sz="1600" dirty="0">
                <a:latin typeface="Comic Sans MS" pitchFamily="66" charset="0"/>
              </a:rPr>
            </a:br>
            <a:r>
              <a:rPr lang="ru-RU" sz="1600" dirty="0">
                <a:latin typeface="Comic Sans MS" pitchFamily="66" charset="0"/>
              </a:rPr>
              <a:t>«Карандаш и </a:t>
            </a:r>
            <a:r>
              <a:rPr lang="ru-RU" sz="1600" dirty="0" err="1">
                <a:latin typeface="Comic Sans MS" pitchFamily="66" charset="0"/>
              </a:rPr>
              <a:t>Самоделкин</a:t>
            </a:r>
            <a:r>
              <a:rPr lang="ru-RU" sz="1600" dirty="0">
                <a:latin typeface="Comic Sans MS" pitchFamily="66" charset="0"/>
              </a:rPr>
              <a:t> на острове гигантских насекомых»,</a:t>
            </a:r>
            <a:br>
              <a:rPr lang="ru-RU" sz="1600" dirty="0">
                <a:latin typeface="Comic Sans MS" pitchFamily="66" charset="0"/>
              </a:rPr>
            </a:br>
            <a:r>
              <a:rPr lang="ru-RU" sz="1600" dirty="0">
                <a:latin typeface="Comic Sans MS" pitchFamily="66" charset="0"/>
              </a:rPr>
              <a:t>«Карандаш и </a:t>
            </a:r>
            <a:r>
              <a:rPr lang="ru-RU" sz="1600" dirty="0" err="1">
                <a:latin typeface="Comic Sans MS" pitchFamily="66" charset="0"/>
              </a:rPr>
              <a:t>Самоделкин</a:t>
            </a:r>
            <a:r>
              <a:rPr lang="ru-RU" sz="1600" dirty="0">
                <a:latin typeface="Comic Sans MS" pitchFamily="66" charset="0"/>
              </a:rPr>
              <a:t> в стране людоедов»,</a:t>
            </a:r>
            <a:br>
              <a:rPr lang="ru-RU" sz="1600" dirty="0">
                <a:latin typeface="Comic Sans MS" pitchFamily="66" charset="0"/>
              </a:rPr>
            </a:br>
            <a:r>
              <a:rPr lang="ru-RU" sz="1600" dirty="0">
                <a:latin typeface="Comic Sans MS" pitchFamily="66" charset="0"/>
              </a:rPr>
              <a:t>«Карандаш и </a:t>
            </a:r>
            <a:r>
              <a:rPr lang="ru-RU" sz="1600" dirty="0" err="1">
                <a:latin typeface="Comic Sans MS" pitchFamily="66" charset="0"/>
              </a:rPr>
              <a:t>Самоделкин</a:t>
            </a:r>
            <a:r>
              <a:rPr lang="ru-RU" sz="1600" dirty="0">
                <a:latin typeface="Comic Sans MS" pitchFamily="66" charset="0"/>
              </a:rPr>
              <a:t> на Северном полюсе» и другие путешествия этих героев.    </a:t>
            </a:r>
          </a:p>
          <a:p>
            <a:r>
              <a:rPr lang="ru-RU" sz="1600" dirty="0">
                <a:latin typeface="Comic Sans MS" pitchFamily="66" charset="0"/>
              </a:rPr>
              <a:t> Где только они не оказываются: и на Марсе, и на острове сокровищ, и в Египте, и на Острове привидений.</a:t>
            </a:r>
            <a:br>
              <a:rPr lang="ru-RU" sz="1600" dirty="0">
                <a:latin typeface="Comic Sans MS" pitchFamily="66" charset="0"/>
              </a:rPr>
            </a:br>
            <a:r>
              <a:rPr lang="ru-RU" sz="1600" dirty="0">
                <a:latin typeface="Comic Sans MS" pitchFamily="66" charset="0"/>
              </a:rPr>
              <a:t> Валентин Постников часто выступает в библиотеках, школах, книжных магазинах и общается со своими читателями, то есть с детьми и их родителями. В одном из интервью он сказал:</a:t>
            </a:r>
            <a:br>
              <a:rPr lang="ru-RU" sz="1600" dirty="0">
                <a:latin typeface="Comic Sans MS" pitchFamily="66" charset="0"/>
              </a:rPr>
            </a:br>
            <a:r>
              <a:rPr lang="ru-RU" sz="1600" dirty="0">
                <a:latin typeface="Comic Sans MS" pitchFamily="66" charset="0"/>
              </a:rPr>
              <a:t> "Когда я спрашиваю детей, кто знает </a:t>
            </a:r>
            <a:r>
              <a:rPr lang="ru-RU" sz="1600" dirty="0" err="1">
                <a:latin typeface="Comic Sans MS" pitchFamily="66" charset="0"/>
              </a:rPr>
              <a:t>Бэтмена</a:t>
            </a:r>
            <a:r>
              <a:rPr lang="ru-RU" sz="1600" dirty="0">
                <a:latin typeface="Comic Sans MS" pitchFamily="66" charset="0"/>
              </a:rPr>
              <a:t>, Человека-паука, </a:t>
            </a:r>
            <a:r>
              <a:rPr lang="ru-RU" sz="1600" dirty="0" err="1">
                <a:latin typeface="Comic Sans MS" pitchFamily="66" charset="0"/>
              </a:rPr>
              <a:t>Шрека</a:t>
            </a:r>
            <a:r>
              <a:rPr lang="ru-RU" sz="1600" dirty="0">
                <a:latin typeface="Comic Sans MS" pitchFamily="66" charset="0"/>
              </a:rPr>
              <a:t> или Гарри Поттера - просто лес рук, все руки поднимают. Но когда спрашиваю, кто знает </a:t>
            </a:r>
            <a:r>
              <a:rPr lang="ru-RU" sz="1600" dirty="0" err="1">
                <a:latin typeface="Comic Sans MS" pitchFamily="66" charset="0"/>
              </a:rPr>
              <a:t>Самоделкина</a:t>
            </a:r>
            <a:r>
              <a:rPr lang="ru-RU" sz="1600" dirty="0">
                <a:latin typeface="Comic Sans MS" pitchFamily="66" charset="0"/>
              </a:rPr>
              <a:t>, Карандаша, Незнайку, Чебурашку - многие только плечами пожимают.</a:t>
            </a:r>
          </a:p>
          <a:p>
            <a:r>
              <a:rPr lang="ru-RU" sz="1600" dirty="0">
                <a:latin typeface="Comic Sans MS" pitchFamily="66" charset="0"/>
              </a:rPr>
              <a:t> То есть появилось целое поколение детей, которые русских персонажей знают намного хуже, чем американских». </a:t>
            </a:r>
          </a:p>
        </p:txBody>
      </p:sp>
    </p:spTree>
    <p:extLst>
      <p:ext uri="{BB962C8B-B14F-4D97-AF65-F5344CB8AC3E}">
        <p14:creationId xmlns:p14="http://schemas.microsoft.com/office/powerpoint/2010/main" val="40733691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930749"/>
            <a:ext cx="7056784" cy="4524315"/>
          </a:xfrm>
          <a:prstGeom prst="rect">
            <a:avLst/>
          </a:prstGeom>
        </p:spPr>
        <p:txBody>
          <a:bodyPr wrap="square">
            <a:spAutoFit/>
          </a:bodyPr>
          <a:lstStyle/>
          <a:p>
            <a:r>
              <a:rPr lang="ru-RU" sz="1600" dirty="0">
                <a:latin typeface="Comic Sans MS" pitchFamily="66" charset="0"/>
              </a:rPr>
              <a:t>СЛАЙД 7 </a:t>
            </a:r>
            <a:br>
              <a:rPr lang="ru-RU" sz="1600" dirty="0">
                <a:latin typeface="Comic Sans MS" pitchFamily="66" charset="0"/>
              </a:rPr>
            </a:br>
            <a:r>
              <a:rPr lang="ru-RU" sz="1600" dirty="0">
                <a:latin typeface="Comic Sans MS" pitchFamily="66" charset="0"/>
              </a:rPr>
              <a:t> И тогда Валентин Постников вспомнил главных героев русских сказок – Бабу Ягу, Лешего, Кикимору, Водяного, и решил – пусть эти герои живут не только в старых сказках, но и в новых. И он перенёс их в современный город, где они встречаются с современной городской нечистой силой: с чердачным, подвальным, подъездным, лифтовым, водопроводным. И получилась смешная книжка «Весёлые приключения нечистой силы».</a:t>
            </a:r>
            <a:br>
              <a:rPr lang="ru-RU" sz="1600" dirty="0">
                <a:latin typeface="Comic Sans MS" pitchFamily="66" charset="0"/>
              </a:rPr>
            </a:br>
            <a:r>
              <a:rPr lang="ru-RU" sz="1600" dirty="0">
                <a:latin typeface="Comic Sans MS" pitchFamily="66" charset="0"/>
              </a:rPr>
              <a:t> Вообще все книги Валентина Постникова очень жизнерадостные, о чём бы он ни писал. Особенно любят дети его школьные смешные истории, это небольшие рассказики о друзьях – одноклассниках, о том, как они проказничают, вместе учат уроки, что-то обсуждают, попадают в разные истории</a:t>
            </a:r>
            <a:r>
              <a:rPr lang="ru-RU" sz="1600" dirty="0" smtClean="0">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СЛАЙД 8 Вот эти книги: «Верхом на портфеле» и «Весёлый двоечник».</a:t>
            </a:r>
            <a:br>
              <a:rPr lang="ru-RU" sz="1600" dirty="0">
                <a:latin typeface="Comic Sans MS" pitchFamily="66" charset="0"/>
              </a:rPr>
            </a:br>
            <a:r>
              <a:rPr lang="ru-RU" sz="1600" dirty="0">
                <a:latin typeface="Comic Sans MS" pitchFamily="66" charset="0"/>
              </a:rPr>
              <a:t>И мы решили познакомить вас с этими историями, с помощью игр и различных заданий. Вы готовы поиграть? Тогда начинаем!</a:t>
            </a:r>
          </a:p>
        </p:txBody>
      </p:sp>
    </p:spTree>
    <p:extLst>
      <p:ext uri="{BB962C8B-B14F-4D97-AF65-F5344CB8AC3E}">
        <p14:creationId xmlns:p14="http://schemas.microsoft.com/office/powerpoint/2010/main" val="20071184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5"/>
            <a:ext cx="7830616" cy="5262979"/>
          </a:xfrm>
          <a:prstGeom prst="rect">
            <a:avLst/>
          </a:prstGeom>
        </p:spPr>
        <p:txBody>
          <a:bodyPr wrap="square">
            <a:spAutoFit/>
          </a:bodyPr>
          <a:lstStyle/>
          <a:p>
            <a:pPr algn="ctr"/>
            <a:r>
              <a:rPr lang="ru-RU" sz="1600" b="1" dirty="0" smtClean="0">
                <a:solidFill>
                  <a:schemeClr val="bg1">
                    <a:lumMod val="25000"/>
                  </a:schemeClr>
                </a:solidFill>
                <a:latin typeface="Comic Sans MS" pitchFamily="66" charset="0"/>
              </a:rPr>
              <a:t>ИГРОТЕКА</a:t>
            </a:r>
          </a:p>
          <a:p>
            <a:pPr algn="ctr"/>
            <a:endParaRPr lang="ru-RU" sz="1600" dirty="0">
              <a:solidFill>
                <a:schemeClr val="bg1">
                  <a:lumMod val="25000"/>
                </a:schemeClr>
              </a:solidFill>
              <a:latin typeface="Comic Sans MS" pitchFamily="66" charset="0"/>
            </a:endParaRPr>
          </a:p>
          <a:p>
            <a:pPr algn="ctr"/>
            <a:r>
              <a:rPr lang="ru-RU" b="1" dirty="0" smtClean="0">
                <a:solidFill>
                  <a:schemeClr val="bg1">
                    <a:lumMod val="25000"/>
                  </a:schemeClr>
                </a:solidFill>
                <a:latin typeface="Comic Sans MS" pitchFamily="66" charset="0"/>
              </a:rPr>
              <a:t>«</a:t>
            </a:r>
            <a:r>
              <a:rPr lang="ru-RU" b="1" dirty="0">
                <a:solidFill>
                  <a:schemeClr val="bg1">
                    <a:lumMod val="25000"/>
                  </a:schemeClr>
                </a:solidFill>
                <a:latin typeface="Comic Sans MS" pitchFamily="66" charset="0"/>
              </a:rPr>
              <a:t>Чьи уши?» </a:t>
            </a:r>
          </a:p>
          <a:p>
            <a:r>
              <a:rPr lang="ru-RU" sz="1600" dirty="0">
                <a:solidFill>
                  <a:schemeClr val="bg1">
                    <a:lumMod val="25000"/>
                  </a:schemeClr>
                </a:solidFill>
                <a:latin typeface="Comic Sans MS" pitchFamily="66" charset="0"/>
              </a:rPr>
              <a:t/>
            </a:r>
            <a:br>
              <a:rPr lang="ru-RU" sz="1600" dirty="0">
                <a:solidFill>
                  <a:schemeClr val="bg1">
                    <a:lumMod val="25000"/>
                  </a:schemeClr>
                </a:solidFill>
                <a:latin typeface="Comic Sans MS" pitchFamily="66" charset="0"/>
              </a:rPr>
            </a:br>
            <a:r>
              <a:rPr lang="ru-RU" sz="1600" dirty="0">
                <a:latin typeface="Comic Sans MS" pitchFamily="66" charset="0"/>
              </a:rPr>
              <a:t>СЛАЙД </a:t>
            </a:r>
            <a:r>
              <a:rPr lang="ru-RU" sz="1600" dirty="0" smtClean="0">
                <a:latin typeface="Comic Sans MS" pitchFamily="66" charset="0"/>
              </a:rPr>
              <a:t>9</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 В рассказе В. Постникова «Царские уши» ребята поспорили, у кого уши больше и стали измерять их линейкой. Учитель истории услышал этот спор и рассказал ребятам, что в древние времена длинные уши ценились на вес золота.</a:t>
            </a:r>
            <a:br>
              <a:rPr lang="ru-RU" sz="1600" dirty="0">
                <a:latin typeface="Comic Sans MS" pitchFamily="66" charset="0"/>
              </a:rPr>
            </a:br>
            <a:r>
              <a:rPr lang="ru-RU" sz="1600" dirty="0">
                <a:latin typeface="Comic Sans MS" pitchFamily="66" charset="0"/>
              </a:rPr>
              <a:t> У персидского царя Кира Великого был живой телефон: у него на службе состояло 30 тысяч человек, их называли «царские уши». Царские слухачи стояли на вершинах холмов и башен в пределах слышимости друг друга и передавали по цепочке приказы царя. И указы разлетались по стране словно молния. А люди с длинными ушами очень ценились, потому что все думали, что они лучше слышат.</a:t>
            </a:r>
            <a:br>
              <a:rPr lang="ru-RU" sz="1600" dirty="0">
                <a:latin typeface="Comic Sans MS" pitchFamily="66" charset="0"/>
              </a:rPr>
            </a:br>
            <a:r>
              <a:rPr lang="ru-RU" sz="1600" dirty="0">
                <a:latin typeface="Comic Sans MS" pitchFamily="66" charset="0"/>
              </a:rPr>
              <a:t> Давайте поиграем с вами в игру «Чьи уши?» На экране будут появляться уши разных животных, а вы угадаете, чьи это уши</a:t>
            </a:r>
            <a:r>
              <a:rPr lang="ru-RU" sz="1600" dirty="0" smtClean="0">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СЛАЙД 10 – </a:t>
            </a:r>
            <a:r>
              <a:rPr lang="ru-RU" sz="1600" dirty="0" smtClean="0">
                <a:latin typeface="Comic Sans MS" pitchFamily="66" charset="0"/>
              </a:rPr>
              <a:t>22</a:t>
            </a:r>
            <a:r>
              <a:rPr lang="ru-RU" sz="1600" dirty="0">
                <a:latin typeface="Comic Sans MS" pitchFamily="66" charset="0"/>
              </a:rPr>
              <a:t> </a:t>
            </a:r>
            <a:br>
              <a:rPr lang="ru-RU" sz="1600" dirty="0">
                <a:latin typeface="Comic Sans MS" pitchFamily="66" charset="0"/>
              </a:rPr>
            </a:br>
            <a:r>
              <a:rPr lang="ru-RU" sz="1600" i="1" dirty="0">
                <a:latin typeface="Comic Sans MS" pitchFamily="66" charset="0"/>
              </a:rPr>
              <a:t>Осёл, свинка, рысь, белка, панда, заяц, лисёнок.</a:t>
            </a:r>
            <a:endParaRPr lang="ru-RU" sz="1600" dirty="0">
              <a:latin typeface="Comic Sans MS" pitchFamily="66" charset="0"/>
            </a:endParaRPr>
          </a:p>
        </p:txBody>
      </p:sp>
    </p:spTree>
    <p:extLst>
      <p:ext uri="{BB962C8B-B14F-4D97-AF65-F5344CB8AC3E}">
        <p14:creationId xmlns:p14="http://schemas.microsoft.com/office/powerpoint/2010/main" val="380200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7776864" cy="5786199"/>
          </a:xfrm>
          <a:prstGeom prst="rect">
            <a:avLst/>
          </a:prstGeom>
        </p:spPr>
        <p:txBody>
          <a:bodyPr wrap="square">
            <a:spAutoFit/>
          </a:bodyPr>
          <a:lstStyle/>
          <a:p>
            <a:pPr algn="ctr"/>
            <a:r>
              <a:rPr lang="ru-RU" b="1" dirty="0" smtClean="0">
                <a:solidFill>
                  <a:schemeClr val="bg1">
                    <a:lumMod val="25000"/>
                  </a:schemeClr>
                </a:solidFill>
                <a:latin typeface="Comic Sans MS" pitchFamily="66" charset="0"/>
              </a:rPr>
              <a:t> </a:t>
            </a:r>
            <a:r>
              <a:rPr lang="ru-RU" b="1" dirty="0">
                <a:solidFill>
                  <a:schemeClr val="bg1">
                    <a:lumMod val="25000"/>
                  </a:schemeClr>
                </a:solidFill>
                <a:latin typeface="Comic Sans MS" pitchFamily="66" charset="0"/>
              </a:rPr>
              <a:t>«Миллиард </a:t>
            </a:r>
            <a:r>
              <a:rPr lang="ru-RU" b="1" dirty="0" smtClean="0">
                <a:solidFill>
                  <a:schemeClr val="bg1">
                    <a:lumMod val="25000"/>
                  </a:schemeClr>
                </a:solidFill>
                <a:latin typeface="Comic Sans MS" pitchFamily="66" charset="0"/>
              </a:rPr>
              <a:t>пятёрок»</a:t>
            </a:r>
          </a:p>
          <a:p>
            <a:pPr algn="ctr"/>
            <a:endParaRPr lang="ru-RU" sz="1600" b="1" dirty="0" smtClean="0">
              <a:solidFill>
                <a:schemeClr val="bg1">
                  <a:lumMod val="25000"/>
                </a:schemeClr>
              </a:solidFill>
              <a:latin typeface="Comic Sans MS" pitchFamily="66" charset="0"/>
            </a:endParaRPr>
          </a:p>
          <a:p>
            <a:r>
              <a:rPr lang="ru-RU" sz="1600" dirty="0" smtClean="0">
                <a:latin typeface="Comic Sans MS" pitchFamily="66" charset="0"/>
              </a:rPr>
              <a:t>СЛАЙД 23</a:t>
            </a:r>
            <a:r>
              <a:rPr lang="ru-RU" sz="1600" dirty="0">
                <a:latin typeface="Comic Sans MS" pitchFamily="66" charset="0"/>
              </a:rPr>
              <a:t/>
            </a:r>
            <a:br>
              <a:rPr lang="ru-RU" sz="1600" dirty="0">
                <a:latin typeface="Comic Sans MS" pitchFamily="66" charset="0"/>
              </a:rPr>
            </a:br>
            <a:r>
              <a:rPr lang="ru-RU" sz="1600" dirty="0">
                <a:latin typeface="Comic Sans MS" pitchFamily="66" charset="0"/>
              </a:rPr>
              <a:t> В рассказе «Миллиард пятёрок» рассказывается про мальчика Семёна Рыжикова, который математику не учил, а миллиард пятёрок ему очень хотелось получить. А получил он единицу!</a:t>
            </a:r>
            <a:br>
              <a:rPr lang="ru-RU" sz="1600" dirty="0">
                <a:latin typeface="Comic Sans MS" pitchFamily="66" charset="0"/>
              </a:rPr>
            </a:br>
            <a:r>
              <a:rPr lang="ru-RU" sz="1600" dirty="0">
                <a:latin typeface="Comic Sans MS" pitchFamily="66" charset="0"/>
              </a:rPr>
              <a:t> Скажите, ребята, а вы знаете – какие самые большие числа на свете?</a:t>
            </a:r>
            <a:br>
              <a:rPr lang="ru-RU" sz="1600" dirty="0">
                <a:latin typeface="Comic Sans MS" pitchFamily="66" charset="0"/>
              </a:rPr>
            </a:br>
            <a:r>
              <a:rPr lang="ru-RU" sz="1600" dirty="0">
                <a:latin typeface="Comic Sans MS" pitchFamily="66" charset="0"/>
              </a:rPr>
              <a:t>- Миллион</a:t>
            </a:r>
            <a:br>
              <a:rPr lang="ru-RU" sz="1600" dirty="0">
                <a:latin typeface="Comic Sans MS" pitchFamily="66" charset="0"/>
              </a:rPr>
            </a:br>
            <a:r>
              <a:rPr lang="ru-RU" sz="1600" dirty="0">
                <a:latin typeface="Comic Sans MS" pitchFamily="66" charset="0"/>
              </a:rPr>
              <a:t>- Миллиард</a:t>
            </a:r>
            <a:br>
              <a:rPr lang="ru-RU" sz="1600" dirty="0">
                <a:latin typeface="Comic Sans MS" pitchFamily="66" charset="0"/>
              </a:rPr>
            </a:br>
            <a:r>
              <a:rPr lang="ru-RU" sz="1600" dirty="0">
                <a:latin typeface="Comic Sans MS" pitchFamily="66" charset="0"/>
              </a:rPr>
              <a:t>- Биллион (это миллион миллионов)</a:t>
            </a:r>
            <a:br>
              <a:rPr lang="ru-RU" sz="1600" dirty="0">
                <a:latin typeface="Comic Sans MS" pitchFamily="66" charset="0"/>
              </a:rPr>
            </a:br>
            <a:r>
              <a:rPr lang="ru-RU" sz="1600" dirty="0">
                <a:latin typeface="Comic Sans MS" pitchFamily="66" charset="0"/>
              </a:rPr>
              <a:t>- Триллион (это единица с 12 нулями)</a:t>
            </a:r>
            <a:br>
              <a:rPr lang="ru-RU" sz="1600" dirty="0">
                <a:latin typeface="Comic Sans MS" pitchFamily="66" charset="0"/>
              </a:rPr>
            </a:br>
            <a:r>
              <a:rPr lang="ru-RU" sz="1600" dirty="0">
                <a:latin typeface="Comic Sans MS" pitchFamily="66" charset="0"/>
              </a:rPr>
              <a:t>- </a:t>
            </a:r>
            <a:r>
              <a:rPr lang="ru-RU" sz="1600" dirty="0" err="1">
                <a:latin typeface="Comic Sans MS" pitchFamily="66" charset="0"/>
              </a:rPr>
              <a:t>Гугол</a:t>
            </a:r>
            <a:r>
              <a:rPr lang="ru-RU" sz="1600" dirty="0">
                <a:latin typeface="Comic Sans MS" pitchFamily="66" charset="0"/>
              </a:rPr>
              <a:t> (единица со ста нулями).</a:t>
            </a:r>
            <a:br>
              <a:rPr lang="ru-RU" sz="1600" dirty="0">
                <a:latin typeface="Comic Sans MS" pitchFamily="66" charset="0"/>
              </a:rPr>
            </a:br>
            <a:r>
              <a:rPr lang="ru-RU" sz="1600" dirty="0">
                <a:latin typeface="Comic Sans MS" pitchFamily="66" charset="0"/>
              </a:rPr>
              <a:t>Но </a:t>
            </a:r>
            <a:r>
              <a:rPr lang="ru-RU" sz="1600" dirty="0" err="1">
                <a:latin typeface="Comic Sans MS" pitchFamily="66" charset="0"/>
              </a:rPr>
              <a:t>гугол</a:t>
            </a:r>
            <a:r>
              <a:rPr lang="ru-RU" sz="1600" dirty="0">
                <a:latin typeface="Comic Sans MS" pitchFamily="66" charset="0"/>
              </a:rPr>
              <a:t> – это ещё не самое большое число на свете. Есть число и покрупнее. Это </a:t>
            </a:r>
            <a:r>
              <a:rPr lang="ru-RU" sz="1600" dirty="0" err="1">
                <a:latin typeface="Comic Sans MS" pitchFamily="66" charset="0"/>
              </a:rPr>
              <a:t>центаллион</a:t>
            </a:r>
            <a:r>
              <a:rPr lang="ru-RU" sz="1600" dirty="0">
                <a:latin typeface="Comic Sans MS" pitchFamily="66" charset="0"/>
              </a:rPr>
              <a:t> (единица и целых триста три нуля).</a:t>
            </a:r>
            <a:br>
              <a:rPr lang="ru-RU" sz="1600" dirty="0">
                <a:latin typeface="Comic Sans MS" pitchFamily="66" charset="0"/>
              </a:rPr>
            </a:br>
            <a:r>
              <a:rPr lang="ru-RU" sz="1600" dirty="0">
                <a:latin typeface="Comic Sans MS" pitchFamily="66" charset="0"/>
              </a:rPr>
              <a:t>- </a:t>
            </a:r>
            <a:r>
              <a:rPr lang="ru-RU" sz="1600" dirty="0" err="1">
                <a:latin typeface="Comic Sans MS" pitchFamily="66" charset="0"/>
              </a:rPr>
              <a:t>Зиллион</a:t>
            </a:r>
            <a:r>
              <a:rPr lang="ru-RU" sz="1600" dirty="0">
                <a:latin typeface="Comic Sans MS" pitchFamily="66" charset="0"/>
              </a:rPr>
              <a:t> (в нём так много нулей, что точно никто не знает). </a:t>
            </a:r>
            <a:r>
              <a:rPr lang="ru-RU" sz="1600" dirty="0" err="1">
                <a:latin typeface="Comic Sans MS" pitchFamily="66" charset="0"/>
              </a:rPr>
              <a:t>Зиллион</a:t>
            </a:r>
            <a:r>
              <a:rPr lang="ru-RU" sz="1600" dirty="0">
                <a:latin typeface="Comic Sans MS" pitchFamily="66" charset="0"/>
              </a:rPr>
              <a:t> – это то, что мы никогда не сможем сосчитать. Песчинки на пляже, капельки воды в океане, снежинки зимой. Всё то, что невозможно сосчитать, можно смело называть </a:t>
            </a:r>
            <a:r>
              <a:rPr lang="ru-RU" sz="1600" dirty="0" err="1">
                <a:latin typeface="Comic Sans MS" pitchFamily="66" charset="0"/>
              </a:rPr>
              <a:t>зиллионом</a:t>
            </a:r>
            <a:r>
              <a:rPr lang="ru-RU" sz="1600" dirty="0">
                <a:latin typeface="Comic Sans MS" pitchFamily="66" charset="0"/>
              </a:rPr>
              <a:t>.</a:t>
            </a:r>
          </a:p>
          <a:p>
            <a:r>
              <a:rPr lang="ru-RU" sz="1600" dirty="0">
                <a:latin typeface="Comic Sans MS" pitchFamily="66" charset="0"/>
              </a:rPr>
              <a:t>А вот такие ребусы, они тоже связаны с цифрами, попробуйте отгадать</a:t>
            </a:r>
            <a:r>
              <a:rPr lang="ru-RU" sz="1600" dirty="0" smtClean="0">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СЛАЙД </a:t>
            </a:r>
            <a:r>
              <a:rPr lang="ru-RU" sz="1600" dirty="0" smtClean="0">
                <a:latin typeface="Comic Sans MS" pitchFamily="66" charset="0"/>
              </a:rPr>
              <a:t>24</a:t>
            </a:r>
            <a:r>
              <a:rPr lang="ru-RU" sz="1600" dirty="0">
                <a:latin typeface="Comic Sans MS" pitchFamily="66" charset="0"/>
              </a:rPr>
              <a:t> Ответ: восемь.</a:t>
            </a:r>
            <a:br>
              <a:rPr lang="ru-RU" sz="1600" dirty="0">
                <a:latin typeface="Comic Sans MS" pitchFamily="66" charset="0"/>
              </a:rPr>
            </a:br>
            <a:r>
              <a:rPr lang="ru-RU" sz="1600" dirty="0">
                <a:latin typeface="Comic Sans MS" pitchFamily="66" charset="0"/>
              </a:rPr>
              <a:t>СЛАЙД </a:t>
            </a:r>
            <a:r>
              <a:rPr lang="ru-RU" sz="1600" dirty="0" smtClean="0">
                <a:latin typeface="Comic Sans MS" pitchFamily="66" charset="0"/>
              </a:rPr>
              <a:t>25</a:t>
            </a:r>
            <a:r>
              <a:rPr lang="ru-RU" sz="1600" dirty="0">
                <a:latin typeface="Comic Sans MS" pitchFamily="66" charset="0"/>
              </a:rPr>
              <a:t> Ответ: точка.</a:t>
            </a:r>
            <a:br>
              <a:rPr lang="ru-RU" sz="1600" dirty="0">
                <a:latin typeface="Comic Sans MS" pitchFamily="66" charset="0"/>
              </a:rPr>
            </a:br>
            <a:r>
              <a:rPr lang="ru-RU" sz="1600" dirty="0">
                <a:latin typeface="Comic Sans MS" pitchFamily="66" charset="0"/>
              </a:rPr>
              <a:t>СЛАЙД </a:t>
            </a:r>
            <a:r>
              <a:rPr lang="ru-RU" sz="1600" dirty="0" smtClean="0">
                <a:latin typeface="Comic Sans MS" pitchFamily="66" charset="0"/>
              </a:rPr>
              <a:t>26</a:t>
            </a:r>
            <a:r>
              <a:rPr lang="ru-RU" sz="1600" dirty="0">
                <a:latin typeface="Comic Sans MS" pitchFamily="66" charset="0"/>
              </a:rPr>
              <a:t> Ответ: семья, подвал, трибуна.</a:t>
            </a:r>
            <a:endParaRPr lang="ru-RU" dirty="0">
              <a:latin typeface="Comic Sans MS" pitchFamily="66" charset="0"/>
            </a:endParaRPr>
          </a:p>
        </p:txBody>
      </p:sp>
    </p:spTree>
    <p:extLst>
      <p:ext uri="{BB962C8B-B14F-4D97-AF65-F5344CB8AC3E}">
        <p14:creationId xmlns:p14="http://schemas.microsoft.com/office/powerpoint/2010/main" val="36364435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8046640" cy="5786199"/>
          </a:xfrm>
          <a:prstGeom prst="rect">
            <a:avLst/>
          </a:prstGeom>
        </p:spPr>
        <p:txBody>
          <a:bodyPr wrap="square">
            <a:spAutoFit/>
          </a:bodyPr>
          <a:lstStyle/>
          <a:p>
            <a:pPr algn="ctr"/>
            <a:r>
              <a:rPr lang="ru-RU" b="1" dirty="0">
                <a:solidFill>
                  <a:schemeClr val="bg1">
                    <a:lumMod val="25000"/>
                  </a:schemeClr>
                </a:solidFill>
                <a:latin typeface="Comic Sans MS" pitchFamily="66" charset="0"/>
              </a:rPr>
              <a:t>«Домашние любимцы</a:t>
            </a:r>
            <a:r>
              <a:rPr lang="ru-RU" b="1" dirty="0" smtClean="0">
                <a:solidFill>
                  <a:schemeClr val="bg1">
                    <a:lumMod val="25000"/>
                  </a:schemeClr>
                </a:solidFill>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СЛАЙД </a:t>
            </a:r>
            <a:r>
              <a:rPr lang="ru-RU" sz="1600" dirty="0" smtClean="0">
                <a:latin typeface="Comic Sans MS" pitchFamily="66" charset="0"/>
              </a:rPr>
              <a:t>27</a:t>
            </a:r>
            <a:r>
              <a:rPr lang="ru-RU" sz="1600" dirty="0">
                <a:latin typeface="Comic Sans MS" pitchFamily="66" charset="0"/>
              </a:rPr>
              <a:t/>
            </a:r>
            <a:br>
              <a:rPr lang="ru-RU" sz="1600" dirty="0">
                <a:latin typeface="Comic Sans MS" pitchFamily="66" charset="0"/>
              </a:rPr>
            </a:br>
            <a:r>
              <a:rPr lang="ru-RU" sz="1600" dirty="0">
                <a:latin typeface="Comic Sans MS" pitchFamily="66" charset="0"/>
              </a:rPr>
              <a:t> Ребята, а сейчас необычное задание, которое называется так же, как рассказ Валентина Постникова </a:t>
            </a:r>
            <a:r>
              <a:rPr lang="ru-RU" sz="1600" dirty="0" smtClean="0">
                <a:latin typeface="Comic Sans MS" pitchFamily="66" charset="0"/>
              </a:rPr>
              <a:t> </a:t>
            </a:r>
            <a:r>
              <a:rPr lang="ru-RU" sz="1600" dirty="0">
                <a:latin typeface="Comic Sans MS" pitchFamily="66" charset="0"/>
              </a:rPr>
              <a:t>«Домашние любимцы».</a:t>
            </a:r>
            <a:br>
              <a:rPr lang="ru-RU" sz="1600" dirty="0">
                <a:latin typeface="Comic Sans MS" pitchFamily="66" charset="0"/>
              </a:rPr>
            </a:br>
            <a:r>
              <a:rPr lang="ru-RU" sz="1600" dirty="0">
                <a:latin typeface="Comic Sans MS" pitchFamily="66" charset="0"/>
              </a:rPr>
              <a:t> Поднимите руку, у кого есть домашние любимцы? Замечательно! Мне нужны для этого задания два человека, кто самый смелый? Задание: расскажите про своего домашнего любимца, используя эти слова. (каждому выдаётся лист бумаги со словами):</a:t>
            </a:r>
            <a:br>
              <a:rPr lang="ru-RU" sz="1600" dirty="0">
                <a:latin typeface="Comic Sans MS" pitchFamily="66" charset="0"/>
              </a:rPr>
            </a:br>
            <a:r>
              <a:rPr lang="ru-RU" sz="1600" dirty="0">
                <a:latin typeface="Comic Sans MS" pitchFamily="66" charset="0"/>
              </a:rPr>
              <a:t>1). У меня дома живёт___________________</a:t>
            </a:r>
            <a:br>
              <a:rPr lang="ru-RU" sz="1600" dirty="0">
                <a:latin typeface="Comic Sans MS" pitchFamily="66" charset="0"/>
              </a:rPr>
            </a:br>
            <a:r>
              <a:rPr lang="ru-RU" sz="1600" dirty="0">
                <a:latin typeface="Comic Sans MS" pitchFamily="66" charset="0"/>
              </a:rPr>
              <a:t>Его зовут___________________________</a:t>
            </a:r>
            <a:br>
              <a:rPr lang="ru-RU" sz="1600" dirty="0">
                <a:latin typeface="Comic Sans MS" pitchFamily="66" charset="0"/>
              </a:rPr>
            </a:br>
            <a:r>
              <a:rPr lang="ru-RU" sz="1600" dirty="0">
                <a:latin typeface="Comic Sans MS" pitchFamily="66" charset="0"/>
              </a:rPr>
              <a:t>Очень послушный</a:t>
            </a:r>
            <a:br>
              <a:rPr lang="ru-RU" sz="1600" dirty="0">
                <a:latin typeface="Comic Sans MS" pitchFamily="66" charset="0"/>
              </a:rPr>
            </a:br>
            <a:r>
              <a:rPr lang="ru-RU" sz="1600" dirty="0">
                <a:latin typeface="Comic Sans MS" pitchFamily="66" charset="0"/>
              </a:rPr>
              <a:t>Немытые лапы</a:t>
            </a:r>
            <a:br>
              <a:rPr lang="ru-RU" sz="1600" dirty="0">
                <a:latin typeface="Comic Sans MS" pitchFamily="66" charset="0"/>
              </a:rPr>
            </a:br>
            <a:r>
              <a:rPr lang="ru-RU" sz="1600" dirty="0">
                <a:latin typeface="Comic Sans MS" pitchFamily="66" charset="0"/>
              </a:rPr>
              <a:t>Грызть сахар</a:t>
            </a:r>
            <a:br>
              <a:rPr lang="ru-RU" sz="1600" dirty="0">
                <a:latin typeface="Comic Sans MS" pitchFamily="66" charset="0"/>
              </a:rPr>
            </a:br>
            <a:r>
              <a:rPr lang="ru-RU" sz="1600" dirty="0">
                <a:latin typeface="Comic Sans MS" pitchFamily="66" charset="0"/>
              </a:rPr>
              <a:t>Водить на прогулку.</a:t>
            </a:r>
            <a:br>
              <a:rPr lang="ru-RU" sz="1600" dirty="0">
                <a:latin typeface="Comic Sans MS" pitchFamily="66" charset="0"/>
              </a:rPr>
            </a:br>
            <a:r>
              <a:rPr lang="ru-RU" sz="1600" dirty="0">
                <a:latin typeface="Comic Sans MS" pitchFamily="66" charset="0"/>
              </a:rPr>
              <a:t>Мама и папа ругают его за…</a:t>
            </a:r>
          </a:p>
          <a:p>
            <a:r>
              <a:rPr lang="ru-RU" sz="1600" dirty="0">
                <a:latin typeface="Comic Sans MS" pitchFamily="66" charset="0"/>
              </a:rPr>
              <a:t>2). У меня дома живёт___________________</a:t>
            </a:r>
            <a:br>
              <a:rPr lang="ru-RU" sz="1600" dirty="0">
                <a:latin typeface="Comic Sans MS" pitchFamily="66" charset="0"/>
              </a:rPr>
            </a:br>
            <a:r>
              <a:rPr lang="ru-RU" sz="1600" dirty="0">
                <a:latin typeface="Comic Sans MS" pitchFamily="66" charset="0"/>
              </a:rPr>
              <a:t>Его зовут___________________________</a:t>
            </a:r>
            <a:br>
              <a:rPr lang="ru-RU" sz="1600" dirty="0">
                <a:latin typeface="Comic Sans MS" pitchFamily="66" charset="0"/>
              </a:rPr>
            </a:br>
            <a:r>
              <a:rPr lang="ru-RU" sz="1600" dirty="0">
                <a:latin typeface="Comic Sans MS" pitchFamily="66" charset="0"/>
              </a:rPr>
              <a:t>Сделать лужу</a:t>
            </a:r>
            <a:br>
              <a:rPr lang="ru-RU" sz="1600" dirty="0">
                <a:latin typeface="Comic Sans MS" pitchFamily="66" charset="0"/>
              </a:rPr>
            </a:br>
            <a:r>
              <a:rPr lang="ru-RU" sz="1600" dirty="0">
                <a:latin typeface="Comic Sans MS" pitchFamily="66" charset="0"/>
              </a:rPr>
              <a:t>Оставляет шерсть</a:t>
            </a:r>
            <a:br>
              <a:rPr lang="ru-RU" sz="1600" dirty="0">
                <a:latin typeface="Comic Sans MS" pitchFamily="66" charset="0"/>
              </a:rPr>
            </a:br>
            <a:r>
              <a:rPr lang="ru-RU" sz="1600" dirty="0">
                <a:latin typeface="Comic Sans MS" pitchFamily="66" charset="0"/>
              </a:rPr>
              <a:t>Быть наказанным</a:t>
            </a:r>
            <a:br>
              <a:rPr lang="ru-RU" sz="1600" dirty="0">
                <a:latin typeface="Comic Sans MS" pitchFamily="66" charset="0"/>
              </a:rPr>
            </a:br>
            <a:r>
              <a:rPr lang="ru-RU" sz="1600" dirty="0">
                <a:latin typeface="Comic Sans MS" pitchFamily="66" charset="0"/>
              </a:rPr>
              <a:t>С ним много хлопот</a:t>
            </a:r>
            <a:br>
              <a:rPr lang="ru-RU" sz="1600" dirty="0">
                <a:latin typeface="Comic Sans MS" pitchFamily="66" charset="0"/>
              </a:rPr>
            </a:br>
            <a:r>
              <a:rPr lang="ru-RU" sz="1600" dirty="0">
                <a:latin typeface="Comic Sans MS" pitchFamily="66" charset="0"/>
              </a:rPr>
              <a:t>Я его всё равно очень люблю.</a:t>
            </a:r>
          </a:p>
        </p:txBody>
      </p:sp>
    </p:spTree>
    <p:extLst>
      <p:ext uri="{BB962C8B-B14F-4D97-AF65-F5344CB8AC3E}">
        <p14:creationId xmlns:p14="http://schemas.microsoft.com/office/powerpoint/2010/main" val="237104565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836712"/>
            <a:ext cx="6408712" cy="3046988"/>
          </a:xfrm>
          <a:prstGeom prst="rect">
            <a:avLst/>
          </a:prstGeom>
        </p:spPr>
        <p:txBody>
          <a:bodyPr wrap="square">
            <a:spAutoFit/>
          </a:bodyPr>
          <a:lstStyle/>
          <a:p>
            <a:r>
              <a:rPr lang="ru-RU" sz="1600" dirty="0">
                <a:latin typeface="Comic Sans MS" pitchFamily="66" charset="0"/>
              </a:rPr>
              <a:t>Молодцы, ребята, ваши рассказы получились очень интересными! А теперь послушайте, что написал Семён Рыжиков, используя эти слова. Животных у него дома не было, и он решил, что мама и папа – тоже домашние любимцы. И вот что получилось:</a:t>
            </a:r>
            <a:br>
              <a:rPr lang="ru-RU" sz="1600" dirty="0">
                <a:latin typeface="Comic Sans MS" pitchFamily="66" charset="0"/>
              </a:rPr>
            </a:br>
            <a:r>
              <a:rPr lang="ru-RU" sz="1600" dirty="0">
                <a:latin typeface="Comic Sans MS" pitchFamily="66" charset="0"/>
              </a:rPr>
              <a:t>СЛАЙД </a:t>
            </a:r>
            <a:r>
              <a:rPr lang="ru-RU" sz="1600" dirty="0" smtClean="0">
                <a:latin typeface="Comic Sans MS" pitchFamily="66" charset="0"/>
              </a:rPr>
              <a:t>28 </a:t>
            </a:r>
          </a:p>
          <a:p>
            <a:r>
              <a:rPr lang="ru-RU" sz="1600" dirty="0">
                <a:latin typeface="Comic Sans MS" pitchFamily="66" charset="0"/>
              </a:rPr>
              <a:t/>
            </a:r>
            <a:br>
              <a:rPr lang="ru-RU" sz="1600" dirty="0">
                <a:latin typeface="Comic Sans MS" pitchFamily="66" charset="0"/>
              </a:rPr>
            </a:br>
            <a:r>
              <a:rPr lang="ru-RU" sz="1600" i="1" dirty="0">
                <a:latin typeface="Comic Sans MS" pitchFamily="66" charset="0"/>
              </a:rPr>
              <a:t>Зачитывается отрывок из рассказа «Домашние </a:t>
            </a:r>
            <a:r>
              <a:rPr lang="ru-RU" sz="1600" i="1" dirty="0" smtClean="0">
                <a:latin typeface="Comic Sans MS" pitchFamily="66" charset="0"/>
              </a:rPr>
              <a:t>любимцы». </a:t>
            </a:r>
            <a:r>
              <a:rPr lang="ru-RU" sz="1600" dirty="0" smtClean="0">
                <a:latin typeface="Comic Sans MS" pitchFamily="66" charset="0"/>
              </a:rPr>
              <a:t>Семён </a:t>
            </a:r>
            <a:r>
              <a:rPr lang="ru-RU" sz="1600" dirty="0">
                <a:latin typeface="Comic Sans MS" pitchFamily="66" charset="0"/>
              </a:rPr>
              <a:t>Рыжиков был очень доволен своим сочинением, потому что у других ребят домашние любимцы царапают мебель, оставляют шерсть, громко лают, а у него – умные и воспитанные.</a:t>
            </a:r>
          </a:p>
        </p:txBody>
      </p:sp>
    </p:spTree>
    <p:extLst>
      <p:ext uri="{BB962C8B-B14F-4D97-AF65-F5344CB8AC3E}">
        <p14:creationId xmlns:p14="http://schemas.microsoft.com/office/powerpoint/2010/main" val="2121673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9672" y="889844"/>
            <a:ext cx="6174432" cy="4339650"/>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29</a:t>
            </a:r>
          </a:p>
          <a:p>
            <a:endParaRPr lang="ru-RU" sz="1600" dirty="0">
              <a:latin typeface="Comic Sans MS" pitchFamily="66" charset="0"/>
            </a:endParaRPr>
          </a:p>
          <a:p>
            <a:pPr algn="ctr"/>
            <a:r>
              <a:rPr lang="ru-RU" sz="2000" b="1" dirty="0" smtClean="0">
                <a:solidFill>
                  <a:schemeClr val="bg1">
                    <a:lumMod val="25000"/>
                  </a:schemeClr>
                </a:solidFill>
                <a:latin typeface="Comic Sans MS" pitchFamily="66" charset="0"/>
              </a:rPr>
              <a:t>Викторина</a:t>
            </a:r>
          </a:p>
          <a:p>
            <a:pPr algn="ctr"/>
            <a:endParaRPr lang="ru-RU" sz="1600" dirty="0">
              <a:solidFill>
                <a:schemeClr val="bg1">
                  <a:lumMod val="25000"/>
                </a:schemeClr>
              </a:solidFill>
              <a:latin typeface="Comic Sans MS" pitchFamily="66" charset="0"/>
            </a:endParaRPr>
          </a:p>
          <a:p>
            <a:r>
              <a:rPr lang="ru-RU" sz="1600" dirty="0">
                <a:latin typeface="Comic Sans MS" pitchFamily="66" charset="0"/>
              </a:rPr>
              <a:t>СЛАЙД </a:t>
            </a:r>
            <a:r>
              <a:rPr lang="ru-RU" sz="1600" dirty="0" smtClean="0">
                <a:latin typeface="Comic Sans MS" pitchFamily="66" charset="0"/>
              </a:rPr>
              <a:t>30</a:t>
            </a:r>
            <a:r>
              <a:rPr lang="ru-RU" sz="1600" dirty="0">
                <a:latin typeface="Comic Sans MS" pitchFamily="66" charset="0"/>
              </a:rPr>
              <a:t/>
            </a:r>
            <a:br>
              <a:rPr lang="ru-RU" sz="1600" dirty="0">
                <a:latin typeface="Comic Sans MS" pitchFamily="66" charset="0"/>
              </a:rPr>
            </a:br>
            <a:r>
              <a:rPr lang="ru-RU" sz="1600" b="1" dirty="0" smtClean="0">
                <a:solidFill>
                  <a:schemeClr val="bg1">
                    <a:lumMod val="25000"/>
                  </a:schemeClr>
                </a:solidFill>
                <a:latin typeface="Comic Sans MS" pitchFamily="66" charset="0"/>
              </a:rPr>
              <a:t> </a:t>
            </a:r>
            <a:r>
              <a:rPr lang="ru-RU" sz="1600" b="1" dirty="0">
                <a:solidFill>
                  <a:schemeClr val="bg1">
                    <a:lumMod val="25000"/>
                  </a:schemeClr>
                </a:solidFill>
                <a:latin typeface="Comic Sans MS" pitchFamily="66" charset="0"/>
              </a:rPr>
              <a:t>Однажды ребята в классе поспорили, кто в школе самый главный? И что же они решили</a:t>
            </a:r>
            <a:r>
              <a:rPr lang="ru-RU" sz="1600" b="1" dirty="0" smtClean="0">
                <a:solidFill>
                  <a:schemeClr val="bg1">
                    <a:lumMod val="25000"/>
                  </a:schemeClr>
                </a:solidFill>
                <a:latin typeface="Comic Sans MS" pitchFamily="66" charset="0"/>
              </a:rPr>
              <a:t>?</a:t>
            </a:r>
          </a:p>
          <a:p>
            <a:r>
              <a:rPr lang="ru-RU" sz="1600" dirty="0">
                <a:solidFill>
                  <a:schemeClr val="bg1">
                    <a:lumMod val="25000"/>
                  </a:schemeClr>
                </a:solidFill>
                <a:latin typeface="Comic Sans MS" pitchFamily="66" charset="0"/>
              </a:rPr>
              <a:t/>
            </a:r>
            <a:br>
              <a:rPr lang="ru-RU" sz="1600" dirty="0">
                <a:solidFill>
                  <a:schemeClr val="bg1">
                    <a:lumMod val="25000"/>
                  </a:schemeClr>
                </a:solidFill>
                <a:latin typeface="Comic Sans MS" pitchFamily="66" charset="0"/>
              </a:rPr>
            </a:br>
            <a:r>
              <a:rPr lang="ru-RU" sz="1600" dirty="0">
                <a:latin typeface="Comic Sans MS" pitchFamily="66" charset="0"/>
              </a:rPr>
              <a:t>- Классная руководительница (потому что её все боятся и слушаются)</a:t>
            </a:r>
            <a:br>
              <a:rPr lang="ru-RU" sz="1600" dirty="0">
                <a:latin typeface="Comic Sans MS" pitchFamily="66" charset="0"/>
              </a:rPr>
            </a:br>
            <a:r>
              <a:rPr lang="ru-RU" sz="1600" dirty="0">
                <a:latin typeface="Comic Sans MS" pitchFamily="66" charset="0"/>
              </a:rPr>
              <a:t>- Директор школы (потому что его слушаются и учителя и родители)</a:t>
            </a:r>
            <a:br>
              <a:rPr lang="ru-RU" sz="1600" dirty="0">
                <a:latin typeface="Comic Sans MS" pitchFamily="66" charset="0"/>
              </a:rPr>
            </a:br>
            <a:r>
              <a:rPr lang="ru-RU" sz="1600" dirty="0">
                <a:latin typeface="Comic Sans MS" pitchFamily="66" charset="0"/>
              </a:rPr>
              <a:t>- Буфетчица тётя </a:t>
            </a:r>
            <a:r>
              <a:rPr lang="ru-RU" sz="1600" dirty="0" err="1">
                <a:latin typeface="Comic Sans MS" pitchFamily="66" charset="0"/>
              </a:rPr>
              <a:t>Глаша</a:t>
            </a:r>
            <a:r>
              <a:rPr lang="ru-RU" sz="1600" dirty="0">
                <a:latin typeface="Comic Sans MS" pitchFamily="66" charset="0"/>
              </a:rPr>
              <a:t> (если она всех не накормит вовремя, то все будут голодные)</a:t>
            </a:r>
            <a:br>
              <a:rPr lang="ru-RU" sz="1600" dirty="0">
                <a:latin typeface="Comic Sans MS" pitchFamily="66" charset="0"/>
              </a:rPr>
            </a:br>
            <a:r>
              <a:rPr lang="ru-RU" sz="1600" dirty="0">
                <a:latin typeface="Comic Sans MS" pitchFamily="66" charset="0"/>
              </a:rPr>
              <a:t>- Уборщица тётя Шура (по кличке Железная Швабра, потому что у неё есть оружие, и не одно, а целый арсенал: мокрая тряпка, веник и швабра).</a:t>
            </a:r>
          </a:p>
        </p:txBody>
      </p:sp>
    </p:spTree>
    <p:extLst>
      <p:ext uri="{BB962C8B-B14F-4D97-AF65-F5344CB8AC3E}">
        <p14:creationId xmlns:p14="http://schemas.microsoft.com/office/powerpoint/2010/main" val="24679066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664" y="1052736"/>
            <a:ext cx="6192688" cy="4031873"/>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31</a:t>
            </a:r>
            <a:r>
              <a:rPr lang="ru-RU" sz="1600" dirty="0">
                <a:latin typeface="Comic Sans MS" pitchFamily="66" charset="0"/>
              </a:rPr>
              <a:t/>
            </a:r>
            <a:br>
              <a:rPr lang="ru-RU" sz="1600" dirty="0">
                <a:latin typeface="Comic Sans MS" pitchFamily="66" charset="0"/>
              </a:rPr>
            </a:br>
            <a:r>
              <a:rPr lang="ru-RU" sz="1600" b="1" dirty="0" smtClean="0">
                <a:solidFill>
                  <a:schemeClr val="bg1">
                    <a:lumMod val="25000"/>
                  </a:schemeClr>
                </a:solidFill>
                <a:latin typeface="Comic Sans MS" pitchFamily="66" charset="0"/>
              </a:rPr>
              <a:t> </a:t>
            </a:r>
            <a:r>
              <a:rPr lang="ru-RU" sz="1600" b="1" dirty="0">
                <a:solidFill>
                  <a:schemeClr val="bg1">
                    <a:lumMod val="25000"/>
                  </a:schemeClr>
                </a:solidFill>
                <a:latin typeface="Comic Sans MS" pitchFamily="66" charset="0"/>
              </a:rPr>
              <a:t>Два друга, Вадик и Семён, думали и решали перед контрольной, как избежать двойки. И вот какие приметы они вспомнили</a:t>
            </a:r>
            <a:r>
              <a:rPr lang="ru-RU" sz="1600" b="1" dirty="0" smtClean="0">
                <a:solidFill>
                  <a:schemeClr val="bg1">
                    <a:lumMod val="25000"/>
                  </a:schemeClr>
                </a:solidFill>
                <a:latin typeface="Comic Sans MS" pitchFamily="66" charset="0"/>
              </a:rPr>
              <a:t>:</a:t>
            </a:r>
          </a:p>
          <a:p>
            <a:r>
              <a:rPr lang="ru-RU" sz="1600" dirty="0">
                <a:latin typeface="Comic Sans MS" pitchFamily="66" charset="0"/>
              </a:rPr>
              <a:t/>
            </a:r>
            <a:br>
              <a:rPr lang="ru-RU" sz="1600" dirty="0">
                <a:latin typeface="Comic Sans MS" pitchFamily="66" charset="0"/>
              </a:rPr>
            </a:br>
            <a:r>
              <a:rPr lang="ru-RU" sz="1600" dirty="0">
                <a:latin typeface="Comic Sans MS" pitchFamily="66" charset="0"/>
              </a:rPr>
              <a:t>- Не мыть голову перед контрольной;</a:t>
            </a:r>
            <a:br>
              <a:rPr lang="ru-RU" sz="1600" dirty="0">
                <a:latin typeface="Comic Sans MS" pitchFamily="66" charset="0"/>
              </a:rPr>
            </a:br>
            <a:r>
              <a:rPr lang="ru-RU" sz="1600" dirty="0">
                <a:latin typeface="Comic Sans MS" pitchFamily="66" charset="0"/>
              </a:rPr>
              <a:t>- Вынести дневник на балкон, открыть его и три раза крикнуть: «Пятёрка, </a:t>
            </a:r>
            <a:r>
              <a:rPr lang="ru-RU" sz="1600" dirty="0" err="1">
                <a:latin typeface="Comic Sans MS" pitchFamily="66" charset="0"/>
              </a:rPr>
              <a:t>ловись</a:t>
            </a:r>
            <a:r>
              <a:rPr lang="ru-RU" sz="1600" dirty="0">
                <a:latin typeface="Comic Sans MS" pitchFamily="66" charset="0"/>
              </a:rPr>
              <a:t>!» И тут</a:t>
            </a:r>
            <a:br>
              <a:rPr lang="ru-RU" sz="1600" dirty="0">
                <a:latin typeface="Comic Sans MS" pitchFamily="66" charset="0"/>
              </a:rPr>
            </a:br>
            <a:r>
              <a:rPr lang="ru-RU" sz="1600" dirty="0">
                <a:latin typeface="Comic Sans MS" pitchFamily="66" charset="0"/>
              </a:rPr>
              <a:t>же захлопнуть, чтобы пятёрка не выскочила.</a:t>
            </a:r>
            <a:br>
              <a:rPr lang="ru-RU" sz="1600" dirty="0">
                <a:latin typeface="Comic Sans MS" pitchFamily="66" charset="0"/>
              </a:rPr>
            </a:br>
            <a:r>
              <a:rPr lang="ru-RU" sz="1600" dirty="0">
                <a:latin typeface="Comic Sans MS" pitchFamily="66" charset="0"/>
              </a:rPr>
              <a:t>- Положить пятак под правую пятку.</a:t>
            </a:r>
          </a:p>
          <a:p>
            <a:r>
              <a:rPr lang="ru-RU" sz="1600" dirty="0">
                <a:latin typeface="Comic Sans MS" pitchFamily="66" charset="0"/>
              </a:rPr>
              <a:t>И всё-таки Семён получил двойку. Про самую-то главную примету он забыл.</a:t>
            </a:r>
            <a:br>
              <a:rPr lang="ru-RU" sz="1600" dirty="0">
                <a:latin typeface="Comic Sans MS" pitchFamily="66" charset="0"/>
              </a:rPr>
            </a:br>
            <a:r>
              <a:rPr lang="ru-RU" sz="1600" dirty="0">
                <a:latin typeface="Comic Sans MS" pitchFamily="66" charset="0"/>
              </a:rPr>
              <a:t>А какая, действительно, самая верная примета, чтобы получить пятёрку</a:t>
            </a:r>
            <a:r>
              <a:rPr lang="ru-RU" sz="1600" dirty="0" smtClean="0">
                <a:latin typeface="Comic Sans MS" pitchFamily="66" charset="0"/>
              </a:rPr>
              <a:t>?</a:t>
            </a:r>
          </a:p>
          <a:p>
            <a:r>
              <a:rPr lang="ru-RU" sz="1600" dirty="0">
                <a:solidFill>
                  <a:schemeClr val="bg1">
                    <a:lumMod val="25000"/>
                  </a:schemeClr>
                </a:solidFill>
                <a:latin typeface="Comic Sans MS" pitchFamily="66" charset="0"/>
              </a:rPr>
              <a:t/>
            </a:r>
            <a:br>
              <a:rPr lang="ru-RU" sz="1600" dirty="0">
                <a:solidFill>
                  <a:schemeClr val="bg1">
                    <a:lumMod val="25000"/>
                  </a:schemeClr>
                </a:solidFill>
                <a:latin typeface="Comic Sans MS" pitchFamily="66" charset="0"/>
              </a:rPr>
            </a:br>
            <a:r>
              <a:rPr lang="ru-RU" sz="1600" dirty="0">
                <a:solidFill>
                  <a:schemeClr val="bg1">
                    <a:lumMod val="25000"/>
                  </a:schemeClr>
                </a:solidFill>
                <a:latin typeface="Comic Sans MS" pitchFamily="66" charset="0"/>
              </a:rPr>
              <a:t>- Учить уроки!</a:t>
            </a:r>
          </a:p>
        </p:txBody>
      </p:sp>
    </p:spTree>
    <p:extLst>
      <p:ext uri="{BB962C8B-B14F-4D97-AF65-F5344CB8AC3E}">
        <p14:creationId xmlns:p14="http://schemas.microsoft.com/office/powerpoint/2010/main" val="38811451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244408" cy="5755422"/>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32</a:t>
            </a:r>
            <a:r>
              <a:rPr lang="ru-RU" sz="1600" dirty="0">
                <a:latin typeface="Comic Sans MS" pitchFamily="66" charset="0"/>
              </a:rPr>
              <a:t/>
            </a:r>
            <a:br>
              <a:rPr lang="ru-RU" sz="1600" dirty="0">
                <a:latin typeface="Comic Sans MS" pitchFamily="66" charset="0"/>
              </a:rPr>
            </a:br>
            <a:r>
              <a:rPr lang="ru-RU" sz="1600" b="1" dirty="0" smtClean="0">
                <a:latin typeface="Comic Sans MS" pitchFamily="66" charset="0"/>
              </a:rPr>
              <a:t> </a:t>
            </a:r>
            <a:r>
              <a:rPr lang="ru-RU" sz="1600" b="1" dirty="0">
                <a:solidFill>
                  <a:schemeClr val="bg1">
                    <a:lumMod val="25000"/>
                  </a:schemeClr>
                </a:solidFill>
                <a:latin typeface="Comic Sans MS" pitchFamily="66" charset="0"/>
              </a:rPr>
              <a:t>Семён очень хотел получить подарок на день рождения, но не знал какой выбрать. Он измучил своих родителей, бабушку и дедушку, но никак не мог решить, что же ему </a:t>
            </a:r>
            <a:r>
              <a:rPr lang="ru-RU" sz="1600" b="1" dirty="0" smtClean="0">
                <a:solidFill>
                  <a:schemeClr val="bg1">
                    <a:lumMod val="25000"/>
                  </a:schemeClr>
                </a:solidFill>
                <a:latin typeface="Comic Sans MS" pitchFamily="66" charset="0"/>
              </a:rPr>
              <a:t>необходимо</a:t>
            </a:r>
            <a:r>
              <a:rPr lang="ru-RU" sz="1600" dirty="0">
                <a:solidFill>
                  <a:schemeClr val="bg1">
                    <a:lumMod val="25000"/>
                  </a:schemeClr>
                </a:solidFill>
                <a:latin typeface="Comic Sans MS" pitchFamily="66" charset="0"/>
              </a:rPr>
              <a:t/>
            </a:r>
            <a:br>
              <a:rPr lang="ru-RU" sz="1600" dirty="0">
                <a:solidFill>
                  <a:schemeClr val="bg1">
                    <a:lumMod val="25000"/>
                  </a:schemeClr>
                </a:solidFill>
                <a:latin typeface="Comic Sans MS" pitchFamily="66" charset="0"/>
              </a:rPr>
            </a:br>
            <a:r>
              <a:rPr lang="ru-RU" sz="1600" dirty="0">
                <a:latin typeface="Comic Sans MS" pitchFamily="66" charset="0"/>
              </a:rPr>
              <a:t>- велосипед;</a:t>
            </a:r>
            <a:br>
              <a:rPr lang="ru-RU" sz="1600" dirty="0">
                <a:latin typeface="Comic Sans MS" pitchFamily="66" charset="0"/>
              </a:rPr>
            </a:br>
            <a:r>
              <a:rPr lang="ru-RU" sz="1600" dirty="0">
                <a:latin typeface="Comic Sans MS" pitchFamily="66" charset="0"/>
              </a:rPr>
              <a:t>- бинокль;</a:t>
            </a:r>
            <a:br>
              <a:rPr lang="ru-RU" sz="1600" dirty="0">
                <a:latin typeface="Comic Sans MS" pitchFamily="66" charset="0"/>
              </a:rPr>
            </a:br>
            <a:r>
              <a:rPr lang="ru-RU" sz="1600" dirty="0">
                <a:latin typeface="Comic Sans MS" pitchFamily="66" charset="0"/>
              </a:rPr>
              <a:t>- аквариум с рыбками;</a:t>
            </a:r>
            <a:br>
              <a:rPr lang="ru-RU" sz="1600" dirty="0">
                <a:latin typeface="Comic Sans MS" pitchFamily="66" charset="0"/>
              </a:rPr>
            </a:br>
            <a:r>
              <a:rPr lang="ru-RU" sz="1600" dirty="0">
                <a:latin typeface="Comic Sans MS" pitchFamily="66" charset="0"/>
              </a:rPr>
              <a:t>- сноуборд.</a:t>
            </a:r>
            <a:br>
              <a:rPr lang="ru-RU" sz="1600" dirty="0">
                <a:latin typeface="Comic Sans MS" pitchFamily="66" charset="0"/>
              </a:rPr>
            </a:br>
            <a:r>
              <a:rPr lang="ru-RU" sz="1600" dirty="0">
                <a:latin typeface="Comic Sans MS" pitchFamily="66" charset="0"/>
              </a:rPr>
              <a:t>- компьютер.</a:t>
            </a:r>
          </a:p>
          <a:p>
            <a:r>
              <a:rPr lang="ru-RU" sz="1600" dirty="0">
                <a:latin typeface="Comic Sans MS" pitchFamily="66" charset="0"/>
              </a:rPr>
              <a:t> В итоге он не получил ничего из этого списка. Как вы думаете, что же ему подарили родители? </a:t>
            </a:r>
            <a:r>
              <a:rPr lang="ru-RU" sz="1600" i="1" dirty="0">
                <a:latin typeface="Comic Sans MS" pitchFamily="66" charset="0"/>
              </a:rPr>
              <a:t>Варианты детей.</a:t>
            </a:r>
            <a:r>
              <a:rPr lang="ru-RU" sz="1600" dirty="0">
                <a:latin typeface="Comic Sans MS" pitchFamily="66" charset="0"/>
              </a:rPr>
              <a:t/>
            </a:r>
            <a:br>
              <a:rPr lang="ru-RU" sz="1600" dirty="0">
                <a:latin typeface="Comic Sans MS" pitchFamily="66" charset="0"/>
              </a:rPr>
            </a:br>
            <a:r>
              <a:rPr lang="ru-RU" sz="1600" dirty="0">
                <a:latin typeface="Comic Sans MS" pitchFamily="66" charset="0"/>
              </a:rPr>
              <a:t> В конце концов Семён получил в подарок книгу, с красивыми иллюстрациями. Там он прочитал историю про Буриданова осла. Слышали такую историю?</a:t>
            </a:r>
          </a:p>
          <a:p>
            <a:r>
              <a:rPr lang="ru-RU" sz="1600" dirty="0">
                <a:latin typeface="Comic Sans MS" pitchFamily="66" charset="0"/>
              </a:rPr>
              <a:t> Как-то раз этот самый осёл брёл по дороге много дней, очень устал и страшно проголодался. И вдруг он увидел слева от дороги стог свежего, душистого сена. Осёл хотел сразу побежать к нему, но в этот момент заметил точно такой же стог справа от дороги. «Пойду налево», - решил осёл. – «Или направо», - засомневался он в ту же минуту. «Нет, лучше всё же налево», - снова передумал осёл. Так он стоял и размышлял, куда лучше пойти, налево или направо, но никак не мог выбрать.</a:t>
            </a:r>
            <a:br>
              <a:rPr lang="ru-RU" sz="1600" dirty="0">
                <a:latin typeface="Comic Sans MS" pitchFamily="66" charset="0"/>
              </a:rPr>
            </a:br>
            <a:r>
              <a:rPr lang="ru-RU" sz="1600" dirty="0">
                <a:latin typeface="Comic Sans MS" pitchFamily="66" charset="0"/>
              </a:rPr>
              <a:t>В конце концов этот глупый осёл умер от голода. Эта история говорит о том, что в жизни нужно уметь принимать решения. А иначе останешься ни с чем.</a:t>
            </a:r>
            <a:br>
              <a:rPr lang="ru-RU" sz="1600" dirty="0">
                <a:latin typeface="Comic Sans MS" pitchFamily="66" charset="0"/>
              </a:rPr>
            </a:br>
            <a:endParaRPr lang="ru-RU" dirty="0">
              <a:latin typeface="Comic Sans MS" pitchFamily="66" charset="0"/>
            </a:endParaRPr>
          </a:p>
        </p:txBody>
      </p:sp>
    </p:spTree>
    <p:extLst>
      <p:ext uri="{BB962C8B-B14F-4D97-AF65-F5344CB8AC3E}">
        <p14:creationId xmlns:p14="http://schemas.microsoft.com/office/powerpoint/2010/main" val="210030767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03648" y="1309936"/>
            <a:ext cx="5832648" cy="2800767"/>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33</a:t>
            </a:r>
            <a:endParaRPr lang="ru-RU" sz="1600" dirty="0">
              <a:latin typeface="Comic Sans MS" pitchFamily="66" charset="0"/>
            </a:endParaRPr>
          </a:p>
          <a:p>
            <a:r>
              <a:rPr lang="ru-RU" sz="1600" b="1" dirty="0" smtClean="0">
                <a:latin typeface="Comic Sans MS" pitchFamily="66" charset="0"/>
              </a:rPr>
              <a:t> </a:t>
            </a:r>
            <a:r>
              <a:rPr lang="ru-RU" sz="1600" b="1" dirty="0">
                <a:latin typeface="Comic Sans MS" pitchFamily="66" charset="0"/>
              </a:rPr>
              <a:t>Однажды Семён учил дома уроки, но ему мешала младшая сестрёнка, и он никак не мог запомнить имя одного греческого царя, который правил Сиракузами. И в школе он получил двойку. А как же звали этого царя</a:t>
            </a:r>
            <a:r>
              <a:rPr lang="ru-RU" sz="1600" b="1" dirty="0" smtClean="0">
                <a:latin typeface="Comic Sans MS" pitchFamily="66" charset="0"/>
              </a:rPr>
              <a:t>?</a:t>
            </a:r>
          </a:p>
          <a:p>
            <a:endParaRPr lang="ru-RU" sz="1600" dirty="0">
              <a:latin typeface="Comic Sans MS" pitchFamily="66" charset="0"/>
            </a:endParaRPr>
          </a:p>
          <a:p>
            <a:r>
              <a:rPr lang="ru-RU" sz="1600" dirty="0">
                <a:latin typeface="Comic Sans MS" pitchFamily="66" charset="0"/>
              </a:rPr>
              <a:t>- Граммофон;</a:t>
            </a:r>
            <a:br>
              <a:rPr lang="ru-RU" sz="1600" dirty="0">
                <a:latin typeface="Comic Sans MS" pitchFamily="66" charset="0"/>
              </a:rPr>
            </a:br>
            <a:r>
              <a:rPr lang="ru-RU" sz="1600" dirty="0">
                <a:latin typeface="Comic Sans MS" pitchFamily="66" charset="0"/>
              </a:rPr>
              <a:t>- </a:t>
            </a:r>
            <a:r>
              <a:rPr lang="ru-RU" sz="1600" dirty="0" err="1">
                <a:latin typeface="Comic Sans MS" pitchFamily="66" charset="0"/>
              </a:rPr>
              <a:t>Барбарон</a:t>
            </a:r>
            <a:r>
              <a:rPr lang="ru-RU" sz="1600" dirty="0">
                <a:latin typeface="Comic Sans MS" pitchFamily="66" charset="0"/>
              </a:rPr>
              <a:t>;</a:t>
            </a:r>
            <a:br>
              <a:rPr lang="ru-RU" sz="1600" dirty="0">
                <a:latin typeface="Comic Sans MS" pitchFamily="66" charset="0"/>
              </a:rPr>
            </a:br>
            <a:r>
              <a:rPr lang="ru-RU" sz="1600" dirty="0">
                <a:latin typeface="Comic Sans MS" pitchFamily="66" charset="0"/>
              </a:rPr>
              <a:t>- Макарон;</a:t>
            </a:r>
            <a:br>
              <a:rPr lang="ru-RU" sz="1600" dirty="0">
                <a:latin typeface="Comic Sans MS" pitchFamily="66" charset="0"/>
              </a:rPr>
            </a:br>
            <a:r>
              <a:rPr lang="ru-RU" sz="1600" dirty="0">
                <a:latin typeface="Comic Sans MS" pitchFamily="66" charset="0"/>
              </a:rPr>
              <a:t>- </a:t>
            </a:r>
            <a:r>
              <a:rPr lang="ru-RU" sz="1600" dirty="0" err="1">
                <a:solidFill>
                  <a:schemeClr val="bg1">
                    <a:lumMod val="25000"/>
                  </a:schemeClr>
                </a:solidFill>
                <a:latin typeface="Comic Sans MS" pitchFamily="66" charset="0"/>
              </a:rPr>
              <a:t>Гиперион</a:t>
            </a:r>
            <a:r>
              <a:rPr lang="ru-RU" sz="1600" dirty="0">
                <a:solidFill>
                  <a:schemeClr val="bg1">
                    <a:lumMod val="25000"/>
                  </a:schemeClr>
                </a:solidFill>
                <a:latin typeface="Comic Sans MS" pitchFamily="66" charset="0"/>
              </a:rPr>
              <a:t>.</a:t>
            </a:r>
          </a:p>
        </p:txBody>
      </p:sp>
    </p:spTree>
    <p:extLst>
      <p:ext uri="{BB962C8B-B14F-4D97-AF65-F5344CB8AC3E}">
        <p14:creationId xmlns:p14="http://schemas.microsoft.com/office/powerpoint/2010/main" val="31922370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88012" y="404664"/>
            <a:ext cx="7400412" cy="6001643"/>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34</a:t>
            </a:r>
            <a:r>
              <a:rPr lang="ru-RU" sz="1600" dirty="0">
                <a:latin typeface="Comic Sans MS" pitchFamily="66" charset="0"/>
              </a:rPr>
              <a:t/>
            </a:r>
            <a:br>
              <a:rPr lang="ru-RU" sz="1600" dirty="0">
                <a:latin typeface="Comic Sans MS" pitchFamily="66" charset="0"/>
              </a:rPr>
            </a:br>
            <a:r>
              <a:rPr lang="ru-RU" sz="1600" b="1" dirty="0" smtClean="0">
                <a:latin typeface="Comic Sans MS" pitchFamily="66" charset="0"/>
              </a:rPr>
              <a:t> </a:t>
            </a:r>
            <a:r>
              <a:rPr lang="ru-RU" sz="1600" b="1" dirty="0">
                <a:solidFill>
                  <a:schemeClr val="bg1">
                    <a:lumMod val="25000"/>
                  </a:schemeClr>
                </a:solidFill>
                <a:latin typeface="Comic Sans MS" pitchFamily="66" charset="0"/>
              </a:rPr>
              <a:t>Семён Рыжиков, герой смешных рассказов Валентина Постникова, очень не любил учить уроки. А особенно ему не нравилась математика, история и биология. Он думал, что это скучные предметы. А у нас биология очень даже интересная, догадайтесь, какие животные скрываются за этими «сказочными» именами</a:t>
            </a:r>
            <a:r>
              <a:rPr lang="ru-RU" sz="1600" b="1" dirty="0" smtClean="0">
                <a:solidFill>
                  <a:schemeClr val="bg1">
                    <a:lumMod val="25000"/>
                  </a:schemeClr>
                </a:solidFill>
                <a:latin typeface="Comic Sans MS" pitchFamily="66" charset="0"/>
              </a:rPr>
              <a:t>.</a:t>
            </a:r>
          </a:p>
          <a:p>
            <a:endParaRPr lang="ru-RU" sz="1600" dirty="0">
              <a:latin typeface="Comic Sans MS" pitchFamily="66" charset="0"/>
            </a:endParaRPr>
          </a:p>
          <a:p>
            <a:r>
              <a:rPr lang="ru-RU" sz="1600" dirty="0">
                <a:latin typeface="Comic Sans MS" pitchFamily="66" charset="0"/>
              </a:rPr>
              <a:t>Длинношей – Жираф.</a:t>
            </a:r>
            <a:br>
              <a:rPr lang="ru-RU" sz="1600" dirty="0">
                <a:latin typeface="Comic Sans MS" pitchFamily="66" charset="0"/>
              </a:rPr>
            </a:br>
            <a:r>
              <a:rPr lang="ru-RU" sz="1600" dirty="0">
                <a:latin typeface="Comic Sans MS" pitchFamily="66" charset="0"/>
              </a:rPr>
              <a:t>Колючка – Ёж.</a:t>
            </a:r>
            <a:br>
              <a:rPr lang="ru-RU" sz="1600" dirty="0">
                <a:latin typeface="Comic Sans MS" pitchFamily="66" charset="0"/>
              </a:rPr>
            </a:br>
            <a:r>
              <a:rPr lang="ru-RU" sz="1600" dirty="0" err="1">
                <a:latin typeface="Comic Sans MS" pitchFamily="66" charset="0"/>
              </a:rPr>
              <a:t>Листоедка</a:t>
            </a:r>
            <a:r>
              <a:rPr lang="ru-RU" sz="1600" dirty="0">
                <a:latin typeface="Comic Sans MS" pitchFamily="66" charset="0"/>
              </a:rPr>
              <a:t> – Гусеница.</a:t>
            </a:r>
            <a:br>
              <a:rPr lang="ru-RU" sz="1600" dirty="0">
                <a:latin typeface="Comic Sans MS" pitchFamily="66" charset="0"/>
              </a:rPr>
            </a:br>
            <a:r>
              <a:rPr lang="ru-RU" sz="1600" dirty="0" err="1">
                <a:latin typeface="Comic Sans MS" pitchFamily="66" charset="0"/>
              </a:rPr>
              <a:t>Повторюшка</a:t>
            </a:r>
            <a:r>
              <a:rPr lang="ru-RU" sz="1600" dirty="0">
                <a:latin typeface="Comic Sans MS" pitchFamily="66" charset="0"/>
              </a:rPr>
              <a:t> – Попугай.</a:t>
            </a:r>
            <a:br>
              <a:rPr lang="ru-RU" sz="1600" dirty="0">
                <a:latin typeface="Comic Sans MS" pitchFamily="66" charset="0"/>
              </a:rPr>
            </a:br>
            <a:r>
              <a:rPr lang="ru-RU" sz="1600" dirty="0">
                <a:latin typeface="Comic Sans MS" pitchFamily="66" charset="0"/>
              </a:rPr>
              <a:t>Фонтан – Кит.</a:t>
            </a:r>
            <a:br>
              <a:rPr lang="ru-RU" sz="1600" dirty="0">
                <a:latin typeface="Comic Sans MS" pitchFamily="66" charset="0"/>
              </a:rPr>
            </a:br>
            <a:r>
              <a:rPr lang="ru-RU" sz="1600" dirty="0" err="1">
                <a:latin typeface="Comic Sans MS" pitchFamily="66" charset="0"/>
              </a:rPr>
              <a:t>Берлогин</a:t>
            </a:r>
            <a:r>
              <a:rPr lang="ru-RU" sz="1600" dirty="0">
                <a:latin typeface="Comic Sans MS" pitchFamily="66" charset="0"/>
              </a:rPr>
              <a:t> – Медведь</a:t>
            </a:r>
            <a:r>
              <a:rPr lang="ru-RU" sz="1600" dirty="0" smtClean="0">
                <a:latin typeface="Comic Sans MS" pitchFamily="66" charset="0"/>
              </a:rPr>
              <a:t>.</a:t>
            </a:r>
          </a:p>
          <a:p>
            <a:endParaRPr lang="ru-RU" sz="1600" dirty="0">
              <a:latin typeface="Comic Sans MS" pitchFamily="66" charset="0"/>
            </a:endParaRPr>
          </a:p>
          <a:p>
            <a:r>
              <a:rPr lang="ru-RU" sz="1600" dirty="0">
                <a:latin typeface="Comic Sans MS" pitchFamily="66" charset="0"/>
              </a:rPr>
              <a:t>СЛАЙД </a:t>
            </a:r>
            <a:r>
              <a:rPr lang="ru-RU" sz="1600" dirty="0" smtClean="0">
                <a:latin typeface="Comic Sans MS" pitchFamily="66" charset="0"/>
              </a:rPr>
              <a:t>35</a:t>
            </a:r>
            <a:r>
              <a:rPr lang="ru-RU" sz="1600" dirty="0">
                <a:latin typeface="Comic Sans MS" pitchFamily="66" charset="0"/>
              </a:rPr>
              <a:t/>
            </a:r>
            <a:br>
              <a:rPr lang="ru-RU" sz="1600" dirty="0">
                <a:latin typeface="Comic Sans MS" pitchFamily="66" charset="0"/>
              </a:rPr>
            </a:br>
            <a:r>
              <a:rPr lang="ru-RU" sz="1600" dirty="0" err="1">
                <a:latin typeface="Comic Sans MS" pitchFamily="66" charset="0"/>
              </a:rPr>
              <a:t>Мяука</a:t>
            </a:r>
            <a:r>
              <a:rPr lang="ru-RU" sz="1600" dirty="0">
                <a:latin typeface="Comic Sans MS" pitchFamily="66" charset="0"/>
              </a:rPr>
              <a:t> – Кошка.</a:t>
            </a:r>
            <a:br>
              <a:rPr lang="ru-RU" sz="1600" dirty="0">
                <a:latin typeface="Comic Sans MS" pitchFamily="66" charset="0"/>
              </a:rPr>
            </a:br>
            <a:r>
              <a:rPr lang="ru-RU" sz="1600" dirty="0">
                <a:latin typeface="Comic Sans MS" pitchFamily="66" charset="0"/>
              </a:rPr>
              <a:t>Будильник – Петух.</a:t>
            </a:r>
            <a:br>
              <a:rPr lang="ru-RU" sz="1600" dirty="0">
                <a:latin typeface="Comic Sans MS" pitchFamily="66" charset="0"/>
              </a:rPr>
            </a:br>
            <a:r>
              <a:rPr lang="ru-RU" sz="1600" dirty="0" err="1">
                <a:latin typeface="Comic Sans MS" pitchFamily="66" charset="0"/>
              </a:rPr>
              <a:t>Гавчик</a:t>
            </a:r>
            <a:r>
              <a:rPr lang="ru-RU" sz="1600" dirty="0">
                <a:latin typeface="Comic Sans MS" pitchFamily="66" charset="0"/>
              </a:rPr>
              <a:t> – Собака.</a:t>
            </a:r>
            <a:br>
              <a:rPr lang="ru-RU" sz="1600" dirty="0">
                <a:latin typeface="Comic Sans MS" pitchFamily="66" charset="0"/>
              </a:rPr>
            </a:br>
            <a:r>
              <a:rPr lang="ru-RU" sz="1600" dirty="0">
                <a:latin typeface="Comic Sans MS" pitchFamily="66" charset="0"/>
              </a:rPr>
              <a:t>Клешня – Краб</a:t>
            </a:r>
            <a:r>
              <a:rPr lang="ru-RU" sz="1600" dirty="0" smtClean="0">
                <a:latin typeface="Comic Sans MS" pitchFamily="66" charset="0"/>
              </a:rPr>
              <a:t>.</a:t>
            </a:r>
          </a:p>
          <a:p>
            <a:endParaRPr lang="ru-RU" sz="1600" dirty="0">
              <a:latin typeface="Comic Sans MS" pitchFamily="66" charset="0"/>
            </a:endParaRPr>
          </a:p>
          <a:p>
            <a:r>
              <a:rPr lang="ru-RU" sz="1600" dirty="0">
                <a:latin typeface="Comic Sans MS" pitchFamily="66" charset="0"/>
              </a:rPr>
              <a:t>СЛАЙД </a:t>
            </a:r>
            <a:r>
              <a:rPr lang="ru-RU" sz="1600" dirty="0" smtClean="0">
                <a:latin typeface="Comic Sans MS" pitchFamily="66" charset="0"/>
              </a:rPr>
              <a:t>36</a:t>
            </a:r>
            <a:r>
              <a:rPr lang="ru-RU" sz="1600" dirty="0">
                <a:latin typeface="Comic Sans MS" pitchFamily="66" charset="0"/>
              </a:rPr>
              <a:t/>
            </a:r>
            <a:br>
              <a:rPr lang="ru-RU" sz="1600" dirty="0">
                <a:latin typeface="Comic Sans MS" pitchFamily="66" charset="0"/>
              </a:rPr>
            </a:br>
            <a:r>
              <a:rPr lang="ru-RU" sz="1600" dirty="0" err="1">
                <a:latin typeface="Comic Sans MS" pitchFamily="66" charset="0"/>
              </a:rPr>
              <a:t>Двугорбик</a:t>
            </a:r>
            <a:r>
              <a:rPr lang="ru-RU" sz="1600" dirty="0">
                <a:latin typeface="Comic Sans MS" pitchFamily="66" charset="0"/>
              </a:rPr>
              <a:t> – Верблюд.</a:t>
            </a:r>
            <a:br>
              <a:rPr lang="ru-RU" sz="1600" dirty="0">
                <a:latin typeface="Comic Sans MS" pitchFamily="66" charset="0"/>
              </a:rPr>
            </a:br>
            <a:r>
              <a:rPr lang="ru-RU" sz="1600" dirty="0" err="1">
                <a:latin typeface="Comic Sans MS" pitchFamily="66" charset="0"/>
              </a:rPr>
              <a:t>Дарюхвостка</a:t>
            </a:r>
            <a:r>
              <a:rPr lang="ru-RU" sz="1600" dirty="0">
                <a:latin typeface="Comic Sans MS" pitchFamily="66" charset="0"/>
              </a:rPr>
              <a:t> – Ящерица.</a:t>
            </a:r>
            <a:br>
              <a:rPr lang="ru-RU" sz="1600" dirty="0">
                <a:latin typeface="Comic Sans MS" pitchFamily="66" charset="0"/>
              </a:rPr>
            </a:br>
            <a:r>
              <a:rPr lang="ru-RU" sz="1600" dirty="0">
                <a:latin typeface="Comic Sans MS" pitchFamily="66" charset="0"/>
              </a:rPr>
              <a:t>Пучеглазка – Лягушка.</a:t>
            </a:r>
          </a:p>
        </p:txBody>
      </p:sp>
    </p:spTree>
    <p:extLst>
      <p:ext uri="{BB962C8B-B14F-4D97-AF65-F5344CB8AC3E}">
        <p14:creationId xmlns:p14="http://schemas.microsoft.com/office/powerpoint/2010/main" val="8983232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600" y="548680"/>
            <a:ext cx="6912768" cy="2062103"/>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37</a:t>
            </a:r>
            <a:r>
              <a:rPr lang="ru-RU" sz="1600" dirty="0">
                <a:latin typeface="Comic Sans MS" pitchFamily="66" charset="0"/>
              </a:rPr>
              <a:t/>
            </a:r>
            <a:br>
              <a:rPr lang="ru-RU" sz="1600" dirty="0">
                <a:latin typeface="Comic Sans MS" pitchFamily="66" charset="0"/>
              </a:rPr>
            </a:br>
            <a:r>
              <a:rPr lang="ru-RU" sz="1600" dirty="0">
                <a:latin typeface="Comic Sans MS" pitchFamily="66" charset="0"/>
              </a:rPr>
              <a:t>Молодцы! Вам понравились наши задания? Хорошо, мне тоже очень понравилось, что вы были активными, остроумными, весёлыми. Со всеми заданиями вы замечательно справились, и посмеялись и знания показали. Сейчас у вас каникулы, и школьные переживания позади, но школа ведь это не только уроки, но и ваши друзья, одноклассники, и обязательно в школьные годы случается что-то такое, что потом приятно вспоминать.</a:t>
            </a:r>
          </a:p>
        </p:txBody>
      </p:sp>
      <p:sp>
        <p:nvSpPr>
          <p:cNvPr id="3" name="Прямоугольник 2"/>
          <p:cNvSpPr/>
          <p:nvPr/>
        </p:nvSpPr>
        <p:spPr>
          <a:xfrm>
            <a:off x="1668907" y="2610783"/>
            <a:ext cx="6047247" cy="646331"/>
          </a:xfrm>
          <a:prstGeom prst="rect">
            <a:avLst/>
          </a:prstGeom>
        </p:spPr>
        <p:txBody>
          <a:bodyPr wrap="square">
            <a:spAutoFit/>
          </a:bodyPr>
          <a:lstStyle/>
          <a:p>
            <a:r>
              <a:rPr lang="ru-RU" dirty="0">
                <a:solidFill>
                  <a:schemeClr val="bg1">
                    <a:lumMod val="25000"/>
                  </a:schemeClr>
                </a:solidFill>
                <a:latin typeface="Comic Sans MS" pitchFamily="66" charset="0"/>
              </a:rPr>
              <a:t>Сейчас мы посмотрим мультфильм «Тигрёнок на подсолнухе</a:t>
            </a:r>
            <a:r>
              <a:rPr lang="ru-RU" dirty="0" smtClean="0">
                <a:solidFill>
                  <a:schemeClr val="bg1">
                    <a:lumMod val="25000"/>
                  </a:schemeClr>
                </a:solidFill>
                <a:latin typeface="Comic Sans MS" pitchFamily="66" charset="0"/>
              </a:rPr>
              <a:t>». </a:t>
            </a:r>
            <a:r>
              <a:rPr lang="ru-RU" dirty="0" smtClean="0">
                <a:latin typeface="Comic Sans MS" pitchFamily="66" charset="0"/>
              </a:rPr>
              <a:t>Просмотр мультфильма.</a:t>
            </a:r>
            <a:endParaRPr lang="ru-RU" dirty="0">
              <a:latin typeface="Comic Sans MS" pitchFamily="66" charset="0"/>
            </a:endParaRPr>
          </a:p>
        </p:txBody>
      </p:sp>
      <p:sp>
        <p:nvSpPr>
          <p:cNvPr id="4" name="Прямоугольник 3"/>
          <p:cNvSpPr/>
          <p:nvPr/>
        </p:nvSpPr>
        <p:spPr>
          <a:xfrm>
            <a:off x="982300" y="3295764"/>
            <a:ext cx="7056784" cy="3016210"/>
          </a:xfrm>
          <a:prstGeom prst="rect">
            <a:avLst/>
          </a:prstGeom>
        </p:spPr>
        <p:txBody>
          <a:bodyPr wrap="square">
            <a:spAutoFit/>
          </a:bodyPr>
          <a:lstStyle/>
          <a:p>
            <a:r>
              <a:rPr lang="ru-RU" sz="1600" dirty="0">
                <a:latin typeface="Comic Sans MS" pitchFamily="66" charset="0"/>
              </a:rPr>
              <a:t>СЛАЙД </a:t>
            </a:r>
            <a:r>
              <a:rPr lang="ru-RU" sz="1600" dirty="0" smtClean="0">
                <a:latin typeface="Comic Sans MS" pitchFamily="66" charset="0"/>
              </a:rPr>
              <a:t>38</a:t>
            </a:r>
            <a:r>
              <a:rPr lang="ru-RU" dirty="0">
                <a:latin typeface="Comic Sans MS" pitchFamily="66" charset="0"/>
              </a:rPr>
              <a:t/>
            </a:r>
            <a:br>
              <a:rPr lang="ru-RU" dirty="0">
                <a:latin typeface="Comic Sans MS" pitchFamily="66" charset="0"/>
              </a:rPr>
            </a:br>
            <a:r>
              <a:rPr lang="ru-RU" sz="1600" dirty="0">
                <a:latin typeface="Comic Sans MS" pitchFamily="66" charset="0"/>
              </a:rPr>
              <a:t>А сейчас я предлагаю вам подойти посмотреть книги Валентина Постникова, полистать, посмотреть картинки. Может быть, вам уже знакомы какие-то из них. Ведь сам писатель сказал такие слова: «Больше всего на свете я хочу, чтобы мои книги доставляли удовольствие детям».</a:t>
            </a:r>
            <a:br>
              <a:rPr lang="ru-RU" sz="1600" dirty="0">
                <a:latin typeface="Comic Sans MS" pitchFamily="66" charset="0"/>
              </a:rPr>
            </a:br>
            <a:r>
              <a:rPr lang="ru-RU" sz="1600" dirty="0">
                <a:latin typeface="Comic Sans MS" pitchFamily="66" charset="0"/>
              </a:rPr>
              <a:t>И они, действительно, очень добрые, интересные и доставляют много удовольствия.</a:t>
            </a:r>
            <a:br>
              <a:rPr lang="ru-RU" sz="1600" dirty="0">
                <a:latin typeface="Comic Sans MS" pitchFamily="66" charset="0"/>
              </a:rPr>
            </a:br>
            <a:r>
              <a:rPr lang="ru-RU" sz="1600" i="1" dirty="0">
                <a:latin typeface="Comic Sans MS" pitchFamily="66" charset="0"/>
              </a:rPr>
              <a:t>Дети подходят к книжному развалу, рассматривают книги. </a:t>
            </a:r>
            <a:endParaRPr lang="ru-RU" sz="1600" i="1" dirty="0" smtClean="0">
              <a:latin typeface="Comic Sans MS" pitchFamily="66" charset="0"/>
            </a:endParaRPr>
          </a:p>
          <a:p>
            <a:endParaRPr lang="ru-RU" sz="1600" dirty="0">
              <a:latin typeface="Comic Sans MS" pitchFamily="66" charset="0"/>
            </a:endParaRPr>
          </a:p>
          <a:p>
            <a:r>
              <a:rPr lang="ru-RU" sz="1400" dirty="0" smtClean="0"/>
              <a:t>© Сценарий </a:t>
            </a:r>
            <a:r>
              <a:rPr lang="ru-RU" sz="1400" dirty="0"/>
              <a:t>подготовлен </a:t>
            </a:r>
            <a:r>
              <a:rPr lang="ru-RU" sz="1400" dirty="0" err="1"/>
              <a:t>Илибаевой</a:t>
            </a:r>
            <a:r>
              <a:rPr lang="ru-RU" sz="1400" dirty="0"/>
              <a:t> Н.А., библиотекарем Центральной детской библиотеки  </a:t>
            </a:r>
            <a:endParaRPr lang="ru-RU" sz="1400" dirty="0">
              <a:latin typeface="Comic Sans MS" pitchFamily="66" charset="0"/>
            </a:endParaRPr>
          </a:p>
        </p:txBody>
      </p:sp>
    </p:spTree>
    <p:extLst>
      <p:ext uri="{BB962C8B-B14F-4D97-AF65-F5344CB8AC3E}">
        <p14:creationId xmlns:p14="http://schemas.microsoft.com/office/powerpoint/2010/main" val="167623951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6707" y="116632"/>
            <a:ext cx="6192688" cy="584775"/>
          </a:xfrm>
          <a:prstGeom prst="rect">
            <a:avLst/>
          </a:prstGeom>
          <a:noFill/>
        </p:spPr>
        <p:txBody>
          <a:bodyPr wrap="square" rtlCol="0">
            <a:spAutoFit/>
          </a:bodyPr>
          <a:lstStyle/>
          <a:p>
            <a:pPr algn="ctr"/>
            <a:r>
              <a:rPr lang="ru-RU" sz="3200" b="1" dirty="0" smtClean="0">
                <a:solidFill>
                  <a:srgbClr val="FF6600"/>
                </a:solidFill>
                <a:latin typeface="Comic Sans MS" pitchFamily="66" charset="0"/>
              </a:rPr>
              <a:t>Приложение к викторине</a:t>
            </a:r>
            <a:endParaRPr lang="ru-RU" sz="3200" b="1" dirty="0">
              <a:solidFill>
                <a:srgbClr val="FF6600"/>
              </a:solidFill>
              <a:latin typeface="Comic Sans MS" pitchFamily="66" charset="0"/>
            </a:endParaRPr>
          </a:p>
        </p:txBody>
      </p:sp>
      <p:sp>
        <p:nvSpPr>
          <p:cNvPr id="3" name="TextBox 2"/>
          <p:cNvSpPr txBox="1"/>
          <p:nvPr/>
        </p:nvSpPr>
        <p:spPr>
          <a:xfrm>
            <a:off x="1763044" y="854965"/>
            <a:ext cx="5778441" cy="461665"/>
          </a:xfrm>
          <a:prstGeom prst="rect">
            <a:avLst/>
          </a:prstGeom>
          <a:noFill/>
        </p:spPr>
        <p:txBody>
          <a:bodyPr wrap="none" rtlCol="0">
            <a:spAutoFit/>
          </a:bodyPr>
          <a:lstStyle/>
          <a:p>
            <a:r>
              <a:rPr lang="ru-RU" sz="2400" b="1" dirty="0" smtClean="0">
                <a:solidFill>
                  <a:schemeClr val="bg1">
                    <a:lumMod val="25000"/>
                  </a:schemeClr>
                </a:solidFill>
              </a:rPr>
              <a:t>Валентин Постников «Царские уши»</a:t>
            </a:r>
            <a:endParaRPr lang="ru-RU" sz="2400" b="1" dirty="0">
              <a:solidFill>
                <a:schemeClr val="bg1">
                  <a:lumMod val="25000"/>
                </a:schemeClr>
              </a:solidFill>
            </a:endParaRPr>
          </a:p>
        </p:txBody>
      </p:sp>
      <p:sp>
        <p:nvSpPr>
          <p:cNvPr id="5" name="Прямоугольник 4"/>
          <p:cNvSpPr/>
          <p:nvPr/>
        </p:nvSpPr>
        <p:spPr>
          <a:xfrm>
            <a:off x="599324" y="1366594"/>
            <a:ext cx="8064896" cy="5262979"/>
          </a:xfrm>
          <a:prstGeom prst="rect">
            <a:avLst/>
          </a:prstGeom>
        </p:spPr>
        <p:txBody>
          <a:bodyPr wrap="square">
            <a:spAutoFit/>
          </a:bodyPr>
          <a:lstStyle/>
          <a:p>
            <a:r>
              <a:rPr lang="ru-RU" sz="1600" dirty="0">
                <a:latin typeface="Comic Sans MS" pitchFamily="66" charset="0"/>
              </a:rPr>
              <a:t>Как-то раз, на уроке истории, мы с Петькой стали спорить, у кого из нас уши больше. Я говорил, что у него, а Петька уверял, что у меня. Спорили, спорили, а потом взяли обыкновенную школьную линейку и стали измерять уши.</a:t>
            </a:r>
          </a:p>
          <a:p>
            <a:r>
              <a:rPr lang="ru-RU" sz="1600" dirty="0">
                <a:latin typeface="Comic Sans MS" pitchFamily="66" charset="0"/>
              </a:rPr>
              <a:t>Я – у него, он – у меня.</a:t>
            </a:r>
          </a:p>
          <a:p>
            <a:r>
              <a:rPr lang="ru-RU" sz="1600" dirty="0">
                <a:latin typeface="Comic Sans MS" pitchFamily="66" charset="0"/>
              </a:rPr>
              <a:t>– У тебя, – сказал Петька, – уши, как у слона – ровно двенадцать сантиметров!</a:t>
            </a:r>
          </a:p>
          <a:p>
            <a:r>
              <a:rPr lang="ru-RU" sz="1600" dirty="0">
                <a:latin typeface="Comic Sans MS" pitchFamily="66" charset="0"/>
              </a:rPr>
              <a:t>– А у тебя, – как у жирафа! – заливался я. – Ровно тринадцать сантиметров.</a:t>
            </a:r>
          </a:p>
          <a:p>
            <a:r>
              <a:rPr lang="ru-RU" sz="1600" dirty="0">
                <a:latin typeface="Comic Sans MS" pitchFamily="66" charset="0"/>
              </a:rPr>
              <a:t>– Врёшь! – разозлился Петька. – Дай-ка я возьму свою линейку, она у меня поточнее любой другой будет. На ней даже миллиметры самые точные.</a:t>
            </a:r>
          </a:p>
          <a:p>
            <a:r>
              <a:rPr lang="ru-RU" sz="1600" dirty="0">
                <a:latin typeface="Comic Sans MS" pitchFamily="66" charset="0"/>
              </a:rPr>
              <a:t>Петька схватил с парты линейку и, высунув язык, стал измерять мои уши по новой.</a:t>
            </a:r>
          </a:p>
          <a:p>
            <a:r>
              <a:rPr lang="ru-RU" sz="1600" dirty="0">
                <a:latin typeface="Comic Sans MS" pitchFamily="66" charset="0"/>
              </a:rPr>
              <a:t>– А знаешь, я немного ошибся, – подмигнул он мне. – У тебя уши меньше чем у слона. У тебя уши, как у осла. Ты форменный осёл</a:t>
            </a:r>
            <a:r>
              <a:rPr lang="ru-RU" sz="1600" dirty="0" smtClean="0">
                <a:latin typeface="Comic Sans MS" pitchFamily="66" charset="0"/>
              </a:rPr>
              <a:t>!</a:t>
            </a:r>
          </a:p>
          <a:p>
            <a:r>
              <a:rPr lang="ru-RU" sz="1600" dirty="0">
                <a:latin typeface="Comic Sans MS" pitchFamily="66" charset="0"/>
              </a:rPr>
              <a:t>И Петька злорадно захохотал.</a:t>
            </a:r>
          </a:p>
          <a:p>
            <a:r>
              <a:rPr lang="ru-RU" sz="1600" dirty="0">
                <a:latin typeface="Comic Sans MS" pitchFamily="66" charset="0"/>
              </a:rPr>
              <a:t>– А у тебя уши как у ишака, – не растерялся я. – Ты форменный ишак.</a:t>
            </a:r>
          </a:p>
          <a:p>
            <a:r>
              <a:rPr lang="ru-RU" sz="1600" dirty="0">
                <a:latin typeface="Comic Sans MS" pitchFamily="66" charset="0"/>
              </a:rPr>
              <a:t>– Да ты на себя посмотри, – закатил глаза Петька. – Ослиная морда.</a:t>
            </a:r>
          </a:p>
          <a:p>
            <a:r>
              <a:rPr lang="ru-RU" sz="1600" dirty="0">
                <a:latin typeface="Comic Sans MS" pitchFamily="66" charset="0"/>
              </a:rPr>
              <a:t>– Сейчас как дам линейкой, – рассердился я. – Жираф несчастный.</a:t>
            </a:r>
          </a:p>
          <a:p>
            <a:r>
              <a:rPr lang="ru-RU" sz="1600" dirty="0">
                <a:latin typeface="Comic Sans MS" pitchFamily="66" charset="0"/>
              </a:rPr>
              <a:t>– А левое ухо у тебя вообще больше правого, – продолжал Петька. – Ты </a:t>
            </a:r>
            <a:r>
              <a:rPr lang="ru-RU" sz="1600" dirty="0" err="1">
                <a:latin typeface="Comic Sans MS" pitchFamily="66" charset="0"/>
              </a:rPr>
              <a:t>разноухий</a:t>
            </a:r>
            <a:r>
              <a:rPr lang="ru-RU" sz="1600" dirty="0">
                <a:latin typeface="Comic Sans MS" pitchFamily="66" charset="0"/>
              </a:rPr>
              <a:t> осёл.</a:t>
            </a:r>
          </a:p>
          <a:p>
            <a:r>
              <a:rPr lang="ru-RU" sz="1600" dirty="0">
                <a:latin typeface="Comic Sans MS" pitchFamily="66" charset="0"/>
              </a:rPr>
              <a:t>Мы так раскричались, что не заметили, как к нам подошёл наш учитель истории Семён Семёнович.</a:t>
            </a:r>
          </a:p>
          <a:p>
            <a:endParaRPr lang="ru-RU" sz="1600" dirty="0">
              <a:latin typeface="Comic Sans MS" pitchFamily="66" charset="0"/>
            </a:endParaRPr>
          </a:p>
        </p:txBody>
      </p:sp>
    </p:spTree>
    <p:extLst>
      <p:ext uri="{BB962C8B-B14F-4D97-AF65-F5344CB8AC3E}">
        <p14:creationId xmlns:p14="http://schemas.microsoft.com/office/powerpoint/2010/main" val="31349614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620688"/>
            <a:ext cx="7344816" cy="5262979"/>
          </a:xfrm>
          <a:prstGeom prst="rect">
            <a:avLst/>
          </a:prstGeom>
        </p:spPr>
        <p:txBody>
          <a:bodyPr wrap="square">
            <a:spAutoFit/>
          </a:bodyPr>
          <a:lstStyle/>
          <a:p>
            <a:r>
              <a:rPr lang="ru-RU" sz="1600" dirty="0">
                <a:latin typeface="Comic Sans MS" pitchFamily="66" charset="0"/>
              </a:rPr>
              <a:t>– О чём спорите ребята? – спросил он.</a:t>
            </a:r>
          </a:p>
          <a:p>
            <a:r>
              <a:rPr lang="ru-RU" sz="1600" dirty="0">
                <a:latin typeface="Comic Sans MS" pitchFamily="66" charset="0"/>
              </a:rPr>
              <a:t>– Спорим, у кого из нас уши больше, – первым отозвался я. – Он меня жирафом обозвал. А у самого уши длинные как у осла.</a:t>
            </a:r>
          </a:p>
          <a:p>
            <a:r>
              <a:rPr lang="ru-RU" sz="1600" dirty="0">
                <a:latin typeface="Comic Sans MS" pitchFamily="66" charset="0"/>
              </a:rPr>
              <a:t>– Эх, вы, – засмеялся учитель. – Спорите, у кого уши больше и не знаете, что в древние времена, длинные уши ценились на вес золота.</a:t>
            </a:r>
          </a:p>
          <a:p>
            <a:r>
              <a:rPr lang="ru-RU" sz="1600" dirty="0">
                <a:latin typeface="Comic Sans MS" pitchFamily="66" charset="0"/>
              </a:rPr>
              <a:t>– Как это? – удивились мы.</a:t>
            </a:r>
          </a:p>
          <a:p>
            <a:r>
              <a:rPr lang="ru-RU" sz="1600" dirty="0">
                <a:latin typeface="Comic Sans MS" pitchFamily="66" charset="0"/>
              </a:rPr>
              <a:t>– А так, – ответил учитель. – У персидского царя Кира был в те далёкие времена телефон.</a:t>
            </a:r>
          </a:p>
          <a:p>
            <a:r>
              <a:rPr lang="ru-RU" sz="1600" dirty="0">
                <a:latin typeface="Comic Sans MS" pitchFamily="66" charset="0"/>
              </a:rPr>
              <a:t>– Телефон? – в один голос ахнули мы с Петькой.</a:t>
            </a:r>
          </a:p>
          <a:p>
            <a:r>
              <a:rPr lang="ru-RU" sz="1600" dirty="0">
                <a:latin typeface="Comic Sans MS" pitchFamily="66" charset="0"/>
              </a:rPr>
              <a:t>– Да, – кивнул учитель. – У царя на службе состояло тридцать тысяч человек; их называли «царские уши». Со всей страны на эту службу, отбирали людей только самых ушастых и с хорошим слухом. Они стояли на вершинах холмов и сторожевых башен в пределах слышимости друг от друга и таким образом передавали приказы царя по всей стране</a:t>
            </a:r>
            <a:r>
              <a:rPr lang="ru-RU" sz="1600" dirty="0" smtClean="0">
                <a:latin typeface="Comic Sans MS" pitchFamily="66" charset="0"/>
              </a:rPr>
              <a:t>.</a:t>
            </a:r>
          </a:p>
          <a:p>
            <a:r>
              <a:rPr lang="ru-RU" sz="1600" dirty="0">
                <a:latin typeface="Comic Sans MS" pitchFamily="66" charset="0"/>
              </a:rPr>
              <a:t>– Для чего? – не понял я.</a:t>
            </a:r>
          </a:p>
          <a:p>
            <a:r>
              <a:rPr lang="ru-RU" sz="1600" dirty="0">
                <a:latin typeface="Comic Sans MS" pitchFamily="66" charset="0"/>
              </a:rPr>
              <a:t>– А для того, чтобы приказы царя разлетались по всей стране как можно быстрее, – ответил учитель. Царский указ моментально долетал до самых отдалённых уголков страны. Таких царских слухачей очень ценили, и платили им золотом.</a:t>
            </a:r>
          </a:p>
          <a:p>
            <a:endParaRPr lang="ru-RU" sz="1600" dirty="0">
              <a:solidFill>
                <a:schemeClr val="tx1">
                  <a:lumMod val="75000"/>
                  <a:lumOff val="25000"/>
                </a:schemeClr>
              </a:solidFill>
              <a:latin typeface="Comic Sans MS" pitchFamily="66" charset="0"/>
            </a:endParaRPr>
          </a:p>
        </p:txBody>
      </p:sp>
    </p:spTree>
    <p:extLst>
      <p:ext uri="{BB962C8B-B14F-4D97-AF65-F5344CB8AC3E}">
        <p14:creationId xmlns:p14="http://schemas.microsoft.com/office/powerpoint/2010/main" val="106959061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814442"/>
            <a:ext cx="7488832" cy="2062103"/>
          </a:xfrm>
          <a:prstGeom prst="rect">
            <a:avLst/>
          </a:prstGeom>
        </p:spPr>
        <p:txBody>
          <a:bodyPr wrap="square">
            <a:spAutoFit/>
          </a:bodyPr>
          <a:lstStyle/>
          <a:p>
            <a:r>
              <a:rPr lang="ru-RU" sz="1600" dirty="0">
                <a:latin typeface="Comic Sans MS" pitchFamily="66" charset="0"/>
              </a:rPr>
              <a:t>– Вот это да! – удивились мы.</a:t>
            </a:r>
          </a:p>
          <a:p>
            <a:r>
              <a:rPr lang="ru-RU" sz="1600" dirty="0">
                <a:latin typeface="Comic Sans MS" pitchFamily="66" charset="0"/>
              </a:rPr>
              <a:t>– Ладно, так уж и быть, – заулыбался Петька, – у меня уши длиннее…</a:t>
            </a:r>
          </a:p>
          <a:p>
            <a:r>
              <a:rPr lang="ru-RU" sz="1600" dirty="0">
                <a:latin typeface="Comic Sans MS" pitchFamily="66" charset="0"/>
              </a:rPr>
              <a:t>– Фиг тебе, – рассердился я. – Ты же сам сказал, что у меня уши как у осла. Значит мои длиннее.</a:t>
            </a:r>
          </a:p>
          <a:p>
            <a:r>
              <a:rPr lang="ru-RU" sz="1600" dirty="0">
                <a:latin typeface="Comic Sans MS" pitchFamily="66" charset="0"/>
              </a:rPr>
              <a:t>– А у меня – как у жирафа! – напомнил Петька.</a:t>
            </a:r>
          </a:p>
          <a:p>
            <a:r>
              <a:rPr lang="ru-RU" sz="1600" dirty="0">
                <a:latin typeface="Comic Sans MS" pitchFamily="66" charset="0"/>
              </a:rPr>
              <a:t>– Если так, – засмеялся учитель. – У вас у обоих – «царские уши».</a:t>
            </a:r>
          </a:p>
          <a:p>
            <a:r>
              <a:rPr lang="ru-RU" sz="1600" dirty="0">
                <a:latin typeface="Comic Sans MS" pitchFamily="66" charset="0"/>
              </a:rPr>
              <a:t>И я представил себе, как стою на высокой башне и слушаю, чего там Петька кричит мне с соседней горы. Эх, хорошо иметь длинные уши.</a:t>
            </a:r>
          </a:p>
        </p:txBody>
      </p:sp>
    </p:spTree>
    <p:extLst>
      <p:ext uri="{BB962C8B-B14F-4D97-AF65-F5344CB8AC3E}">
        <p14:creationId xmlns:p14="http://schemas.microsoft.com/office/powerpoint/2010/main" val="19843127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14103" y="332656"/>
            <a:ext cx="6839758" cy="461665"/>
          </a:xfrm>
          <a:prstGeom prst="rect">
            <a:avLst/>
          </a:prstGeom>
          <a:noFill/>
        </p:spPr>
        <p:txBody>
          <a:bodyPr wrap="none" rtlCol="0">
            <a:spAutoFit/>
          </a:bodyPr>
          <a:lstStyle/>
          <a:p>
            <a:r>
              <a:rPr lang="ru-RU" sz="2400" b="1" dirty="0" smtClean="0">
                <a:solidFill>
                  <a:schemeClr val="bg1">
                    <a:lumMod val="25000"/>
                  </a:schemeClr>
                </a:solidFill>
              </a:rPr>
              <a:t>Валентин Постников  «Миллиард  пятерок»</a:t>
            </a:r>
            <a:endParaRPr lang="ru-RU" sz="2400" b="1" dirty="0">
              <a:solidFill>
                <a:schemeClr val="bg1">
                  <a:lumMod val="25000"/>
                </a:schemeClr>
              </a:solidFill>
            </a:endParaRPr>
          </a:p>
        </p:txBody>
      </p:sp>
      <p:sp>
        <p:nvSpPr>
          <p:cNvPr id="3" name="TextBox 2"/>
          <p:cNvSpPr txBox="1"/>
          <p:nvPr/>
        </p:nvSpPr>
        <p:spPr>
          <a:xfrm>
            <a:off x="611560" y="980728"/>
            <a:ext cx="7804476" cy="5262979"/>
          </a:xfrm>
          <a:prstGeom prst="rect">
            <a:avLst/>
          </a:prstGeom>
          <a:noFill/>
        </p:spPr>
        <p:txBody>
          <a:bodyPr wrap="square" rtlCol="0">
            <a:spAutoFit/>
          </a:bodyPr>
          <a:lstStyle/>
          <a:p>
            <a:r>
              <a:rPr lang="ru-RU" sz="1600" dirty="0" smtClean="0">
                <a:latin typeface="Comic Sans MS" pitchFamily="66" charset="0"/>
              </a:rPr>
              <a:t>    - К доске пойдет…- распахнув журнал, произнесла страшным голосом наша математичка Вера Ивановна.</a:t>
            </a:r>
          </a:p>
          <a:p>
            <a:r>
              <a:rPr lang="ru-RU" sz="1600" dirty="0">
                <a:latin typeface="Comic Sans MS" pitchFamily="66" charset="0"/>
              </a:rPr>
              <a:t> </a:t>
            </a:r>
            <a:r>
              <a:rPr lang="ru-RU" sz="1600" dirty="0" smtClean="0">
                <a:latin typeface="Comic Sans MS" pitchFamily="66" charset="0"/>
              </a:rPr>
              <a:t>   - Только не я, - пронеслось у меня в голове. – Я же не выучил!</a:t>
            </a:r>
          </a:p>
          <a:p>
            <a:r>
              <a:rPr lang="ru-RU" sz="1600" dirty="0">
                <a:latin typeface="Comic Sans MS" pitchFamily="66" charset="0"/>
              </a:rPr>
              <a:t> </a:t>
            </a:r>
            <a:r>
              <a:rPr lang="ru-RU" sz="1600" dirty="0" smtClean="0">
                <a:latin typeface="Comic Sans MS" pitchFamily="66" charset="0"/>
              </a:rPr>
              <a:t>   - Рыжиков! – почти выкрикнула на весь класс учительница.</a:t>
            </a:r>
          </a:p>
          <a:p>
            <a:r>
              <a:rPr lang="ru-RU" sz="1600" dirty="0">
                <a:latin typeface="Comic Sans MS" pitchFamily="66" charset="0"/>
              </a:rPr>
              <a:t> </a:t>
            </a:r>
            <a:r>
              <a:rPr lang="ru-RU" sz="1600" dirty="0" smtClean="0">
                <a:latin typeface="Comic Sans MS" pitchFamily="66" charset="0"/>
              </a:rPr>
              <a:t>   - Чуть что, сразу Рыжиков. – Недовольно проскрипел я, вставая из-за парты. – В классе тридцать два ученика, а я должен за всех отдуваться.</a:t>
            </a:r>
          </a:p>
          <a:p>
            <a:r>
              <a:rPr lang="ru-RU" sz="1600" dirty="0">
                <a:latin typeface="Comic Sans MS" pitchFamily="66" charset="0"/>
              </a:rPr>
              <a:t> </a:t>
            </a:r>
            <a:r>
              <a:rPr lang="ru-RU" sz="1600" dirty="0" smtClean="0">
                <a:latin typeface="Comic Sans MS" pitchFamily="66" charset="0"/>
              </a:rPr>
              <a:t>   - Что ты там себе бубнишь под нос? – строго спросила учительница. – Иди к доске и громко ответь, как ты решил домашнее задание.</a:t>
            </a:r>
          </a:p>
          <a:p>
            <a:r>
              <a:rPr lang="ru-RU" sz="1600" dirty="0">
                <a:latin typeface="Comic Sans MS" pitchFamily="66" charset="0"/>
              </a:rPr>
              <a:t> </a:t>
            </a:r>
            <a:r>
              <a:rPr lang="ru-RU" sz="1600" dirty="0" smtClean="0">
                <a:latin typeface="Comic Sans MS" pitchFamily="66" charset="0"/>
              </a:rPr>
              <a:t>   - Иду, иду – отозвался я, стараясь потянуть время. – Только дневник найду.</a:t>
            </a:r>
          </a:p>
          <a:p>
            <a:r>
              <a:rPr lang="ru-RU" sz="1600" dirty="0">
                <a:latin typeface="Comic Sans MS" pitchFamily="66" charset="0"/>
              </a:rPr>
              <a:t> </a:t>
            </a:r>
            <a:r>
              <a:rPr lang="ru-RU" sz="1600" dirty="0" smtClean="0">
                <a:latin typeface="Comic Sans MS" pitchFamily="66" charset="0"/>
              </a:rPr>
              <a:t>   - Надеюсь, Рыжиков, ты не забыл выучить самые большие числа? В учебнике этого нет, но вы должны были разыскать про эти числа информацию в энциклопедиях или справочниках.</a:t>
            </a:r>
          </a:p>
          <a:p>
            <a:r>
              <a:rPr lang="ru-RU" sz="1600" dirty="0">
                <a:latin typeface="Comic Sans MS" pitchFamily="66" charset="0"/>
              </a:rPr>
              <a:t> </a:t>
            </a:r>
            <a:r>
              <a:rPr lang="ru-RU" sz="1600" dirty="0" smtClean="0">
                <a:latin typeface="Comic Sans MS" pitchFamily="66" charset="0"/>
              </a:rPr>
              <a:t>  - Самые большие на свете числа? – обрадовался я. – Это я и так знаю.</a:t>
            </a:r>
          </a:p>
          <a:p>
            <a:r>
              <a:rPr lang="ru-RU" sz="1600" dirty="0">
                <a:latin typeface="Comic Sans MS" pitchFamily="66" charset="0"/>
              </a:rPr>
              <a:t> </a:t>
            </a:r>
            <a:r>
              <a:rPr lang="ru-RU" sz="1600" dirty="0" smtClean="0">
                <a:latin typeface="Comic Sans MS" pitchFamily="66" charset="0"/>
              </a:rPr>
              <a:t>   - Знаешь? Вот как хорошо! – обрадовалась Вера Ивановна, разглядывая мой дневник, слегка приподняв очки. – А то, Рыжиков, у тебя двойка за прошлый урок. Вот и исправим ее.</a:t>
            </a:r>
          </a:p>
          <a:p>
            <a:r>
              <a:rPr lang="ru-RU" sz="1600" dirty="0">
                <a:latin typeface="Comic Sans MS" pitchFamily="66" charset="0"/>
              </a:rPr>
              <a:t> </a:t>
            </a:r>
            <a:r>
              <a:rPr lang="ru-RU" sz="1600" dirty="0" smtClean="0">
                <a:latin typeface="Comic Sans MS" pitchFamily="66" charset="0"/>
              </a:rPr>
              <a:t>   - Ох, ну считай пятерка у меня в кармане. Вот уже не думал, что мне так повезет, - тихо пробурчал я сам себе под нос.</a:t>
            </a:r>
          </a:p>
          <a:p>
            <a:r>
              <a:rPr lang="ru-RU" sz="1600" dirty="0">
                <a:latin typeface="Comic Sans MS" pitchFamily="66" charset="0"/>
              </a:rPr>
              <a:t> </a:t>
            </a:r>
            <a:r>
              <a:rPr lang="ru-RU" sz="1600" dirty="0" smtClean="0">
                <a:latin typeface="Comic Sans MS" pitchFamily="66" charset="0"/>
              </a:rPr>
              <a:t>   - Итак, начинай по порядку, - велела математичка. – Перечисляй самые большие числа. Я жду. Сто и тысячу даже не вспоминай, начинай сразу с огромных чисел. Самых больших, которые знаешь.</a:t>
            </a:r>
            <a:endParaRPr lang="ru-RU" sz="1600" dirty="0">
              <a:latin typeface="Comic Sans MS" pitchFamily="66" charset="0"/>
            </a:endParaRPr>
          </a:p>
        </p:txBody>
      </p:sp>
    </p:spTree>
    <p:extLst>
      <p:ext uri="{BB962C8B-B14F-4D97-AF65-F5344CB8AC3E}">
        <p14:creationId xmlns:p14="http://schemas.microsoft.com/office/powerpoint/2010/main" val="16118775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7804476" cy="5509200"/>
          </a:xfrm>
          <a:prstGeom prst="rect">
            <a:avLst/>
          </a:prstGeom>
          <a:noFill/>
        </p:spPr>
        <p:txBody>
          <a:bodyPr wrap="square" rtlCol="0">
            <a:spAutoFit/>
          </a:bodyPr>
          <a:lstStyle/>
          <a:p>
            <a:r>
              <a:rPr lang="ru-RU" sz="1600" dirty="0" smtClean="0">
                <a:latin typeface="Comic Sans MS" pitchFamily="66" charset="0"/>
              </a:rPr>
              <a:t>    - Миллион! – сказал я и победно посмотрел на Веру Ивановну.</a:t>
            </a:r>
          </a:p>
          <a:p>
            <a:r>
              <a:rPr lang="ru-RU" sz="1600" dirty="0" smtClean="0">
                <a:latin typeface="Comic Sans MS" pitchFamily="66" charset="0"/>
              </a:rPr>
              <a:t>    - Верно, - кивнула она. – Дальше?</a:t>
            </a:r>
          </a:p>
          <a:p>
            <a:r>
              <a:rPr lang="ru-RU" sz="1600" dirty="0" smtClean="0">
                <a:latin typeface="Comic Sans MS" pitchFamily="66" charset="0"/>
              </a:rPr>
              <a:t>    - Миллиард!</a:t>
            </a:r>
          </a:p>
          <a:p>
            <a:r>
              <a:rPr lang="ru-RU" sz="1600" dirty="0">
                <a:latin typeface="Comic Sans MS" pitchFamily="66" charset="0"/>
              </a:rPr>
              <a:t> </a:t>
            </a:r>
            <a:r>
              <a:rPr lang="ru-RU" sz="1600" dirty="0" smtClean="0">
                <a:latin typeface="Comic Sans MS" pitchFamily="66" charset="0"/>
              </a:rPr>
              <a:t>   - Верно, Рыжиков, верно, ну а дальше?</a:t>
            </a:r>
          </a:p>
          <a:p>
            <a:r>
              <a:rPr lang="ru-RU" sz="1600" dirty="0">
                <a:latin typeface="Comic Sans MS" pitchFamily="66" charset="0"/>
              </a:rPr>
              <a:t> </a:t>
            </a:r>
            <a:r>
              <a:rPr lang="ru-RU" sz="1600" dirty="0" smtClean="0">
                <a:latin typeface="Comic Sans MS" pitchFamily="66" charset="0"/>
              </a:rPr>
              <a:t>   - Дальше? – удивился я. – А разве есть числа больше миллиарда?</a:t>
            </a:r>
          </a:p>
          <a:p>
            <a:r>
              <a:rPr lang="ru-RU" sz="1600" dirty="0">
                <a:latin typeface="Comic Sans MS" pitchFamily="66" charset="0"/>
              </a:rPr>
              <a:t> </a:t>
            </a:r>
            <a:r>
              <a:rPr lang="ru-RU" sz="1600" dirty="0" smtClean="0">
                <a:latin typeface="Comic Sans MS" pitchFamily="66" charset="0"/>
              </a:rPr>
              <a:t>   - Конечно, есть, - вздохнула учительница. – Огромные числа существуют в математике, гигантские числа. Давай, вспоминай, Рыжиков.</a:t>
            </a:r>
          </a:p>
          <a:p>
            <a:r>
              <a:rPr lang="ru-RU" sz="1600" dirty="0" smtClean="0">
                <a:latin typeface="Comic Sans MS" pitchFamily="66" charset="0"/>
              </a:rPr>
              <a:t>    - Ой, что-то позабыл, - почесывая макушку, промямлил я.</a:t>
            </a:r>
          </a:p>
          <a:p>
            <a:r>
              <a:rPr lang="ru-RU" sz="1600" dirty="0">
                <a:latin typeface="Comic Sans MS" pitchFamily="66" charset="0"/>
              </a:rPr>
              <a:t> </a:t>
            </a:r>
            <a:r>
              <a:rPr lang="ru-RU" sz="1600" dirty="0" smtClean="0">
                <a:latin typeface="Comic Sans MS" pitchFamily="66" charset="0"/>
              </a:rPr>
              <a:t>   - Ты  просто не готовился, Рыжиков, - сказала учительница, повертев в руках красную ручку. – Так я и думала.</a:t>
            </a:r>
          </a:p>
          <a:p>
            <a:r>
              <a:rPr lang="ru-RU" sz="1600" dirty="0">
                <a:latin typeface="Comic Sans MS" pitchFamily="66" charset="0"/>
              </a:rPr>
              <a:t> </a:t>
            </a:r>
            <a:r>
              <a:rPr lang="ru-RU" sz="1600" dirty="0" smtClean="0">
                <a:latin typeface="Comic Sans MS" pitchFamily="66" charset="0"/>
              </a:rPr>
              <a:t>   - После миллиарда идет число, которое называется Биллион, - выручил меня Вадик Сорокин. – Это миллион миллионов.</a:t>
            </a:r>
          </a:p>
          <a:p>
            <a:r>
              <a:rPr lang="ru-RU" sz="1600" dirty="0">
                <a:latin typeface="Comic Sans MS" pitchFamily="66" charset="0"/>
              </a:rPr>
              <a:t> </a:t>
            </a:r>
            <a:r>
              <a:rPr lang="ru-RU" sz="1600" dirty="0" smtClean="0">
                <a:latin typeface="Comic Sans MS" pitchFamily="66" charset="0"/>
              </a:rPr>
              <a:t>   Правильно, Сорокин, - кивнула Вера Ивановна. – Ну а дальше какое число следует?</a:t>
            </a:r>
          </a:p>
          <a:p>
            <a:r>
              <a:rPr lang="ru-RU" sz="1600" dirty="0">
                <a:latin typeface="Comic Sans MS" pitchFamily="66" charset="0"/>
              </a:rPr>
              <a:t> </a:t>
            </a:r>
            <a:r>
              <a:rPr lang="ru-RU" sz="1600" dirty="0" smtClean="0">
                <a:latin typeface="Comic Sans MS" pitchFamily="66" charset="0"/>
              </a:rPr>
              <a:t>   - А дальше идет Триллион! – тихо подсказала Галя Огурцова.</a:t>
            </a:r>
          </a:p>
          <a:p>
            <a:r>
              <a:rPr lang="ru-RU" sz="1600" dirty="0">
                <a:latin typeface="Comic Sans MS" pitchFamily="66" charset="0"/>
              </a:rPr>
              <a:t> </a:t>
            </a:r>
            <a:r>
              <a:rPr lang="ru-RU" sz="1600" dirty="0" smtClean="0">
                <a:latin typeface="Comic Sans MS" pitchFamily="66" charset="0"/>
              </a:rPr>
              <a:t>   - Правильно, - обрадовалась учительница. – А ну-ка напиши на доске это число, -попросила она. – И тогда поставлю тебе тройку, – пообещала Вера Ивановна.</a:t>
            </a:r>
          </a:p>
          <a:p>
            <a:r>
              <a:rPr lang="ru-RU" sz="1600" dirty="0">
                <a:latin typeface="Comic Sans MS" pitchFamily="66" charset="0"/>
              </a:rPr>
              <a:t> </a:t>
            </a:r>
            <a:r>
              <a:rPr lang="ru-RU" sz="1600" dirty="0" smtClean="0">
                <a:latin typeface="Comic Sans MS" pitchFamily="66" charset="0"/>
              </a:rPr>
              <a:t>   - Я не помню, сколько у триллиона нулей, - честно признался я, потупив глаза.</a:t>
            </a:r>
          </a:p>
          <a:p>
            <a:r>
              <a:rPr lang="ru-RU" sz="1600" dirty="0">
                <a:latin typeface="Comic Sans MS" pitchFamily="66" charset="0"/>
              </a:rPr>
              <a:t> </a:t>
            </a:r>
            <a:r>
              <a:rPr lang="ru-RU" sz="1600" dirty="0" smtClean="0">
                <a:latin typeface="Comic Sans MS" pitchFamily="66" charset="0"/>
              </a:rPr>
              <a:t>   - Триллион – это единица с двенадцатью нулями, - подал голос хорошист Саша Самсонов со второй парты.</a:t>
            </a:r>
            <a:endParaRPr lang="ru-RU" sz="1600" dirty="0">
              <a:latin typeface="Comic Sans MS" pitchFamily="66" charset="0"/>
            </a:endParaRPr>
          </a:p>
        </p:txBody>
      </p:sp>
    </p:spTree>
    <p:extLst>
      <p:ext uri="{BB962C8B-B14F-4D97-AF65-F5344CB8AC3E}">
        <p14:creationId xmlns:p14="http://schemas.microsoft.com/office/powerpoint/2010/main" val="21594613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0916" y="476672"/>
            <a:ext cx="7776864" cy="5755422"/>
          </a:xfrm>
          <a:prstGeom prst="rect">
            <a:avLst/>
          </a:prstGeom>
          <a:noFill/>
        </p:spPr>
        <p:txBody>
          <a:bodyPr wrap="square" rtlCol="0">
            <a:spAutoFit/>
          </a:bodyPr>
          <a:lstStyle/>
          <a:p>
            <a:r>
              <a:rPr lang="ru-RU" sz="1600" dirty="0" smtClean="0">
                <a:latin typeface="Comic Sans MS" pitchFamily="66" charset="0"/>
              </a:rPr>
              <a:t>    - А есть число больше триллиона? – спросила учительница.</a:t>
            </a:r>
          </a:p>
          <a:p>
            <a:r>
              <a:rPr lang="ru-RU" sz="1600" dirty="0">
                <a:latin typeface="Comic Sans MS" pitchFamily="66" charset="0"/>
              </a:rPr>
              <a:t> </a:t>
            </a:r>
            <a:r>
              <a:rPr lang="ru-RU" sz="1600" dirty="0" smtClean="0">
                <a:latin typeface="Comic Sans MS" pitchFamily="66" charset="0"/>
              </a:rPr>
              <a:t>   - Нет, - уверенно ответил я.</a:t>
            </a:r>
          </a:p>
          <a:p>
            <a:r>
              <a:rPr lang="ru-RU" sz="1600" dirty="0">
                <a:latin typeface="Comic Sans MS" pitchFamily="66" charset="0"/>
              </a:rPr>
              <a:t> </a:t>
            </a:r>
            <a:r>
              <a:rPr lang="ru-RU" sz="1600" dirty="0" smtClean="0">
                <a:latin typeface="Comic Sans MS" pitchFamily="66" charset="0"/>
              </a:rPr>
              <a:t>   - Опять неправильно, Рыжиков. Есть!</a:t>
            </a:r>
          </a:p>
          <a:p>
            <a:r>
              <a:rPr lang="ru-RU" sz="1600" dirty="0">
                <a:latin typeface="Comic Sans MS" pitchFamily="66" charset="0"/>
              </a:rPr>
              <a:t> </a:t>
            </a:r>
            <a:r>
              <a:rPr lang="ru-RU" sz="1600" dirty="0" smtClean="0">
                <a:latin typeface="Comic Sans MS" pitchFamily="66" charset="0"/>
              </a:rPr>
              <a:t>   - </a:t>
            </a:r>
            <a:r>
              <a:rPr lang="ru-RU" sz="1600" dirty="0" err="1" smtClean="0">
                <a:latin typeface="Comic Sans MS" pitchFamily="66" charset="0"/>
              </a:rPr>
              <a:t>Гугол</a:t>
            </a:r>
            <a:r>
              <a:rPr lang="ru-RU" sz="1600" dirty="0" smtClean="0">
                <a:latin typeface="Comic Sans MS" pitchFamily="66" charset="0"/>
              </a:rPr>
              <a:t>! – сказал с последней парты Павлик. – Я в книге читал. Это единица со ста нулями.</a:t>
            </a:r>
          </a:p>
          <a:p>
            <a:r>
              <a:rPr lang="ru-RU" sz="1600" dirty="0">
                <a:latin typeface="Comic Sans MS" pitchFamily="66" charset="0"/>
              </a:rPr>
              <a:t> </a:t>
            </a:r>
            <a:r>
              <a:rPr lang="ru-RU" sz="1600" dirty="0" smtClean="0">
                <a:latin typeface="Comic Sans MS" pitchFamily="66" charset="0"/>
              </a:rPr>
              <a:t>   - Молодец, Павлик, ставлю тебе пять, - улыбнулась строгая математичка. – Сразу видно, что много читаешь.</a:t>
            </a:r>
          </a:p>
          <a:p>
            <a:r>
              <a:rPr lang="ru-RU" sz="1600" dirty="0">
                <a:latin typeface="Comic Sans MS" pitchFamily="66" charset="0"/>
              </a:rPr>
              <a:t> </a:t>
            </a:r>
            <a:r>
              <a:rPr lang="ru-RU" sz="1600" dirty="0" smtClean="0">
                <a:latin typeface="Comic Sans MS" pitchFamily="66" charset="0"/>
              </a:rPr>
              <a:t>   - Ну, </a:t>
            </a:r>
            <a:r>
              <a:rPr lang="ru-RU" sz="1600" dirty="0" err="1" smtClean="0">
                <a:latin typeface="Comic Sans MS" pitchFamily="66" charset="0"/>
              </a:rPr>
              <a:t>Гугол</a:t>
            </a:r>
            <a:r>
              <a:rPr lang="ru-RU" sz="1600" dirty="0" smtClean="0">
                <a:latin typeface="Comic Sans MS" pitchFamily="66" charset="0"/>
              </a:rPr>
              <a:t> – это уж точно самое большое на свете число? – с надеждой спросил я. – Больше не бывает?</a:t>
            </a:r>
          </a:p>
          <a:p>
            <a:r>
              <a:rPr lang="ru-RU" sz="1600" dirty="0">
                <a:latin typeface="Comic Sans MS" pitchFamily="66" charset="0"/>
              </a:rPr>
              <a:t> </a:t>
            </a:r>
            <a:r>
              <a:rPr lang="ru-RU" sz="1600" dirty="0" smtClean="0">
                <a:latin typeface="Comic Sans MS" pitchFamily="66" charset="0"/>
              </a:rPr>
              <a:t>   - Нет, - снова покачала головой учительница. – Есть, Семен, и покрупнее числа, чем </a:t>
            </a:r>
            <a:r>
              <a:rPr lang="ru-RU" sz="1600" dirty="0" err="1" smtClean="0">
                <a:latin typeface="Comic Sans MS" pitchFamily="66" charset="0"/>
              </a:rPr>
              <a:t>Гугол</a:t>
            </a:r>
            <a:r>
              <a:rPr lang="ru-RU" sz="1600" dirty="0" smtClean="0">
                <a:latin typeface="Comic Sans MS" pitchFamily="66" charset="0"/>
              </a:rPr>
              <a:t>. – Так, ребята, кто из вас знает?</a:t>
            </a:r>
          </a:p>
          <a:p>
            <a:r>
              <a:rPr lang="ru-RU" sz="1600" dirty="0">
                <a:latin typeface="Comic Sans MS" pitchFamily="66" charset="0"/>
              </a:rPr>
              <a:t> </a:t>
            </a:r>
            <a:r>
              <a:rPr lang="ru-RU" sz="1600" dirty="0" smtClean="0">
                <a:latin typeface="Comic Sans MS" pitchFamily="66" charset="0"/>
              </a:rPr>
              <a:t>   - Я знаю, - сказала Света </a:t>
            </a:r>
            <a:r>
              <a:rPr lang="ru-RU" sz="1600" dirty="0" err="1" smtClean="0">
                <a:latin typeface="Comic Sans MS" pitchFamily="66" charset="0"/>
              </a:rPr>
              <a:t>Пятеркина</a:t>
            </a:r>
            <a:r>
              <a:rPr lang="ru-RU" sz="1600" dirty="0" smtClean="0">
                <a:latin typeface="Comic Sans MS" pitchFamily="66" charset="0"/>
              </a:rPr>
              <a:t>. – Самое большое на свете число – это </a:t>
            </a:r>
            <a:r>
              <a:rPr lang="ru-RU" sz="1600" dirty="0" err="1" smtClean="0">
                <a:latin typeface="Comic Sans MS" pitchFamily="66" charset="0"/>
              </a:rPr>
              <a:t>Центаллион</a:t>
            </a:r>
            <a:r>
              <a:rPr lang="ru-RU" sz="1600" dirty="0" smtClean="0">
                <a:latin typeface="Comic Sans MS" pitchFamily="66" charset="0"/>
              </a:rPr>
              <a:t>. Это единица и целых триста три нуля. Верно?</a:t>
            </a:r>
          </a:p>
          <a:p>
            <a:r>
              <a:rPr lang="ru-RU" sz="1600" dirty="0">
                <a:latin typeface="Comic Sans MS" pitchFamily="66" charset="0"/>
              </a:rPr>
              <a:t> </a:t>
            </a:r>
            <a:r>
              <a:rPr lang="ru-RU" sz="1600" dirty="0" smtClean="0">
                <a:latin typeface="Comic Sans MS" pitchFamily="66" charset="0"/>
              </a:rPr>
              <a:t>   - Это так много, что точно никто не знает, - ответила Вера Ивановна. – Но вот ученые иногда говорят: - В космосе звезд так много, что пересчитать их невозможно. Их там целый – </a:t>
            </a:r>
            <a:r>
              <a:rPr lang="ru-RU" sz="1600" dirty="0" err="1" smtClean="0">
                <a:latin typeface="Comic Sans MS" pitchFamily="66" charset="0"/>
              </a:rPr>
              <a:t>Зиллион</a:t>
            </a:r>
            <a:r>
              <a:rPr lang="ru-RU" sz="1600" dirty="0" smtClean="0">
                <a:latin typeface="Comic Sans MS" pitchFamily="66" charset="0"/>
              </a:rPr>
              <a:t>!</a:t>
            </a:r>
          </a:p>
          <a:p>
            <a:r>
              <a:rPr lang="ru-RU" sz="1600" dirty="0">
                <a:latin typeface="Comic Sans MS" pitchFamily="66" charset="0"/>
              </a:rPr>
              <a:t> </a:t>
            </a:r>
            <a:r>
              <a:rPr lang="ru-RU" sz="1600" dirty="0" smtClean="0">
                <a:latin typeface="Comic Sans MS" pitchFamily="66" charset="0"/>
              </a:rPr>
              <a:t>   - И песчинок на морском пляже – тоже </a:t>
            </a:r>
            <a:r>
              <a:rPr lang="ru-RU" sz="1600" dirty="0" err="1" smtClean="0">
                <a:latin typeface="Comic Sans MS" pitchFamily="66" charset="0"/>
              </a:rPr>
              <a:t>Зиллион</a:t>
            </a:r>
            <a:r>
              <a:rPr lang="ru-RU" sz="1600" dirty="0" smtClean="0">
                <a:latin typeface="Comic Sans MS" pitchFamily="66" charset="0"/>
              </a:rPr>
              <a:t>, - сказал Вадик.</a:t>
            </a:r>
          </a:p>
          <a:p>
            <a:r>
              <a:rPr lang="ru-RU" sz="1600" dirty="0">
                <a:latin typeface="Comic Sans MS" pitchFamily="66" charset="0"/>
              </a:rPr>
              <a:t> </a:t>
            </a:r>
            <a:r>
              <a:rPr lang="ru-RU" sz="1600" dirty="0" smtClean="0">
                <a:latin typeface="Comic Sans MS" pitchFamily="66" charset="0"/>
              </a:rPr>
              <a:t>   - И капелек воды в океане – </a:t>
            </a:r>
            <a:r>
              <a:rPr lang="ru-RU" sz="1600" dirty="0" err="1" smtClean="0">
                <a:latin typeface="Comic Sans MS" pitchFamily="66" charset="0"/>
              </a:rPr>
              <a:t>Зиллион</a:t>
            </a:r>
            <a:r>
              <a:rPr lang="ru-RU" sz="1600" dirty="0" smtClean="0">
                <a:latin typeface="Comic Sans MS" pitchFamily="66" charset="0"/>
              </a:rPr>
              <a:t>, - добавил Павлик.</a:t>
            </a:r>
          </a:p>
          <a:p>
            <a:r>
              <a:rPr lang="ru-RU" sz="1600" dirty="0">
                <a:latin typeface="Comic Sans MS" pitchFamily="66" charset="0"/>
              </a:rPr>
              <a:t> </a:t>
            </a:r>
            <a:r>
              <a:rPr lang="ru-RU" sz="1600" dirty="0" smtClean="0">
                <a:latin typeface="Comic Sans MS" pitchFamily="66" charset="0"/>
              </a:rPr>
              <a:t>   - Значит, все то, что невозможно сосчитать, можно смело называть </a:t>
            </a:r>
            <a:r>
              <a:rPr lang="ru-RU" sz="1600" dirty="0" err="1" smtClean="0">
                <a:latin typeface="Comic Sans MS" pitchFamily="66" charset="0"/>
              </a:rPr>
              <a:t>Зеллионом</a:t>
            </a:r>
            <a:r>
              <a:rPr lang="ru-RU" sz="1600" dirty="0" smtClean="0">
                <a:latin typeface="Comic Sans MS" pitchFamily="66" charset="0"/>
              </a:rPr>
              <a:t>, - вставила отличница Света </a:t>
            </a:r>
            <a:r>
              <a:rPr lang="ru-RU" sz="1600" dirty="0" err="1" smtClean="0">
                <a:latin typeface="Comic Sans MS" pitchFamily="66" charset="0"/>
              </a:rPr>
              <a:t>Пятеркина</a:t>
            </a:r>
            <a:r>
              <a:rPr lang="ru-RU" sz="1600" dirty="0" smtClean="0">
                <a:latin typeface="Comic Sans MS" pitchFamily="66" charset="0"/>
              </a:rPr>
              <a:t>.</a:t>
            </a:r>
          </a:p>
          <a:p>
            <a:r>
              <a:rPr lang="ru-RU" sz="1600" dirty="0">
                <a:latin typeface="Comic Sans MS" pitchFamily="66" charset="0"/>
              </a:rPr>
              <a:t> </a:t>
            </a:r>
            <a:r>
              <a:rPr lang="ru-RU" sz="1600" dirty="0" smtClean="0">
                <a:latin typeface="Comic Sans MS" pitchFamily="66" charset="0"/>
              </a:rPr>
              <a:t>   - А самое маленькое на свете число какое, ребята? – спросила Вера </a:t>
            </a:r>
            <a:r>
              <a:rPr lang="ru-RU" sz="1600" dirty="0">
                <a:latin typeface="Comic Sans MS" pitchFamily="66" charset="0"/>
              </a:rPr>
              <a:t>И</a:t>
            </a:r>
            <a:r>
              <a:rPr lang="ru-RU" sz="1600" dirty="0" smtClean="0">
                <a:latin typeface="Comic Sans MS" pitchFamily="66" charset="0"/>
              </a:rPr>
              <a:t>вановна.</a:t>
            </a:r>
          </a:p>
          <a:p>
            <a:r>
              <a:rPr lang="ru-RU" sz="1600" dirty="0">
                <a:latin typeface="Comic Sans MS" pitchFamily="66" charset="0"/>
              </a:rPr>
              <a:t> </a:t>
            </a:r>
            <a:r>
              <a:rPr lang="ru-RU" sz="1600" dirty="0" smtClean="0">
                <a:latin typeface="Comic Sans MS" pitchFamily="66" charset="0"/>
              </a:rPr>
              <a:t>   </a:t>
            </a:r>
            <a:endParaRPr lang="ru-RU" sz="1600" dirty="0">
              <a:latin typeface="Comic Sans MS" pitchFamily="66" charset="0"/>
            </a:endParaRPr>
          </a:p>
        </p:txBody>
      </p:sp>
    </p:spTree>
    <p:extLst>
      <p:ext uri="{BB962C8B-B14F-4D97-AF65-F5344CB8AC3E}">
        <p14:creationId xmlns:p14="http://schemas.microsoft.com/office/powerpoint/2010/main" val="298485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272808" cy="1077218"/>
          </a:xfrm>
          <a:prstGeom prst="rect">
            <a:avLst/>
          </a:prstGeom>
        </p:spPr>
        <p:txBody>
          <a:bodyPr wrap="square">
            <a:spAutoFit/>
          </a:bodyPr>
          <a:lstStyle/>
          <a:p>
            <a:r>
              <a:rPr lang="ru-RU" sz="1600" dirty="0">
                <a:latin typeface="Comic Sans MS" pitchFamily="66" charset="0"/>
              </a:rPr>
              <a:t> - Ну, это просто, - обрадовался я, - это единица.</a:t>
            </a:r>
          </a:p>
          <a:p>
            <a:r>
              <a:rPr lang="ru-RU" sz="1600" dirty="0">
                <a:latin typeface="Comic Sans MS" pitchFamily="66" charset="0"/>
              </a:rPr>
              <a:t>    - Верно, Рыжиков, - кивнула учительница. Вот ее мы тебе в дневник и поставим. – А когда будешь готов к уроку. Я тебе обязательно поставлю оценку повыше. Хоть целый </a:t>
            </a:r>
            <a:r>
              <a:rPr lang="ru-RU" sz="1600" dirty="0" err="1" smtClean="0">
                <a:latin typeface="Comic Sans MS" pitchFamily="66" charset="0"/>
              </a:rPr>
              <a:t>зиллион</a:t>
            </a:r>
            <a:r>
              <a:rPr lang="ru-RU" sz="1600" dirty="0" smtClean="0">
                <a:latin typeface="Comic Sans MS" pitchFamily="66" charset="0"/>
              </a:rPr>
              <a:t> </a:t>
            </a:r>
            <a:r>
              <a:rPr lang="ru-RU" sz="1600" dirty="0">
                <a:latin typeface="Comic Sans MS" pitchFamily="66" charset="0"/>
              </a:rPr>
              <a:t>пятерок! Обещаю!</a:t>
            </a:r>
          </a:p>
        </p:txBody>
      </p:sp>
    </p:spTree>
    <p:extLst>
      <p:ext uri="{BB962C8B-B14F-4D97-AF65-F5344CB8AC3E}">
        <p14:creationId xmlns:p14="http://schemas.microsoft.com/office/powerpoint/2010/main" val="3519613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7" y="456361"/>
            <a:ext cx="7084375" cy="461665"/>
          </a:xfrm>
          <a:prstGeom prst="rect">
            <a:avLst/>
          </a:prstGeom>
          <a:noFill/>
        </p:spPr>
        <p:txBody>
          <a:bodyPr wrap="none" rtlCol="0">
            <a:spAutoFit/>
          </a:bodyPr>
          <a:lstStyle/>
          <a:p>
            <a:r>
              <a:rPr lang="ru-RU" sz="2400" b="1" dirty="0" smtClean="0">
                <a:solidFill>
                  <a:schemeClr val="bg1">
                    <a:lumMod val="25000"/>
                  </a:schemeClr>
                </a:solidFill>
              </a:rPr>
              <a:t>Валентин Постников  «Домашние любимцы»</a:t>
            </a:r>
            <a:endParaRPr lang="ru-RU" sz="2400" b="1" dirty="0">
              <a:solidFill>
                <a:schemeClr val="bg1">
                  <a:lumMod val="25000"/>
                </a:schemeClr>
              </a:solidFill>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980" t="24009" r="4504" b="15308"/>
          <a:stretch/>
        </p:blipFill>
        <p:spPr bwMode="auto">
          <a:xfrm>
            <a:off x="395535" y="1052736"/>
            <a:ext cx="8525435" cy="4440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632517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3096" t="24053" r="6762" b="12174"/>
          <a:stretch/>
        </p:blipFill>
        <p:spPr bwMode="auto">
          <a:xfrm>
            <a:off x="323528" y="404664"/>
            <a:ext cx="7826188" cy="4666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4456" t="64176" r="10912" b="24291"/>
          <a:stretch/>
        </p:blipFill>
        <p:spPr bwMode="auto">
          <a:xfrm>
            <a:off x="539552" y="5103405"/>
            <a:ext cx="7109138" cy="843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74191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337" t="27633" r="28430" b="11939"/>
          <a:stretch/>
        </p:blipFill>
        <p:spPr bwMode="auto">
          <a:xfrm>
            <a:off x="323528" y="620688"/>
            <a:ext cx="8228277" cy="4421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855146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826" t="28349" r="28770" b="20236"/>
          <a:stretch/>
        </p:blipFill>
        <p:spPr bwMode="auto">
          <a:xfrm>
            <a:off x="539552" y="836712"/>
            <a:ext cx="8448542" cy="3438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936963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779" t="23993" r="4753" b="18811"/>
          <a:stretch/>
        </p:blipFill>
        <p:spPr bwMode="auto">
          <a:xfrm>
            <a:off x="587080" y="1052736"/>
            <a:ext cx="8258921" cy="41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219176" y="221737"/>
            <a:ext cx="5141472" cy="830997"/>
          </a:xfrm>
          <a:prstGeom prst="rect">
            <a:avLst/>
          </a:prstGeom>
          <a:noFill/>
        </p:spPr>
        <p:txBody>
          <a:bodyPr wrap="none" rtlCol="0">
            <a:spAutoFit/>
          </a:bodyPr>
          <a:lstStyle/>
          <a:p>
            <a:r>
              <a:rPr lang="ru-RU" sz="2400" b="1" dirty="0" smtClean="0">
                <a:solidFill>
                  <a:schemeClr val="bg1">
                    <a:lumMod val="25000"/>
                  </a:schemeClr>
                </a:solidFill>
              </a:rPr>
              <a:t>Валентин Постников  </a:t>
            </a:r>
          </a:p>
          <a:p>
            <a:r>
              <a:rPr lang="ru-RU" sz="2400" b="1" dirty="0" smtClean="0">
                <a:solidFill>
                  <a:schemeClr val="bg1">
                    <a:lumMod val="25000"/>
                  </a:schemeClr>
                </a:solidFill>
              </a:rPr>
              <a:t>«Кто в школе самый главный ?»</a:t>
            </a:r>
            <a:endParaRPr lang="ru-RU" sz="2400" b="1" dirty="0">
              <a:solidFill>
                <a:schemeClr val="bg1">
                  <a:lumMod val="25000"/>
                </a:schemeClr>
              </a:solidFill>
            </a:endParaRPr>
          </a:p>
        </p:txBody>
      </p:sp>
      <p:pic>
        <p:nvPicPr>
          <p:cNvPr id="3075"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1892" t="44432" r="8579" b="40314"/>
          <a:stretch/>
        </p:blipFill>
        <p:spPr bwMode="auto">
          <a:xfrm>
            <a:off x="621094" y="5237621"/>
            <a:ext cx="7746450" cy="1116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04782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2837" t="25870" r="5746" b="22487"/>
          <a:stretch/>
        </p:blipFill>
        <p:spPr bwMode="auto">
          <a:xfrm>
            <a:off x="622278" y="332656"/>
            <a:ext cx="7694139" cy="3637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2318" t="52886" r="7086" b="27265"/>
          <a:stretch/>
        </p:blipFill>
        <p:spPr bwMode="auto">
          <a:xfrm>
            <a:off x="586635" y="3939413"/>
            <a:ext cx="7729782" cy="142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11375" t="23664" r="29350" b="59979"/>
          <a:stretch/>
        </p:blipFill>
        <p:spPr bwMode="auto">
          <a:xfrm>
            <a:off x="557467" y="5157192"/>
            <a:ext cx="7441749" cy="1171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08249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1087" t="24400" r="28625" b="27632"/>
          <a:stretch/>
        </p:blipFill>
        <p:spPr bwMode="auto">
          <a:xfrm>
            <a:off x="683568" y="476672"/>
            <a:ext cx="7845094" cy="3509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8021" t="29362" r="30189" b="45092"/>
          <a:stretch/>
        </p:blipFill>
        <p:spPr bwMode="auto">
          <a:xfrm>
            <a:off x="585825" y="4001961"/>
            <a:ext cx="8040579" cy="1869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966227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7598" t="25686" r="30922" b="19546"/>
          <a:stretch/>
        </p:blipFill>
        <p:spPr bwMode="auto">
          <a:xfrm>
            <a:off x="611560" y="476672"/>
            <a:ext cx="8000201" cy="400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74" t="48659" r="33926" b="27265"/>
          <a:stretch/>
        </p:blipFill>
        <p:spPr bwMode="auto">
          <a:xfrm>
            <a:off x="643869" y="4483897"/>
            <a:ext cx="7599403" cy="1761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153408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645" t="26238" r="10646" b="55567"/>
          <a:stretch/>
        </p:blipFill>
        <p:spPr bwMode="auto">
          <a:xfrm>
            <a:off x="827584" y="692696"/>
            <a:ext cx="7379478" cy="1331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71819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237412"/>
            <a:ext cx="6624736" cy="461665"/>
          </a:xfrm>
          <a:prstGeom prst="rect">
            <a:avLst/>
          </a:prstGeom>
          <a:noFill/>
        </p:spPr>
        <p:txBody>
          <a:bodyPr wrap="square" rtlCol="0">
            <a:spAutoFit/>
          </a:bodyPr>
          <a:lstStyle/>
          <a:p>
            <a:r>
              <a:rPr lang="ru-RU" sz="2400" b="1" dirty="0" smtClean="0">
                <a:solidFill>
                  <a:schemeClr val="bg1">
                    <a:lumMod val="25000"/>
                  </a:schemeClr>
                </a:solidFill>
              </a:rPr>
              <a:t>Валентин Постников   «Верная примета»</a:t>
            </a:r>
            <a:endParaRPr lang="ru-RU" sz="2400" b="1" dirty="0">
              <a:solidFill>
                <a:schemeClr val="bg1">
                  <a:lumMod val="25000"/>
                </a:schemeClr>
              </a:solidFill>
            </a:endParaRPr>
          </a:p>
        </p:txBody>
      </p:sp>
      <p:pic>
        <p:nvPicPr>
          <p:cNvPr id="102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8874" t="15188" r="23729" b="21048"/>
          <a:stretch/>
        </p:blipFill>
        <p:spPr bwMode="auto">
          <a:xfrm>
            <a:off x="683568" y="926073"/>
            <a:ext cx="7992888" cy="3865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0219" t="19732" r="33935" b="65886"/>
          <a:stretch/>
        </p:blipFill>
        <p:spPr bwMode="auto">
          <a:xfrm>
            <a:off x="662582" y="4791681"/>
            <a:ext cx="7945683" cy="1103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85379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436" t="26880" r="36447" b="18096"/>
          <a:stretch/>
        </p:blipFill>
        <p:spPr bwMode="auto">
          <a:xfrm>
            <a:off x="611560" y="404664"/>
            <a:ext cx="7560840" cy="4168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36138" t="23675" r="5271" b="51507"/>
          <a:stretch/>
        </p:blipFill>
        <p:spPr bwMode="auto">
          <a:xfrm>
            <a:off x="395536" y="4511974"/>
            <a:ext cx="7776864" cy="1852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2816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6633" t="25963" r="5667" b="22466"/>
          <a:stretch/>
        </p:blipFill>
        <p:spPr bwMode="auto">
          <a:xfrm>
            <a:off x="611560" y="476673"/>
            <a:ext cx="7508383" cy="3773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rotWithShape="1">
          <a:blip r:embed="rId4">
            <a:clrChange>
              <a:clrFrom>
                <a:srgbClr val="D7D7D7"/>
              </a:clrFrom>
              <a:clrTo>
                <a:srgbClr val="D7D7D7">
                  <a:alpha val="0"/>
                </a:srgbClr>
              </a:clrTo>
            </a:clrChange>
            <a:extLst>
              <a:ext uri="{28A0092B-C50C-407E-A947-70E740481C1C}">
                <a14:useLocalDpi xmlns:a14="http://schemas.microsoft.com/office/drawing/2010/main" val="0"/>
              </a:ext>
            </a:extLst>
          </a:blip>
          <a:srcRect l="36138" t="24203" r="6360" b="51501"/>
          <a:stretch/>
        </p:blipFill>
        <p:spPr bwMode="auto">
          <a:xfrm>
            <a:off x="561334" y="4149080"/>
            <a:ext cx="7482626" cy="1777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82900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l="37132" t="25259" r="6162" b="18943"/>
          <a:stretch/>
        </p:blipFill>
        <p:spPr bwMode="auto">
          <a:xfrm>
            <a:off x="1043608" y="459154"/>
            <a:ext cx="7244254" cy="4007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0406" t="26139" r="31993" b="49140"/>
          <a:stretch/>
        </p:blipFill>
        <p:spPr bwMode="auto">
          <a:xfrm>
            <a:off x="792358" y="4293096"/>
            <a:ext cx="7495504" cy="1808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94478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009" t="23851" r="33577" b="14718"/>
          <a:stretch/>
        </p:blipFill>
        <p:spPr bwMode="auto">
          <a:xfrm>
            <a:off x="827584" y="404664"/>
            <a:ext cx="7340958" cy="4494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228" t="50000" r="34170" b="39009"/>
          <a:stretch/>
        </p:blipFill>
        <p:spPr bwMode="auto">
          <a:xfrm>
            <a:off x="750310" y="4960940"/>
            <a:ext cx="7495505" cy="804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46855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237412"/>
            <a:ext cx="6624736" cy="461665"/>
          </a:xfrm>
          <a:prstGeom prst="rect">
            <a:avLst/>
          </a:prstGeom>
          <a:noFill/>
        </p:spPr>
        <p:txBody>
          <a:bodyPr wrap="square" rtlCol="0">
            <a:spAutoFit/>
          </a:bodyPr>
          <a:lstStyle/>
          <a:p>
            <a:r>
              <a:rPr lang="ru-RU" sz="2400" b="1" dirty="0" smtClean="0">
                <a:solidFill>
                  <a:schemeClr val="bg1">
                    <a:lumMod val="25000"/>
                  </a:schemeClr>
                </a:solidFill>
              </a:rPr>
              <a:t>Валентин Постников   «Буриданов  осел»</a:t>
            </a:r>
            <a:endParaRPr lang="ru-RU" sz="2400" b="1" dirty="0">
              <a:solidFill>
                <a:schemeClr val="bg1">
                  <a:lumMod val="25000"/>
                </a:schemeClr>
              </a:solidFill>
            </a:endParaRPr>
          </a:p>
        </p:txBody>
      </p:sp>
      <p:pic>
        <p:nvPicPr>
          <p:cNvPr id="614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8810" t="25083" r="3786" b="18767"/>
          <a:stretch/>
        </p:blipFill>
        <p:spPr bwMode="auto">
          <a:xfrm>
            <a:off x="683568" y="747006"/>
            <a:ext cx="7632848" cy="419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7820" t="24379" r="5271" b="58718"/>
          <a:stretch/>
        </p:blipFill>
        <p:spPr bwMode="auto">
          <a:xfrm>
            <a:off x="797316" y="4945074"/>
            <a:ext cx="7405352" cy="1236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37407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7524" t="24027" r="6260" b="12079"/>
          <a:stretch/>
        </p:blipFill>
        <p:spPr bwMode="auto">
          <a:xfrm>
            <a:off x="899592" y="404664"/>
            <a:ext cx="7315200" cy="4675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2868" t="69088" r="25560" b="27494"/>
          <a:stretch/>
        </p:blipFill>
        <p:spPr bwMode="auto">
          <a:xfrm>
            <a:off x="1590540" y="5079696"/>
            <a:ext cx="4108361" cy="250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81844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406" t="22795" r="33850" b="15598"/>
          <a:stretch/>
        </p:blipFill>
        <p:spPr bwMode="auto">
          <a:xfrm>
            <a:off x="875087" y="260648"/>
            <a:ext cx="7253946" cy="4507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9910" t="27548" r="34270" b="59145"/>
          <a:stretch/>
        </p:blipFill>
        <p:spPr bwMode="auto">
          <a:xfrm>
            <a:off x="755576" y="4768253"/>
            <a:ext cx="7263686" cy="97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862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208" t="24027" r="33478" b="12792"/>
          <a:stretch/>
        </p:blipFill>
        <p:spPr bwMode="auto">
          <a:xfrm>
            <a:off x="791790" y="596179"/>
            <a:ext cx="7328079" cy="4622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1098" t="59583" r="50204" b="26204"/>
          <a:stretch/>
        </p:blipFill>
        <p:spPr bwMode="auto">
          <a:xfrm>
            <a:off x="899592" y="5229200"/>
            <a:ext cx="5035639" cy="1039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3664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6732" t="23499" r="3687" b="22463"/>
          <a:stretch/>
        </p:blipFill>
        <p:spPr bwMode="auto">
          <a:xfrm>
            <a:off x="683568" y="620688"/>
            <a:ext cx="7753082" cy="3953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0337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5736" y="237412"/>
            <a:ext cx="6624736" cy="461665"/>
          </a:xfrm>
          <a:prstGeom prst="rect">
            <a:avLst/>
          </a:prstGeom>
          <a:noFill/>
        </p:spPr>
        <p:txBody>
          <a:bodyPr wrap="square" rtlCol="0">
            <a:spAutoFit/>
          </a:bodyPr>
          <a:lstStyle/>
          <a:p>
            <a:r>
              <a:rPr lang="ru-RU" sz="2400" b="1" dirty="0" smtClean="0">
                <a:solidFill>
                  <a:schemeClr val="bg1">
                    <a:lumMod val="25000"/>
                  </a:schemeClr>
                </a:solidFill>
              </a:rPr>
              <a:t>Валентин Постников   «Младшая сестра»</a:t>
            </a:r>
            <a:endParaRPr lang="ru-RU" sz="2400" b="1" dirty="0">
              <a:solidFill>
                <a:schemeClr val="bg1">
                  <a:lumMod val="25000"/>
                </a:schemeClr>
              </a:solidFill>
            </a:endParaRPr>
          </a:p>
        </p:txBody>
      </p:sp>
      <p:sp>
        <p:nvSpPr>
          <p:cNvPr id="3" name="Прямоугольник 2"/>
          <p:cNvSpPr/>
          <p:nvPr/>
        </p:nvSpPr>
        <p:spPr>
          <a:xfrm>
            <a:off x="755576" y="671842"/>
            <a:ext cx="7542584" cy="5509200"/>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На дворе была весна. Ну, скажите мне, можно ли учить уроки, когда на дворе такая замечательная погода стоит, а? Понятно, нельзя. И только вечером я вспомнил, что историю не выучил.</a:t>
            </a:r>
          </a:p>
          <a:p>
            <a:pPr fontAlgn="t"/>
            <a:r>
              <a:rPr lang="ru-RU" sz="1600" dirty="0">
                <a:solidFill>
                  <a:schemeClr val="tx1">
                    <a:lumMod val="75000"/>
                    <a:lumOff val="25000"/>
                  </a:schemeClr>
                </a:solidFill>
                <a:latin typeface="Comic Sans MS" pitchFamily="66" charset="0"/>
              </a:rPr>
              <a:t>А задали нам Архимеда. Ну, думаю, ерунда – Архимед, это вам не математика какая-нибудь, в два счёта выучу.</a:t>
            </a:r>
          </a:p>
          <a:p>
            <a:pPr fontAlgn="t"/>
            <a:r>
              <a:rPr lang="ru-RU" sz="1600" dirty="0">
                <a:solidFill>
                  <a:schemeClr val="tx1">
                    <a:lumMod val="75000"/>
                    <a:lumOff val="25000"/>
                  </a:schemeClr>
                </a:solidFill>
                <a:latin typeface="Comic Sans MS" pitchFamily="66" charset="0"/>
              </a:rPr>
              <a:t>– Архимед родился в Сиракузах, – стал читать вслух я, мне так запоминается лучше.</a:t>
            </a:r>
          </a:p>
          <a:p>
            <a:pPr fontAlgn="t"/>
            <a:r>
              <a:rPr lang="ru-RU" sz="1600" dirty="0">
                <a:solidFill>
                  <a:schemeClr val="tx1">
                    <a:lumMod val="75000"/>
                    <a:lumOff val="25000"/>
                  </a:schemeClr>
                </a:solidFill>
                <a:latin typeface="Comic Sans MS" pitchFamily="66" charset="0"/>
              </a:rPr>
              <a:t>– Где-где, в карапузах? – тут же переспросила моя младшая сестра Наташка. Она всегда возле меня крутится.</a:t>
            </a:r>
          </a:p>
          <a:p>
            <a:pPr fontAlgn="t"/>
            <a:r>
              <a:rPr lang="ru-RU" sz="1600" dirty="0">
                <a:solidFill>
                  <a:schemeClr val="tx1">
                    <a:lumMod val="75000"/>
                    <a:lumOff val="25000"/>
                  </a:schemeClr>
                </a:solidFill>
                <a:latin typeface="Comic Sans MS" pitchFamily="66" charset="0"/>
              </a:rPr>
              <a:t>– Не мешай, – сердито крикнул я. – И не путай меня. В Сиракузах.</a:t>
            </a:r>
          </a:p>
          <a:p>
            <a:pPr fontAlgn="t"/>
            <a:r>
              <a:rPr lang="ru-RU" sz="1600" dirty="0">
                <a:solidFill>
                  <a:schemeClr val="tx1">
                    <a:lumMod val="75000"/>
                    <a:lumOff val="25000"/>
                  </a:schemeClr>
                </a:solidFill>
                <a:latin typeface="Comic Sans MS" pitchFamily="66" charset="0"/>
              </a:rPr>
              <a:t>– В карапузах, в карапузах! – стала нарочно дразнить меня Наташка, прыгая на одной ноге возле моего стола.</a:t>
            </a:r>
          </a:p>
          <a:p>
            <a:pPr fontAlgn="t"/>
            <a:r>
              <a:rPr lang="ru-RU" sz="1600" dirty="0">
                <a:solidFill>
                  <a:schemeClr val="tx1">
                    <a:lumMod val="75000"/>
                    <a:lumOff val="25000"/>
                  </a:schemeClr>
                </a:solidFill>
                <a:latin typeface="Comic Sans MS" pitchFamily="66" charset="0"/>
              </a:rPr>
              <a:t>Я отвернулся от неё и снова заглянул в учебник.</a:t>
            </a:r>
          </a:p>
          <a:p>
            <a:pPr fontAlgn="t"/>
            <a:r>
              <a:rPr lang="ru-RU" sz="1600" dirty="0">
                <a:solidFill>
                  <a:schemeClr val="tx1">
                    <a:lumMod val="75000"/>
                    <a:lumOff val="25000"/>
                  </a:schemeClr>
                </a:solidFill>
                <a:latin typeface="Comic Sans MS" pitchFamily="66" charset="0"/>
              </a:rPr>
              <a:t>– Сиракузы это город на острове Сицилия.</a:t>
            </a:r>
          </a:p>
          <a:p>
            <a:pPr fontAlgn="t"/>
            <a:r>
              <a:rPr lang="ru-RU" sz="1600" dirty="0">
                <a:solidFill>
                  <a:schemeClr val="tx1">
                    <a:lumMod val="75000"/>
                    <a:lumOff val="25000"/>
                  </a:schemeClr>
                </a:solidFill>
                <a:latin typeface="Comic Sans MS" pitchFamily="66" charset="0"/>
              </a:rPr>
              <a:t>– На острове </a:t>
            </a:r>
            <a:r>
              <a:rPr lang="ru-RU" sz="1600" dirty="0" err="1">
                <a:solidFill>
                  <a:schemeClr val="tx1">
                    <a:lumMod val="75000"/>
                    <a:lumOff val="25000"/>
                  </a:schemeClr>
                </a:solidFill>
                <a:latin typeface="Comic Sans MS" pitchFamily="66" charset="0"/>
              </a:rPr>
              <a:t>Сацивия</a:t>
            </a:r>
            <a:r>
              <a:rPr lang="ru-RU" sz="1600" dirty="0">
                <a:solidFill>
                  <a:schemeClr val="tx1">
                    <a:lumMod val="75000"/>
                    <a:lumOff val="25000"/>
                  </a:schemeClr>
                </a:solidFill>
                <a:latin typeface="Comic Sans MS" pitchFamily="66" charset="0"/>
              </a:rPr>
              <a:t>! – высунула мордочку из-под стола Наташа.</a:t>
            </a:r>
          </a:p>
          <a:p>
            <a:pPr fontAlgn="t"/>
            <a:r>
              <a:rPr lang="ru-RU" sz="1600" dirty="0">
                <a:solidFill>
                  <a:schemeClr val="tx1">
                    <a:lumMod val="75000"/>
                    <a:lumOff val="25000"/>
                  </a:schemeClr>
                </a:solidFill>
                <a:latin typeface="Comic Sans MS" pitchFamily="66" charset="0"/>
              </a:rPr>
              <a:t>– Ты меня не зли! – сказал я строго. – </a:t>
            </a:r>
            <a:r>
              <a:rPr lang="ru-RU" sz="1600" dirty="0" err="1">
                <a:solidFill>
                  <a:schemeClr val="tx1">
                    <a:lumMod val="75000"/>
                    <a:lumOff val="25000"/>
                  </a:schemeClr>
                </a:solidFill>
                <a:latin typeface="Comic Sans MS" pitchFamily="66" charset="0"/>
              </a:rPr>
              <a:t>Сациви</a:t>
            </a:r>
            <a:r>
              <a:rPr lang="ru-RU" sz="1600" dirty="0">
                <a:solidFill>
                  <a:schemeClr val="tx1">
                    <a:lumMod val="75000"/>
                    <a:lumOff val="25000"/>
                  </a:schemeClr>
                </a:solidFill>
                <a:latin typeface="Comic Sans MS" pitchFamily="66" charset="0"/>
              </a:rPr>
              <a:t> это блюдо такое грузинское. В Древней Греции его не умели готовить.</a:t>
            </a:r>
          </a:p>
          <a:p>
            <a:pPr fontAlgn="t"/>
            <a:r>
              <a:rPr lang="ru-RU" sz="1600" dirty="0">
                <a:solidFill>
                  <a:schemeClr val="tx1">
                    <a:lumMod val="75000"/>
                    <a:lumOff val="25000"/>
                  </a:schemeClr>
                </a:solidFill>
                <a:latin typeface="Comic Sans MS" pitchFamily="66" charset="0"/>
              </a:rPr>
              <a:t>– А он кто грек? – спросила Наташка.</a:t>
            </a:r>
          </a:p>
          <a:p>
            <a:pPr fontAlgn="t"/>
            <a:r>
              <a:rPr lang="ru-RU" sz="1600" dirty="0">
                <a:solidFill>
                  <a:schemeClr val="tx1">
                    <a:lumMod val="75000"/>
                    <a:lumOff val="25000"/>
                  </a:schemeClr>
                </a:solidFill>
                <a:latin typeface="Comic Sans MS" pitchFamily="66" charset="0"/>
              </a:rPr>
              <a:t>– Кто?</a:t>
            </a:r>
          </a:p>
          <a:p>
            <a:pPr fontAlgn="t"/>
            <a:r>
              <a:rPr lang="ru-RU" sz="1600" dirty="0">
                <a:solidFill>
                  <a:schemeClr val="tx1">
                    <a:lumMod val="75000"/>
                    <a:lumOff val="25000"/>
                  </a:schemeClr>
                </a:solidFill>
                <a:latin typeface="Comic Sans MS" pitchFamily="66" charset="0"/>
              </a:rPr>
              <a:t>– Ну, </a:t>
            </a:r>
            <a:r>
              <a:rPr lang="ru-RU" sz="1600" dirty="0" err="1">
                <a:solidFill>
                  <a:schemeClr val="tx1">
                    <a:lumMod val="75000"/>
                    <a:lumOff val="25000"/>
                  </a:schemeClr>
                </a:solidFill>
                <a:latin typeface="Comic Sans MS" pitchFamily="66" charset="0"/>
              </a:rPr>
              <a:t>Ахримед</a:t>
            </a:r>
            <a:r>
              <a:rPr lang="ru-RU" sz="1600" dirty="0">
                <a:solidFill>
                  <a:schemeClr val="tx1">
                    <a:lumMod val="75000"/>
                    <a:lumOff val="25000"/>
                  </a:schemeClr>
                </a:solidFill>
                <a:latin typeface="Comic Sans MS" pitchFamily="66" charset="0"/>
              </a:rPr>
              <a:t> твой?</a:t>
            </a:r>
          </a:p>
          <a:p>
            <a:pPr fontAlgn="t"/>
            <a:r>
              <a:rPr lang="ru-RU" sz="1600" dirty="0">
                <a:solidFill>
                  <a:schemeClr val="tx1">
                    <a:lumMod val="75000"/>
                    <a:lumOff val="25000"/>
                  </a:schemeClr>
                </a:solidFill>
                <a:latin typeface="Comic Sans MS" pitchFamily="66" charset="0"/>
              </a:rPr>
              <a:t>– Ни </a:t>
            </a:r>
            <a:r>
              <a:rPr lang="ru-RU" sz="1600" dirty="0" err="1">
                <a:solidFill>
                  <a:schemeClr val="tx1">
                    <a:lumMod val="75000"/>
                    <a:lumOff val="25000"/>
                  </a:schemeClr>
                </a:solidFill>
                <a:latin typeface="Comic Sans MS" pitchFamily="66" charset="0"/>
              </a:rPr>
              <a:t>Ахримед</a:t>
            </a:r>
            <a:r>
              <a:rPr lang="ru-RU" sz="1600" dirty="0">
                <a:solidFill>
                  <a:schemeClr val="tx1">
                    <a:lumMod val="75000"/>
                    <a:lumOff val="25000"/>
                  </a:schemeClr>
                </a:solidFill>
                <a:latin typeface="Comic Sans MS" pitchFamily="66" charset="0"/>
              </a:rPr>
              <a:t>, а Архимед, – сказал я. – Да, грек. – И перестань меня путать, мне и так не просто все эти имена древнегреческие зубрить</a:t>
            </a:r>
            <a:r>
              <a:rPr lang="ru-RU" sz="1600" dirty="0" smtClean="0">
                <a:solidFill>
                  <a:schemeClr val="tx1">
                    <a:lumMod val="75000"/>
                    <a:lumOff val="25000"/>
                  </a:schemeClr>
                </a:solidFill>
                <a:latin typeface="Comic Sans MS" pitchFamily="66" charset="0"/>
              </a:rPr>
              <a:t>.</a:t>
            </a:r>
            <a:endParaRPr lang="ru-RU" sz="1600" dirty="0">
              <a:solidFill>
                <a:schemeClr val="tx1">
                  <a:lumMod val="75000"/>
                  <a:lumOff val="25000"/>
                </a:schemeClr>
              </a:solidFill>
              <a:latin typeface="Comic Sans MS" pitchFamily="66" charset="0"/>
            </a:endParaRPr>
          </a:p>
        </p:txBody>
      </p:sp>
    </p:spTree>
    <p:extLst>
      <p:ext uri="{BB962C8B-B14F-4D97-AF65-F5344CB8AC3E}">
        <p14:creationId xmlns:p14="http://schemas.microsoft.com/office/powerpoint/2010/main" val="31328732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9666" y="548680"/>
            <a:ext cx="7830616" cy="5878532"/>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 Ехал грека через реку, сунул грека руку в реку, рак за руку греку цап, – скороговоркой протрещала Наташка.</a:t>
            </a:r>
          </a:p>
          <a:p>
            <a:pPr fontAlgn="t"/>
            <a:r>
              <a:rPr lang="ru-RU" sz="1600" dirty="0">
                <a:solidFill>
                  <a:schemeClr val="tx1">
                    <a:lumMod val="75000"/>
                    <a:lumOff val="25000"/>
                  </a:schemeClr>
                </a:solidFill>
                <a:latin typeface="Comic Sans MS" pitchFamily="66" charset="0"/>
              </a:rPr>
              <a:t>Ну, думаю, ты меня всё равно не собьёшь с толку.</a:t>
            </a:r>
          </a:p>
          <a:p>
            <a:pPr fontAlgn="t"/>
            <a:r>
              <a:rPr lang="ru-RU" sz="1600" dirty="0">
                <a:solidFill>
                  <a:schemeClr val="tx1">
                    <a:lumMod val="75000"/>
                    <a:lumOff val="25000"/>
                  </a:schemeClr>
                </a:solidFill>
                <a:latin typeface="Comic Sans MS" pitchFamily="66" charset="0"/>
              </a:rPr>
              <a:t>– В </a:t>
            </a:r>
            <a:r>
              <a:rPr lang="ru-RU" sz="1600" dirty="0" err="1">
                <a:solidFill>
                  <a:schemeClr val="tx1">
                    <a:lumMod val="75000"/>
                    <a:lumOff val="25000"/>
                  </a:schemeClr>
                </a:solidFill>
                <a:latin typeface="Comic Sans MS" pitchFamily="66" charset="0"/>
              </a:rPr>
              <a:t>Серакузах</a:t>
            </a:r>
            <a:r>
              <a:rPr lang="ru-RU" sz="1600" dirty="0">
                <a:solidFill>
                  <a:schemeClr val="tx1">
                    <a:lumMod val="75000"/>
                    <a:lumOff val="25000"/>
                  </a:schemeClr>
                </a:solidFill>
                <a:latin typeface="Comic Sans MS" pitchFamily="66" charset="0"/>
              </a:rPr>
              <a:t> в то время правил могущественный царь </a:t>
            </a:r>
            <a:r>
              <a:rPr lang="ru-RU" sz="1600" dirty="0" err="1">
                <a:solidFill>
                  <a:schemeClr val="tx1">
                    <a:lumMod val="75000"/>
                    <a:lumOff val="25000"/>
                  </a:schemeClr>
                </a:solidFill>
                <a:latin typeface="Comic Sans MS" pitchFamily="66" charset="0"/>
              </a:rPr>
              <a:t>Гиерон</a:t>
            </a:r>
            <a:r>
              <a:rPr lang="ru-RU" sz="1600" dirty="0">
                <a:solidFill>
                  <a:schemeClr val="tx1">
                    <a:lumMod val="75000"/>
                    <a:lumOff val="25000"/>
                  </a:schemeClr>
                </a:solidFill>
                <a:latin typeface="Comic Sans MS" pitchFamily="66" charset="0"/>
              </a:rPr>
              <a:t>. Он был родственником Архимеда.</a:t>
            </a:r>
          </a:p>
          <a:p>
            <a:pPr fontAlgn="t"/>
            <a:r>
              <a:rPr lang="ru-RU" sz="1600" dirty="0">
                <a:solidFill>
                  <a:schemeClr val="tx1">
                    <a:lumMod val="75000"/>
                    <a:lumOff val="25000"/>
                  </a:schemeClr>
                </a:solidFill>
                <a:latin typeface="Comic Sans MS" pitchFamily="66" charset="0"/>
              </a:rPr>
              <a:t>– В Кукурузах? – удивилась сестра. – Это где это такое место?</a:t>
            </a:r>
          </a:p>
          <a:p>
            <a:pPr fontAlgn="t"/>
            <a:r>
              <a:rPr lang="ru-RU" sz="1600" dirty="0">
                <a:solidFill>
                  <a:schemeClr val="tx1">
                    <a:lumMod val="75000"/>
                    <a:lumOff val="25000"/>
                  </a:schemeClr>
                </a:solidFill>
                <a:latin typeface="Comic Sans MS" pitchFamily="66" charset="0"/>
              </a:rPr>
              <a:t>– Не путай меня! – отмахнулся я. – Однажды царь </a:t>
            </a:r>
            <a:r>
              <a:rPr lang="ru-RU" sz="1600" dirty="0" err="1">
                <a:solidFill>
                  <a:schemeClr val="tx1">
                    <a:lumMod val="75000"/>
                    <a:lumOff val="25000"/>
                  </a:schemeClr>
                </a:solidFill>
                <a:latin typeface="Comic Sans MS" pitchFamily="66" charset="0"/>
              </a:rPr>
              <a:t>Гиерон</a:t>
            </a:r>
            <a:r>
              <a:rPr lang="ru-RU" sz="1600" dirty="0">
                <a:solidFill>
                  <a:schemeClr val="tx1">
                    <a:lumMod val="75000"/>
                    <a:lumOff val="25000"/>
                  </a:schemeClr>
                </a:solidFill>
                <a:latin typeface="Comic Sans MS" pitchFamily="66" charset="0"/>
              </a:rPr>
              <a:t>...</a:t>
            </a:r>
          </a:p>
          <a:p>
            <a:pPr fontAlgn="t"/>
            <a:r>
              <a:rPr lang="ru-RU" sz="1600" dirty="0">
                <a:solidFill>
                  <a:schemeClr val="tx1">
                    <a:lumMod val="75000"/>
                    <a:lumOff val="25000"/>
                  </a:schemeClr>
                </a:solidFill>
                <a:latin typeface="Comic Sans MS" pitchFamily="66" charset="0"/>
              </a:rPr>
              <a:t>– Царь </a:t>
            </a:r>
            <a:r>
              <a:rPr lang="ru-RU" sz="1600" dirty="0" err="1">
                <a:solidFill>
                  <a:schemeClr val="tx1">
                    <a:lumMod val="75000"/>
                    <a:lumOff val="25000"/>
                  </a:schemeClr>
                </a:solidFill>
                <a:latin typeface="Comic Sans MS" pitchFamily="66" charset="0"/>
              </a:rPr>
              <a:t>Гилион</a:t>
            </a:r>
            <a:r>
              <a:rPr lang="ru-RU" sz="1600" dirty="0">
                <a:solidFill>
                  <a:schemeClr val="tx1">
                    <a:lumMod val="75000"/>
                    <a:lumOff val="25000"/>
                  </a:schemeClr>
                </a:solidFill>
                <a:latin typeface="Comic Sans MS" pitchFamily="66" charset="0"/>
              </a:rPr>
              <a:t>! – высунула язык сестра.</a:t>
            </a:r>
          </a:p>
          <a:p>
            <a:pPr fontAlgn="t"/>
            <a:r>
              <a:rPr lang="ru-RU" sz="1600" dirty="0">
                <a:solidFill>
                  <a:schemeClr val="tx1">
                    <a:lumMod val="75000"/>
                    <a:lumOff val="25000"/>
                  </a:schemeClr>
                </a:solidFill>
                <a:latin typeface="Comic Sans MS" pitchFamily="66" charset="0"/>
              </a:rPr>
              <a:t>Я отвернулся и вцепился в учебник.</a:t>
            </a:r>
          </a:p>
          <a:p>
            <a:pPr fontAlgn="t"/>
            <a:r>
              <a:rPr lang="ru-RU" sz="1600" dirty="0">
                <a:solidFill>
                  <a:schemeClr val="tx1">
                    <a:lumMod val="75000"/>
                    <a:lumOff val="25000"/>
                  </a:schemeClr>
                </a:solidFill>
                <a:latin typeface="Comic Sans MS" pitchFamily="66" charset="0"/>
              </a:rPr>
              <a:t>– Царь Макарон, царь </a:t>
            </a:r>
            <a:r>
              <a:rPr lang="ru-RU" sz="1600" dirty="0" err="1">
                <a:solidFill>
                  <a:schemeClr val="tx1">
                    <a:lumMod val="75000"/>
                    <a:lumOff val="25000"/>
                  </a:schemeClr>
                </a:solidFill>
                <a:latin typeface="Comic Sans MS" pitchFamily="66" charset="0"/>
              </a:rPr>
              <a:t>Барбарон</a:t>
            </a:r>
            <a:r>
              <a:rPr lang="ru-RU" sz="1600" dirty="0">
                <a:solidFill>
                  <a:schemeClr val="tx1">
                    <a:lumMod val="75000"/>
                    <a:lumOff val="25000"/>
                  </a:schemeClr>
                </a:solidFill>
                <a:latin typeface="Comic Sans MS" pitchFamily="66" charset="0"/>
              </a:rPr>
              <a:t>, царь Граммофон!</a:t>
            </a:r>
          </a:p>
          <a:p>
            <a:pPr fontAlgn="t"/>
            <a:r>
              <a:rPr lang="ru-RU" sz="1600" dirty="0">
                <a:solidFill>
                  <a:schemeClr val="tx1">
                    <a:lumMod val="75000"/>
                    <a:lumOff val="25000"/>
                  </a:schemeClr>
                </a:solidFill>
                <a:latin typeface="Comic Sans MS" pitchFamily="66" charset="0"/>
              </a:rPr>
              <a:t>– Нет, ну какое мучение, – топнул ногой я. – А ну живо на кухню отсюда!</a:t>
            </a:r>
          </a:p>
          <a:p>
            <a:pPr fontAlgn="t"/>
            <a:r>
              <a:rPr lang="ru-RU" sz="1600" dirty="0">
                <a:solidFill>
                  <a:schemeClr val="tx1">
                    <a:lumMod val="75000"/>
                    <a:lumOff val="25000"/>
                  </a:schemeClr>
                </a:solidFill>
                <a:latin typeface="Comic Sans MS" pitchFamily="66" charset="0"/>
              </a:rPr>
              <a:t>– Я больше не буду, – испугалась Наташка. – Не гони меня на кухню, там за плитой паук живёт, я его боюсь.</a:t>
            </a:r>
          </a:p>
          <a:p>
            <a:pPr fontAlgn="t"/>
            <a:r>
              <a:rPr lang="ru-RU" sz="1600" dirty="0">
                <a:solidFill>
                  <a:schemeClr val="tx1">
                    <a:lumMod val="75000"/>
                    <a:lumOff val="25000"/>
                  </a:schemeClr>
                </a:solidFill>
                <a:latin typeface="Comic Sans MS" pitchFamily="66" charset="0"/>
              </a:rPr>
              <a:t>– Ещё слово и отправишься к пауку, – предупредил я. – Итак, на чём я остановился. Ага, вот. Царь Граммофон...тьфу ты, запутала меня совсем. Царь Гиперон однажды поручил Архимеду выяснить, из чистого ли золота сделана его царская корона.</a:t>
            </a:r>
          </a:p>
          <a:p>
            <a:pPr fontAlgn="t"/>
            <a:r>
              <a:rPr lang="ru-RU" sz="1600" dirty="0">
                <a:solidFill>
                  <a:schemeClr val="tx1">
                    <a:lumMod val="75000"/>
                    <a:lumOff val="25000"/>
                  </a:schemeClr>
                </a:solidFill>
                <a:latin typeface="Comic Sans MS" pitchFamily="66" charset="0"/>
              </a:rPr>
              <a:t>– И что Архимед? – спросила Наташка.</a:t>
            </a:r>
          </a:p>
          <a:p>
            <a:pPr fontAlgn="t"/>
            <a:r>
              <a:rPr lang="ru-RU" sz="1600" dirty="0">
                <a:solidFill>
                  <a:schemeClr val="tx1">
                    <a:lumMod val="75000"/>
                    <a:lumOff val="25000"/>
                  </a:schemeClr>
                </a:solidFill>
                <a:latin typeface="Comic Sans MS" pitchFamily="66" charset="0"/>
              </a:rPr>
              <a:t>– Ага, интересно стало? – обрадовался я.</a:t>
            </a:r>
          </a:p>
          <a:p>
            <a:pPr fontAlgn="t"/>
            <a:r>
              <a:rPr lang="ru-RU" sz="1600" dirty="0">
                <a:solidFill>
                  <a:schemeClr val="tx1">
                    <a:lumMod val="75000"/>
                    <a:lumOff val="25000"/>
                  </a:schemeClr>
                </a:solidFill>
                <a:latin typeface="Comic Sans MS" pitchFamily="66" charset="0"/>
              </a:rPr>
              <a:t>– Да.</a:t>
            </a:r>
          </a:p>
          <a:p>
            <a:pPr fontAlgn="t"/>
            <a:r>
              <a:rPr lang="ru-RU" sz="1600" dirty="0">
                <a:solidFill>
                  <a:schemeClr val="tx1">
                    <a:lumMod val="75000"/>
                    <a:lumOff val="25000"/>
                  </a:schemeClr>
                </a:solidFill>
                <a:latin typeface="Comic Sans MS" pitchFamily="66" charset="0"/>
              </a:rPr>
              <a:t>– Ну, слушай. </a:t>
            </a:r>
            <a:r>
              <a:rPr lang="ru-RU" sz="1600" dirty="0" err="1">
                <a:solidFill>
                  <a:schemeClr val="tx1">
                    <a:lumMod val="75000"/>
                    <a:lumOff val="25000"/>
                  </a:schemeClr>
                </a:solidFill>
                <a:latin typeface="Comic Sans MS" pitchFamily="66" charset="0"/>
              </a:rPr>
              <a:t>Ахрамед</a:t>
            </a:r>
            <a:r>
              <a:rPr lang="ru-RU" sz="1600" dirty="0">
                <a:solidFill>
                  <a:schemeClr val="tx1">
                    <a:lumMod val="75000"/>
                    <a:lumOff val="25000"/>
                  </a:schemeClr>
                </a:solidFill>
                <a:latin typeface="Comic Sans MS" pitchFamily="66" charset="0"/>
              </a:rPr>
              <a:t>, то есть Архимед надел себе на голову корону и так целый день бродил по...</a:t>
            </a:r>
          </a:p>
          <a:p>
            <a:pPr fontAlgn="t"/>
            <a:r>
              <a:rPr lang="ru-RU" sz="1600" dirty="0">
                <a:solidFill>
                  <a:schemeClr val="tx1">
                    <a:lumMod val="75000"/>
                    <a:lumOff val="25000"/>
                  </a:schemeClr>
                </a:solidFill>
                <a:latin typeface="Comic Sans MS" pitchFamily="66" charset="0"/>
              </a:rPr>
              <a:t>– По Карапузам? – попыталась подсказать Наташка.</a:t>
            </a:r>
          </a:p>
        </p:txBody>
      </p:sp>
    </p:spTree>
    <p:extLst>
      <p:ext uri="{BB962C8B-B14F-4D97-AF65-F5344CB8AC3E}">
        <p14:creationId xmlns:p14="http://schemas.microsoft.com/office/powerpoint/2010/main" val="8607957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7704856" cy="5755422"/>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 Не путай меня, по Сиракузам. И вот увидел он баню. Забежал, туда, разделся и плюхнулся с разбега в воду.</a:t>
            </a:r>
          </a:p>
          <a:p>
            <a:pPr fontAlgn="t"/>
            <a:r>
              <a:rPr lang="ru-RU" sz="1600" dirty="0">
                <a:solidFill>
                  <a:schemeClr val="tx1">
                    <a:lumMod val="75000"/>
                    <a:lumOff val="25000"/>
                  </a:schemeClr>
                </a:solidFill>
                <a:latin typeface="Comic Sans MS" pitchFamily="66" charset="0"/>
              </a:rPr>
              <a:t>– И вдруг...</a:t>
            </a:r>
          </a:p>
          <a:p>
            <a:pPr fontAlgn="t"/>
            <a:r>
              <a:rPr lang="ru-RU" sz="1600" dirty="0">
                <a:solidFill>
                  <a:schemeClr val="tx1">
                    <a:lumMod val="75000"/>
                    <a:lumOff val="25000"/>
                  </a:schemeClr>
                </a:solidFill>
                <a:latin typeface="Comic Sans MS" pitchFamily="66" charset="0"/>
              </a:rPr>
              <a:t>– Что вдруг...</a:t>
            </a:r>
          </a:p>
          <a:p>
            <a:pPr fontAlgn="t"/>
            <a:r>
              <a:rPr lang="ru-RU" sz="1600" dirty="0">
                <a:solidFill>
                  <a:schemeClr val="tx1">
                    <a:lumMod val="75000"/>
                    <a:lumOff val="25000"/>
                  </a:schemeClr>
                </a:solidFill>
                <a:latin typeface="Comic Sans MS" pitchFamily="66" charset="0"/>
              </a:rPr>
              <a:t>– На полу оказалось ровно половина воды из ванны, – ответил я сестре.</a:t>
            </a:r>
          </a:p>
          <a:p>
            <a:pPr fontAlgn="t"/>
            <a:r>
              <a:rPr lang="ru-RU" sz="1600" dirty="0">
                <a:solidFill>
                  <a:schemeClr val="tx1">
                    <a:lumMod val="75000"/>
                    <a:lumOff val="25000"/>
                  </a:schemeClr>
                </a:solidFill>
                <a:latin typeface="Comic Sans MS" pitchFamily="66" charset="0"/>
              </a:rPr>
              <a:t>– Меня бы мама отругала за такое безобразие, – вздохнула Наташка.</a:t>
            </a:r>
          </a:p>
          <a:p>
            <a:pPr fontAlgn="t"/>
            <a:r>
              <a:rPr lang="ru-RU" sz="1600" dirty="0">
                <a:solidFill>
                  <a:schemeClr val="tx1">
                    <a:lumMod val="75000"/>
                    <a:lumOff val="25000"/>
                  </a:schemeClr>
                </a:solidFill>
                <a:latin typeface="Comic Sans MS" pitchFamily="66" charset="0"/>
              </a:rPr>
              <a:t>– Архимед выскочил из ванны и побежал по улицам города, с криками «Эврика»! «Эврика»!</a:t>
            </a:r>
          </a:p>
          <a:p>
            <a:pPr fontAlgn="t"/>
            <a:r>
              <a:rPr lang="ru-RU" sz="1600" dirty="0">
                <a:solidFill>
                  <a:schemeClr val="tx1">
                    <a:lumMod val="75000"/>
                    <a:lumOff val="25000"/>
                  </a:schemeClr>
                </a:solidFill>
                <a:latin typeface="Comic Sans MS" pitchFamily="66" charset="0"/>
              </a:rPr>
              <a:t>– А что значит – «Эврика»?</a:t>
            </a:r>
          </a:p>
          <a:p>
            <a:pPr fontAlgn="t"/>
            <a:r>
              <a:rPr lang="ru-RU" sz="1600" dirty="0">
                <a:solidFill>
                  <a:schemeClr val="tx1">
                    <a:lumMod val="75000"/>
                    <a:lumOff val="25000"/>
                  </a:schemeClr>
                </a:solidFill>
                <a:latin typeface="Comic Sans MS" pitchFamily="66" charset="0"/>
              </a:rPr>
              <a:t>– По </a:t>
            </a:r>
            <a:r>
              <a:rPr lang="ru-RU" sz="1600" dirty="0" err="1">
                <a:solidFill>
                  <a:schemeClr val="tx1">
                    <a:lumMod val="75000"/>
                    <a:lumOff val="25000"/>
                  </a:schemeClr>
                </a:solidFill>
                <a:latin typeface="Comic Sans MS" pitchFamily="66" charset="0"/>
              </a:rPr>
              <a:t>древнегречески</a:t>
            </a:r>
            <a:r>
              <a:rPr lang="ru-RU" sz="1600" dirty="0">
                <a:solidFill>
                  <a:schemeClr val="tx1">
                    <a:lumMod val="75000"/>
                    <a:lumOff val="25000"/>
                  </a:schemeClr>
                </a:solidFill>
                <a:latin typeface="Comic Sans MS" pitchFamily="66" charset="0"/>
              </a:rPr>
              <a:t>, это значит – «Нашёл»! «Нашёл»!</a:t>
            </a:r>
          </a:p>
          <a:p>
            <a:pPr fontAlgn="t"/>
            <a:r>
              <a:rPr lang="ru-RU" sz="1600" dirty="0">
                <a:solidFill>
                  <a:schemeClr val="tx1">
                    <a:lumMod val="75000"/>
                    <a:lumOff val="25000"/>
                  </a:schemeClr>
                </a:solidFill>
                <a:latin typeface="Comic Sans MS" pitchFamily="66" charset="0"/>
              </a:rPr>
              <a:t>– А что он нашёл то? – не поняла Наташка.</a:t>
            </a:r>
          </a:p>
          <a:p>
            <a:pPr fontAlgn="t"/>
            <a:r>
              <a:rPr lang="ru-RU" sz="1600" dirty="0">
                <a:solidFill>
                  <a:schemeClr val="tx1">
                    <a:lumMod val="75000"/>
                    <a:lumOff val="25000"/>
                  </a:schemeClr>
                </a:solidFill>
                <a:latin typeface="Comic Sans MS" pitchFamily="66" charset="0"/>
              </a:rPr>
              <a:t>– Тут написано, что так он открыл закон физики, – прочитал я, – сколько воды из ванны вылилось, столько, значит, он и весил вместе с короной. Понятно?</a:t>
            </a:r>
          </a:p>
          <a:p>
            <a:pPr fontAlgn="t"/>
            <a:r>
              <a:rPr lang="ru-RU" sz="1600" dirty="0">
                <a:solidFill>
                  <a:schemeClr val="tx1">
                    <a:lumMod val="75000"/>
                    <a:lumOff val="25000"/>
                  </a:schemeClr>
                </a:solidFill>
                <a:latin typeface="Comic Sans MS" pitchFamily="66" charset="0"/>
              </a:rPr>
              <a:t>– Нет, не понятно, – покачала головой Наташка.</a:t>
            </a:r>
          </a:p>
          <a:p>
            <a:pPr fontAlgn="t"/>
            <a:r>
              <a:rPr lang="ru-RU" sz="1600" dirty="0">
                <a:solidFill>
                  <a:schemeClr val="tx1">
                    <a:lumMod val="75000"/>
                    <a:lumOff val="25000"/>
                  </a:schemeClr>
                </a:solidFill>
                <a:latin typeface="Comic Sans MS" pitchFamily="66" charset="0"/>
              </a:rPr>
              <a:t>– Что тебе не понятно?</a:t>
            </a:r>
          </a:p>
          <a:p>
            <a:pPr fontAlgn="t"/>
            <a:r>
              <a:rPr lang="ru-RU" sz="1600" dirty="0">
                <a:solidFill>
                  <a:schemeClr val="tx1">
                    <a:lumMod val="75000"/>
                    <a:lumOff val="25000"/>
                  </a:schemeClr>
                </a:solidFill>
                <a:latin typeface="Comic Sans MS" pitchFamily="66" charset="0"/>
              </a:rPr>
              <a:t>– Он что весы изобрёл что ли?</a:t>
            </a:r>
          </a:p>
          <a:p>
            <a:pPr fontAlgn="t"/>
            <a:r>
              <a:rPr lang="ru-RU" sz="1600" dirty="0">
                <a:solidFill>
                  <a:schemeClr val="tx1">
                    <a:lumMod val="75000"/>
                    <a:lumOff val="25000"/>
                  </a:schemeClr>
                </a:solidFill>
                <a:latin typeface="Comic Sans MS" pitchFamily="66" charset="0"/>
              </a:rPr>
              <a:t>– Сама ты весы, – рассердился я. – Сколько воды из ванны, столько корона и весела.</a:t>
            </a:r>
          </a:p>
          <a:p>
            <a:pPr fontAlgn="t"/>
            <a:r>
              <a:rPr lang="ru-RU" sz="1600" dirty="0">
                <a:solidFill>
                  <a:schemeClr val="tx1">
                    <a:lumMod val="75000"/>
                    <a:lumOff val="25000"/>
                  </a:schemeClr>
                </a:solidFill>
                <a:latin typeface="Comic Sans MS" pitchFamily="66" charset="0"/>
              </a:rPr>
              <a:t>– Ха-ха, – засмеялась сестра. – Корона тяжёлая, а вода лёгкая.</a:t>
            </a:r>
          </a:p>
          <a:p>
            <a:pPr fontAlgn="t"/>
            <a:r>
              <a:rPr lang="ru-RU" sz="1600" dirty="0">
                <a:solidFill>
                  <a:schemeClr val="tx1">
                    <a:lumMod val="75000"/>
                    <a:lumOff val="25000"/>
                  </a:schemeClr>
                </a:solidFill>
                <a:latin typeface="Comic Sans MS" pitchFamily="66" charset="0"/>
              </a:rPr>
              <a:t>– Ты меня совсем запутать решила, – сказал я. – Воды же много из ванной вылилось. Пол ванны почти. А полванны это много. Это очень много воды</a:t>
            </a:r>
            <a:r>
              <a:rPr lang="ru-RU" sz="1600" dirty="0" smtClean="0">
                <a:solidFill>
                  <a:schemeClr val="tx1">
                    <a:lumMod val="75000"/>
                    <a:lumOff val="25000"/>
                  </a:schemeClr>
                </a:solidFill>
                <a:latin typeface="Comic Sans MS" pitchFamily="66" charset="0"/>
              </a:rPr>
              <a:t>.</a:t>
            </a:r>
            <a:endParaRPr lang="ru-RU" sz="1600" dirty="0">
              <a:solidFill>
                <a:schemeClr val="tx1">
                  <a:lumMod val="75000"/>
                  <a:lumOff val="25000"/>
                </a:schemeClr>
              </a:solidFill>
              <a:latin typeface="Comic Sans MS" pitchFamily="66" charset="0"/>
            </a:endParaRPr>
          </a:p>
        </p:txBody>
      </p:sp>
    </p:spTree>
    <p:extLst>
      <p:ext uri="{BB962C8B-B14F-4D97-AF65-F5344CB8AC3E}">
        <p14:creationId xmlns:p14="http://schemas.microsoft.com/office/powerpoint/2010/main" val="43461626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95023" y="548680"/>
            <a:ext cx="7953441" cy="5755422"/>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 Так что же он изобрёл воду или корону?</a:t>
            </a:r>
          </a:p>
          <a:p>
            <a:pPr fontAlgn="t"/>
            <a:r>
              <a:rPr lang="ru-RU" sz="1600" dirty="0">
                <a:solidFill>
                  <a:schemeClr val="tx1">
                    <a:lumMod val="75000"/>
                    <a:lumOff val="25000"/>
                  </a:schemeClr>
                </a:solidFill>
                <a:latin typeface="Comic Sans MS" pitchFamily="66" charset="0"/>
              </a:rPr>
              <a:t>– Архимед изобрёл закон Архимеда, – ответил я, подглядывая в книгу. – Тело, погружённое в воду...</a:t>
            </a:r>
          </a:p>
          <a:p>
            <a:pPr fontAlgn="t"/>
            <a:r>
              <a:rPr lang="ru-RU" sz="1600" dirty="0">
                <a:solidFill>
                  <a:schemeClr val="tx1">
                    <a:lumMod val="75000"/>
                    <a:lumOff val="25000"/>
                  </a:schemeClr>
                </a:solidFill>
                <a:latin typeface="Comic Sans MS" pitchFamily="66" charset="0"/>
              </a:rPr>
              <a:t>– А, я знаю этот закон, – засмеялась Наташка.</a:t>
            </a:r>
          </a:p>
          <a:p>
            <a:pPr fontAlgn="t"/>
            <a:r>
              <a:rPr lang="ru-RU" sz="1600" dirty="0">
                <a:solidFill>
                  <a:schemeClr val="tx1">
                    <a:lumMod val="75000"/>
                    <a:lumOff val="25000"/>
                  </a:schemeClr>
                </a:solidFill>
                <a:latin typeface="Comic Sans MS" pitchFamily="66" charset="0"/>
              </a:rPr>
              <a:t>– Откуда? – удивился я. В первом классе такое не проходят.</a:t>
            </a:r>
          </a:p>
          <a:p>
            <a:pPr fontAlgn="t"/>
            <a:r>
              <a:rPr lang="ru-RU" sz="1600" dirty="0">
                <a:solidFill>
                  <a:schemeClr val="tx1">
                    <a:lumMod val="75000"/>
                    <a:lumOff val="25000"/>
                  </a:schemeClr>
                </a:solidFill>
                <a:latin typeface="Comic Sans MS" pitchFamily="66" charset="0"/>
              </a:rPr>
              <a:t>– А я знаю, – упрямилась сестра. – Тело погружённое в воду – мокнет. Правильно?</a:t>
            </a:r>
          </a:p>
          <a:p>
            <a:pPr fontAlgn="t"/>
            <a:r>
              <a:rPr lang="ru-RU" sz="1600" dirty="0">
                <a:solidFill>
                  <a:schemeClr val="tx1">
                    <a:lumMod val="75000"/>
                    <a:lumOff val="25000"/>
                  </a:schemeClr>
                </a:solidFill>
                <a:latin typeface="Comic Sans MS" pitchFamily="66" charset="0"/>
              </a:rPr>
              <a:t>– Не путай меня.</a:t>
            </a:r>
          </a:p>
          <a:p>
            <a:pPr fontAlgn="t"/>
            <a:r>
              <a:rPr lang="ru-RU" sz="1600" dirty="0">
                <a:solidFill>
                  <a:schemeClr val="tx1">
                    <a:lumMod val="75000"/>
                    <a:lumOff val="25000"/>
                  </a:schemeClr>
                </a:solidFill>
                <a:latin typeface="Comic Sans MS" pitchFamily="66" charset="0"/>
              </a:rPr>
              <a:t>– А что ещё изобрёл твой </a:t>
            </a:r>
            <a:r>
              <a:rPr lang="ru-RU" sz="1600" dirty="0" err="1">
                <a:solidFill>
                  <a:schemeClr val="tx1">
                    <a:lumMod val="75000"/>
                    <a:lumOff val="25000"/>
                  </a:schemeClr>
                </a:solidFill>
                <a:latin typeface="Comic Sans MS" pitchFamily="66" charset="0"/>
              </a:rPr>
              <a:t>Ахримед</a:t>
            </a:r>
            <a:r>
              <a:rPr lang="ru-RU" sz="1600" dirty="0">
                <a:solidFill>
                  <a:schemeClr val="tx1">
                    <a:lumMod val="75000"/>
                    <a:lumOff val="25000"/>
                  </a:schemeClr>
                </a:solidFill>
                <a:latin typeface="Comic Sans MS" pitchFamily="66" charset="0"/>
              </a:rPr>
              <a:t>? – выглядывая из-под стола, спросила Наташка.</a:t>
            </a:r>
          </a:p>
          <a:p>
            <a:pPr fontAlgn="t"/>
            <a:r>
              <a:rPr lang="ru-RU" sz="1600" dirty="0">
                <a:solidFill>
                  <a:schemeClr val="tx1">
                    <a:lumMod val="75000"/>
                    <a:lumOff val="25000"/>
                  </a:schemeClr>
                </a:solidFill>
                <a:latin typeface="Comic Sans MS" pitchFamily="66" charset="0"/>
              </a:rPr>
              <a:t>– </a:t>
            </a:r>
            <a:r>
              <a:rPr lang="ru-RU" sz="1600" dirty="0" err="1">
                <a:solidFill>
                  <a:schemeClr val="tx1">
                    <a:lumMod val="75000"/>
                    <a:lumOff val="25000"/>
                  </a:schemeClr>
                </a:solidFill>
                <a:latin typeface="Comic Sans MS" pitchFamily="66" charset="0"/>
              </a:rPr>
              <a:t>Ахримед</a:t>
            </a:r>
            <a:r>
              <a:rPr lang="ru-RU" sz="1600" dirty="0">
                <a:solidFill>
                  <a:schemeClr val="tx1">
                    <a:lumMod val="75000"/>
                    <a:lumOff val="25000"/>
                  </a:schemeClr>
                </a:solidFill>
                <a:latin typeface="Comic Sans MS" pitchFamily="66" charset="0"/>
              </a:rPr>
              <a:t>, тьфу ты, Архимед изобрёл «Греческий огонь», – подсмотрел снова я учебник. – Огонь, который поражал Римские корабли на расстоянии.</a:t>
            </a:r>
          </a:p>
          <a:p>
            <a:pPr fontAlgn="t"/>
            <a:r>
              <a:rPr lang="ru-RU" sz="1600" dirty="0">
                <a:solidFill>
                  <a:schemeClr val="tx1">
                    <a:lumMod val="75000"/>
                    <a:lumOff val="25000"/>
                  </a:schemeClr>
                </a:solidFill>
                <a:latin typeface="Comic Sans MS" pitchFamily="66" charset="0"/>
              </a:rPr>
              <a:t>– Это как? – удивилась Наташка.</a:t>
            </a:r>
          </a:p>
          <a:p>
            <a:pPr fontAlgn="t"/>
            <a:r>
              <a:rPr lang="ru-RU" sz="1600" dirty="0">
                <a:solidFill>
                  <a:schemeClr val="tx1">
                    <a:lumMod val="75000"/>
                    <a:lumOff val="25000"/>
                  </a:schemeClr>
                </a:solidFill>
                <a:latin typeface="Comic Sans MS" pitchFamily="66" charset="0"/>
              </a:rPr>
              <a:t>– А так, – продолжил я. – На берегу ставили много-много зеркал и направляли на вражеский корабль. Он словно спичка вспыхивал и сгорал.</a:t>
            </a:r>
          </a:p>
          <a:p>
            <a:pPr fontAlgn="t"/>
            <a:r>
              <a:rPr lang="ru-RU" sz="1600" dirty="0">
                <a:solidFill>
                  <a:schemeClr val="tx1">
                    <a:lumMod val="75000"/>
                    <a:lumOff val="25000"/>
                  </a:schemeClr>
                </a:solidFill>
                <a:latin typeface="Comic Sans MS" pitchFamily="66" charset="0"/>
              </a:rPr>
              <a:t>– Как бенгальский огонь?</a:t>
            </a:r>
          </a:p>
          <a:p>
            <a:pPr fontAlgn="t"/>
            <a:r>
              <a:rPr lang="ru-RU" sz="1600" dirty="0">
                <a:solidFill>
                  <a:schemeClr val="tx1">
                    <a:lumMod val="75000"/>
                    <a:lumOff val="25000"/>
                  </a:schemeClr>
                </a:solidFill>
                <a:latin typeface="Comic Sans MS" pitchFamily="66" charset="0"/>
              </a:rPr>
              <a:t>– Как факел, – ответил я.</a:t>
            </a:r>
          </a:p>
          <a:p>
            <a:pPr fontAlgn="t"/>
            <a:r>
              <a:rPr lang="ru-RU" sz="1600" dirty="0">
                <a:solidFill>
                  <a:schemeClr val="tx1">
                    <a:lumMod val="75000"/>
                    <a:lumOff val="25000"/>
                  </a:schemeClr>
                </a:solidFill>
                <a:latin typeface="Comic Sans MS" pitchFamily="66" charset="0"/>
              </a:rPr>
              <a:t>– Неправда! – сказала Наташка.</a:t>
            </a:r>
          </a:p>
          <a:p>
            <a:pPr fontAlgn="t"/>
            <a:r>
              <a:rPr lang="ru-RU" sz="1600" dirty="0">
                <a:solidFill>
                  <a:schemeClr val="tx1">
                    <a:lumMod val="75000"/>
                    <a:lumOff val="25000"/>
                  </a:schemeClr>
                </a:solidFill>
                <a:latin typeface="Comic Sans MS" pitchFamily="66" charset="0"/>
              </a:rPr>
              <a:t>– Тут так написано, – показал я учебник. – На, сама посмотри.</a:t>
            </a:r>
          </a:p>
          <a:p>
            <a:pPr fontAlgn="t"/>
            <a:r>
              <a:rPr lang="ru-RU" sz="1600" dirty="0">
                <a:solidFill>
                  <a:schemeClr val="tx1">
                    <a:lumMod val="75000"/>
                    <a:lumOff val="25000"/>
                  </a:schemeClr>
                </a:solidFill>
                <a:latin typeface="Comic Sans MS" pitchFamily="66" charset="0"/>
              </a:rPr>
              <a:t>– Больно надо.</a:t>
            </a:r>
          </a:p>
          <a:p>
            <a:pPr fontAlgn="t"/>
            <a:r>
              <a:rPr lang="ru-RU" sz="1600" dirty="0">
                <a:solidFill>
                  <a:schemeClr val="tx1">
                    <a:lumMod val="75000"/>
                    <a:lumOff val="25000"/>
                  </a:schemeClr>
                </a:solidFill>
                <a:latin typeface="Comic Sans MS" pitchFamily="66" charset="0"/>
              </a:rPr>
              <a:t>Вдруг я услышал знакомую музыку.</a:t>
            </a:r>
          </a:p>
          <a:p>
            <a:pPr fontAlgn="t"/>
            <a:r>
              <a:rPr lang="ru-RU" sz="1600" dirty="0">
                <a:solidFill>
                  <a:schemeClr val="tx1">
                    <a:lumMod val="75000"/>
                    <a:lumOff val="25000"/>
                  </a:schemeClr>
                </a:solidFill>
                <a:latin typeface="Comic Sans MS" pitchFamily="66" charset="0"/>
              </a:rPr>
              <a:t>– Ой, там же футбол начинается, – захлопнув учебник, закричал я. – Чуть не забыл из-за тебя</a:t>
            </a:r>
            <a:r>
              <a:rPr lang="ru-RU" sz="1600" dirty="0" smtClean="0">
                <a:solidFill>
                  <a:schemeClr val="tx1">
                    <a:lumMod val="75000"/>
                    <a:lumOff val="25000"/>
                  </a:schemeClr>
                </a:solidFill>
                <a:latin typeface="Comic Sans MS" pitchFamily="66" charset="0"/>
              </a:rPr>
              <a:t>.</a:t>
            </a:r>
            <a:endParaRPr lang="ru-RU" sz="1600" dirty="0">
              <a:solidFill>
                <a:schemeClr val="tx1">
                  <a:lumMod val="75000"/>
                  <a:lumOff val="25000"/>
                </a:schemeClr>
              </a:solidFill>
              <a:latin typeface="Comic Sans MS" pitchFamily="66" charset="0"/>
            </a:endParaRPr>
          </a:p>
        </p:txBody>
      </p:sp>
    </p:spTree>
    <p:extLst>
      <p:ext uri="{BB962C8B-B14F-4D97-AF65-F5344CB8AC3E}">
        <p14:creationId xmlns:p14="http://schemas.microsoft.com/office/powerpoint/2010/main" val="16731424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7326560" cy="5909310"/>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 Ты же не выучил про </a:t>
            </a:r>
            <a:r>
              <a:rPr lang="ru-RU" sz="1600" dirty="0" err="1">
                <a:solidFill>
                  <a:schemeClr val="tx1">
                    <a:lumMod val="75000"/>
                    <a:lumOff val="25000"/>
                  </a:schemeClr>
                </a:solidFill>
                <a:latin typeface="Comic Sans MS" pitchFamily="66" charset="0"/>
              </a:rPr>
              <a:t>Ахрамеда</a:t>
            </a:r>
            <a:r>
              <a:rPr lang="ru-RU" sz="1600" dirty="0">
                <a:solidFill>
                  <a:schemeClr val="tx1">
                    <a:lumMod val="75000"/>
                    <a:lumOff val="25000"/>
                  </a:schemeClr>
                </a:solidFill>
                <a:latin typeface="Comic Sans MS" pitchFamily="66" charset="0"/>
              </a:rPr>
              <a:t>.</a:t>
            </a:r>
          </a:p>
          <a:p>
            <a:pPr fontAlgn="t"/>
            <a:r>
              <a:rPr lang="ru-RU" sz="1600" dirty="0">
                <a:solidFill>
                  <a:schemeClr val="tx1">
                    <a:lumMod val="75000"/>
                    <a:lumOff val="25000"/>
                  </a:schemeClr>
                </a:solidFill>
                <a:latin typeface="Comic Sans MS" pitchFamily="66" charset="0"/>
              </a:rPr>
              <a:t>– А, ерунда, – отмахнулся я. – Я и так всё знаю. Не мешай. Иди играть в другую комнату.</a:t>
            </a:r>
          </a:p>
          <a:p>
            <a:pPr fontAlgn="t"/>
            <a:r>
              <a:rPr lang="ru-RU" sz="1600" dirty="0">
                <a:solidFill>
                  <a:schemeClr val="tx1">
                    <a:lumMod val="75000"/>
                    <a:lumOff val="25000"/>
                  </a:schemeClr>
                </a:solidFill>
                <a:latin typeface="Comic Sans MS" pitchFamily="66" charset="0"/>
              </a:rPr>
              <a:t>– Вот получишь ты завтра двойку, будешь знать! – высунула язык Наташка и убежала играть с куклами.</a:t>
            </a:r>
          </a:p>
          <a:p>
            <a:pPr fontAlgn="t"/>
            <a:r>
              <a:rPr lang="ru-RU" sz="1600" dirty="0">
                <a:solidFill>
                  <a:schemeClr val="tx1">
                    <a:lumMod val="75000"/>
                    <a:lumOff val="25000"/>
                  </a:schemeClr>
                </a:solidFill>
                <a:latin typeface="Comic Sans MS" pitchFamily="66" charset="0"/>
              </a:rPr>
              <a:t>– А, может, меня ещё и не спросят завтра! – крикнул я ей вдогонку.</a:t>
            </a:r>
          </a:p>
          <a:p>
            <a:pPr fontAlgn="t"/>
            <a:r>
              <a:rPr lang="ru-RU" sz="1600" dirty="0">
                <a:solidFill>
                  <a:schemeClr val="tx1">
                    <a:lumMod val="75000"/>
                    <a:lumOff val="25000"/>
                  </a:schemeClr>
                </a:solidFill>
                <a:latin typeface="Comic Sans MS" pitchFamily="66" charset="0"/>
              </a:rPr>
              <a:t>Но как назло вызвали именно меня. И случилось то, чего я больше всего и боялся.</a:t>
            </a:r>
          </a:p>
          <a:p>
            <a:pPr fontAlgn="t"/>
            <a:r>
              <a:rPr lang="ru-RU" sz="1600" dirty="0">
                <a:solidFill>
                  <a:schemeClr val="tx1">
                    <a:lumMod val="75000"/>
                    <a:lumOff val="25000"/>
                  </a:schemeClr>
                </a:solidFill>
                <a:latin typeface="Comic Sans MS" pitchFamily="66" charset="0"/>
              </a:rPr>
              <a:t>– Ну-с, – сказал Дмитрий Сергеевич, наш учитель по истории. – Выучил урок?</a:t>
            </a:r>
          </a:p>
          <a:p>
            <a:pPr fontAlgn="t"/>
            <a:r>
              <a:rPr lang="ru-RU" sz="1600" dirty="0">
                <a:solidFill>
                  <a:schemeClr val="tx1">
                    <a:lumMod val="75000"/>
                    <a:lumOff val="25000"/>
                  </a:schemeClr>
                </a:solidFill>
                <a:latin typeface="Comic Sans MS" pitchFamily="66" charset="0"/>
              </a:rPr>
              <a:t>– А как же, – говорю. – Сейчас расскажу.</a:t>
            </a:r>
          </a:p>
          <a:p>
            <a:pPr fontAlgn="t"/>
            <a:r>
              <a:rPr lang="ru-RU" sz="1600" dirty="0">
                <a:solidFill>
                  <a:schemeClr val="tx1">
                    <a:lumMod val="75000"/>
                    <a:lumOff val="25000"/>
                  </a:schemeClr>
                </a:solidFill>
                <a:latin typeface="Comic Sans MS" pitchFamily="66" charset="0"/>
              </a:rPr>
              <a:t>– Давай дружочек, рассказывай, – обрадовался историк и раскрыл журнал.</a:t>
            </a:r>
          </a:p>
          <a:p>
            <a:pPr fontAlgn="t"/>
            <a:r>
              <a:rPr lang="ru-RU" sz="1600" dirty="0">
                <a:solidFill>
                  <a:schemeClr val="tx1">
                    <a:lumMod val="75000"/>
                    <a:lumOff val="25000"/>
                  </a:schemeClr>
                </a:solidFill>
                <a:latin typeface="Comic Sans MS" pitchFamily="66" charset="0"/>
              </a:rPr>
              <a:t>– Древнегреческий учёный </a:t>
            </a:r>
            <a:r>
              <a:rPr lang="ru-RU" sz="1600" dirty="0" err="1">
                <a:solidFill>
                  <a:schemeClr val="tx1">
                    <a:lumMod val="75000"/>
                    <a:lumOff val="25000"/>
                  </a:schemeClr>
                </a:solidFill>
                <a:latin typeface="Comic Sans MS" pitchFamily="66" charset="0"/>
              </a:rPr>
              <a:t>Ахримед</a:t>
            </a:r>
            <a:r>
              <a:rPr lang="ru-RU" sz="1600" dirty="0">
                <a:solidFill>
                  <a:schemeClr val="tx1">
                    <a:lumMod val="75000"/>
                    <a:lumOff val="25000"/>
                  </a:schemeClr>
                </a:solidFill>
                <a:latin typeface="Comic Sans MS" pitchFamily="66" charset="0"/>
              </a:rPr>
              <a:t> жил в древней Греции...</a:t>
            </a:r>
          </a:p>
          <a:p>
            <a:pPr fontAlgn="t"/>
            <a:r>
              <a:rPr lang="ru-RU" sz="1600" dirty="0">
                <a:solidFill>
                  <a:schemeClr val="tx1">
                    <a:lumMod val="75000"/>
                    <a:lumOff val="25000"/>
                  </a:schemeClr>
                </a:solidFill>
                <a:latin typeface="Comic Sans MS" pitchFamily="66" charset="0"/>
              </a:rPr>
              <a:t>Ребята грохнули...</a:t>
            </a:r>
          </a:p>
          <a:p>
            <a:pPr fontAlgn="t"/>
            <a:r>
              <a:rPr lang="ru-RU" sz="1600" dirty="0">
                <a:solidFill>
                  <a:schemeClr val="tx1">
                    <a:lumMod val="75000"/>
                    <a:lumOff val="25000"/>
                  </a:schemeClr>
                </a:solidFill>
                <a:latin typeface="Comic Sans MS" pitchFamily="66" charset="0"/>
              </a:rPr>
              <a:t>– Ой, простите Архимед, – поправился я. А сам подумал: «Ну, Наташка, попадись ты мне. Из-за тебя всё перепутал».</a:t>
            </a:r>
          </a:p>
          <a:p>
            <a:pPr fontAlgn="t"/>
            <a:r>
              <a:rPr lang="ru-RU" sz="1600" dirty="0">
                <a:solidFill>
                  <a:schemeClr val="tx1">
                    <a:lumMod val="75000"/>
                    <a:lumOff val="25000"/>
                  </a:schemeClr>
                </a:solidFill>
                <a:latin typeface="Comic Sans MS" pitchFamily="66" charset="0"/>
              </a:rPr>
              <a:t>– Ничего, – поправил учитель очки. – Продолжай.</a:t>
            </a:r>
          </a:p>
          <a:p>
            <a:pPr fontAlgn="t"/>
            <a:r>
              <a:rPr lang="ru-RU" sz="1600" dirty="0">
                <a:solidFill>
                  <a:schemeClr val="tx1">
                    <a:lumMod val="75000"/>
                    <a:lumOff val="25000"/>
                  </a:schemeClr>
                </a:solidFill>
                <a:latin typeface="Comic Sans MS" pitchFamily="66" charset="0"/>
              </a:rPr>
              <a:t>«Главное не ошибиться» – крутилось у меня в голове.</a:t>
            </a:r>
          </a:p>
          <a:p>
            <a:pPr fontAlgn="t"/>
            <a:r>
              <a:rPr lang="ru-RU" sz="1600" dirty="0">
                <a:solidFill>
                  <a:schemeClr val="tx1">
                    <a:lumMod val="75000"/>
                    <a:lumOff val="25000"/>
                  </a:schemeClr>
                </a:solidFill>
                <a:latin typeface="Comic Sans MS" pitchFamily="66" charset="0"/>
              </a:rPr>
              <a:t>– Однажды царь Макарон, то есть царь Граммофон...</a:t>
            </a:r>
          </a:p>
          <a:p>
            <a:pPr fontAlgn="t"/>
            <a:r>
              <a:rPr lang="ru-RU" sz="1600" dirty="0">
                <a:solidFill>
                  <a:schemeClr val="tx1">
                    <a:lumMod val="75000"/>
                    <a:lumOff val="25000"/>
                  </a:schemeClr>
                </a:solidFill>
                <a:latin typeface="Comic Sans MS" pitchFamily="66" charset="0"/>
              </a:rPr>
              <a:t>Ну, тут уж ребята стали так хохотать, что мне даже плохо стало.</a:t>
            </a:r>
          </a:p>
          <a:p>
            <a:pPr fontAlgn="t"/>
            <a:r>
              <a:rPr lang="ru-RU" sz="1600" dirty="0">
                <a:solidFill>
                  <a:schemeClr val="tx1">
                    <a:lumMod val="75000"/>
                    <a:lumOff val="25000"/>
                  </a:schemeClr>
                </a:solidFill>
                <a:latin typeface="Comic Sans MS" pitchFamily="66" charset="0"/>
              </a:rPr>
              <a:t>– Какой граммофон, дружочек? – испугался учитель.</a:t>
            </a:r>
          </a:p>
          <a:p>
            <a:pPr fontAlgn="t"/>
            <a:r>
              <a:rPr lang="ru-RU" sz="1600" dirty="0">
                <a:solidFill>
                  <a:schemeClr val="tx1">
                    <a:lumMod val="75000"/>
                    <a:lumOff val="25000"/>
                  </a:schemeClr>
                </a:solidFill>
                <a:latin typeface="Comic Sans MS" pitchFamily="66" charset="0"/>
              </a:rPr>
              <a:t>– Царь Патефон, царь, эх...забыл!</a:t>
            </a:r>
          </a:p>
        </p:txBody>
      </p:sp>
    </p:spTree>
    <p:extLst>
      <p:ext uri="{BB962C8B-B14F-4D97-AF65-F5344CB8AC3E}">
        <p14:creationId xmlns:p14="http://schemas.microsoft.com/office/powerpoint/2010/main" val="367603828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548680"/>
            <a:ext cx="7632848" cy="3785652"/>
          </a:xfrm>
          <a:prstGeom prst="rect">
            <a:avLst/>
          </a:prstGeom>
        </p:spPr>
        <p:txBody>
          <a:bodyPr wrap="square">
            <a:spAutoFit/>
          </a:bodyPr>
          <a:lstStyle/>
          <a:p>
            <a:pPr fontAlgn="t"/>
            <a:r>
              <a:rPr lang="ru-RU" sz="1600" dirty="0">
                <a:solidFill>
                  <a:schemeClr val="tx1">
                    <a:lumMod val="75000"/>
                    <a:lumOff val="25000"/>
                  </a:schemeClr>
                </a:solidFill>
                <a:latin typeface="Comic Sans MS" pitchFamily="66" charset="0"/>
              </a:rPr>
              <a:t>– Так, стало быть, не учил? – потянулся к дневнику историк.</a:t>
            </a:r>
          </a:p>
          <a:p>
            <a:pPr fontAlgn="t"/>
            <a:r>
              <a:rPr lang="ru-RU" sz="1600" dirty="0">
                <a:solidFill>
                  <a:schemeClr val="tx1">
                    <a:lumMod val="75000"/>
                    <a:lumOff val="25000"/>
                  </a:schemeClr>
                </a:solidFill>
                <a:latin typeface="Comic Sans MS" pitchFamily="66" charset="0"/>
              </a:rPr>
              <a:t>– Учил, честное слово учил, – чуть не плакал я. – Три раза читал и потом два раза перечитывал. Архимед корабли спичками поджигал и топил.</a:t>
            </a:r>
          </a:p>
          <a:p>
            <a:pPr fontAlgn="t"/>
            <a:r>
              <a:rPr lang="ru-RU" sz="1600" dirty="0">
                <a:solidFill>
                  <a:schemeClr val="tx1">
                    <a:lumMod val="75000"/>
                    <a:lumOff val="25000"/>
                  </a:schemeClr>
                </a:solidFill>
                <a:latin typeface="Comic Sans MS" pitchFamily="66" charset="0"/>
              </a:rPr>
              <a:t>– Спичками? – удивился учитель. В Древней Греции не было спичек.</a:t>
            </a:r>
          </a:p>
          <a:p>
            <a:pPr fontAlgn="t"/>
            <a:r>
              <a:rPr lang="ru-RU" sz="1600" dirty="0">
                <a:solidFill>
                  <a:schemeClr val="tx1">
                    <a:lumMod val="75000"/>
                    <a:lumOff val="25000"/>
                  </a:schemeClr>
                </a:solidFill>
                <a:latin typeface="Comic Sans MS" pitchFamily="66" charset="0"/>
              </a:rPr>
              <a:t>– Не спичками, а лупой, – вспомнил я.</a:t>
            </a:r>
          </a:p>
          <a:p>
            <a:pPr fontAlgn="t"/>
            <a:r>
              <a:rPr lang="ru-RU" sz="1600" dirty="0">
                <a:solidFill>
                  <a:schemeClr val="tx1">
                    <a:lumMod val="75000"/>
                    <a:lumOff val="25000"/>
                  </a:schemeClr>
                </a:solidFill>
                <a:latin typeface="Comic Sans MS" pitchFamily="66" charset="0"/>
              </a:rPr>
              <a:t>– И лупы то же не было, – засмеялся учитель.</a:t>
            </a:r>
          </a:p>
          <a:p>
            <a:pPr fontAlgn="t"/>
            <a:r>
              <a:rPr lang="ru-RU" sz="1600" dirty="0">
                <a:solidFill>
                  <a:schemeClr val="tx1">
                    <a:lumMod val="75000"/>
                    <a:lumOff val="25000"/>
                  </a:schemeClr>
                </a:solidFill>
                <a:latin typeface="Comic Sans MS" pitchFamily="66" charset="0"/>
              </a:rPr>
              <a:t>– Я учил, честное слово!</a:t>
            </a:r>
          </a:p>
          <a:p>
            <a:pPr fontAlgn="t"/>
            <a:r>
              <a:rPr lang="ru-RU" sz="1600" dirty="0">
                <a:solidFill>
                  <a:schemeClr val="tx1">
                    <a:lumMod val="75000"/>
                    <a:lumOff val="25000"/>
                  </a:schemeClr>
                </a:solidFill>
                <a:latin typeface="Comic Sans MS" pitchFamily="66" charset="0"/>
              </a:rPr>
              <a:t>– Ну, расскажи нам, в таком случае, где же жил Архимед?</a:t>
            </a:r>
          </a:p>
          <a:p>
            <a:pPr fontAlgn="t"/>
            <a:r>
              <a:rPr lang="ru-RU" sz="1600" dirty="0">
                <a:solidFill>
                  <a:schemeClr val="tx1">
                    <a:lumMod val="75000"/>
                    <a:lumOff val="25000"/>
                  </a:schemeClr>
                </a:solidFill>
                <a:latin typeface="Comic Sans MS" pitchFamily="66" charset="0"/>
              </a:rPr>
              <a:t>– В Карапузах? – с надеждой спросил я. – Нет, постойте, кажется в Кукурузах?</a:t>
            </a:r>
          </a:p>
          <a:p>
            <a:pPr fontAlgn="t"/>
            <a:r>
              <a:rPr lang="ru-RU" sz="1600" dirty="0">
                <a:solidFill>
                  <a:schemeClr val="tx1">
                    <a:lumMod val="75000"/>
                    <a:lumOff val="25000"/>
                  </a:schemeClr>
                </a:solidFill>
                <a:latin typeface="Comic Sans MS" pitchFamily="66" charset="0"/>
              </a:rPr>
              <a:t>– Если бы читал, то запомнил, – решил учитель, аккуратно выводя двойку в дневнике и журнале.</a:t>
            </a:r>
          </a:p>
          <a:p>
            <a:pPr fontAlgn="t"/>
            <a:r>
              <a:rPr lang="ru-RU" sz="1600" dirty="0">
                <a:solidFill>
                  <a:schemeClr val="tx1">
                    <a:lumMod val="75000"/>
                    <a:lumOff val="25000"/>
                  </a:schemeClr>
                </a:solidFill>
                <a:latin typeface="Comic Sans MS" pitchFamily="66" charset="0"/>
              </a:rPr>
              <a:t>– Эх! – сказал я ребятам после уроков. – Меня поймёт только тот человек, у кого младшая сестра есть. Разве она даст вам нормально уроки учить, всё время отвлекает. Прямо беда какая-то, а не жизнь.</a:t>
            </a:r>
          </a:p>
        </p:txBody>
      </p:sp>
      <p:sp>
        <p:nvSpPr>
          <p:cNvPr id="3" name="TextBox 2"/>
          <p:cNvSpPr txBox="1"/>
          <p:nvPr/>
        </p:nvSpPr>
        <p:spPr>
          <a:xfrm>
            <a:off x="827584" y="5301208"/>
            <a:ext cx="5253811" cy="307777"/>
          </a:xfrm>
          <a:prstGeom prst="rect">
            <a:avLst/>
          </a:prstGeom>
          <a:noFill/>
        </p:spPr>
        <p:txBody>
          <a:bodyPr wrap="none" rtlCol="0">
            <a:spAutoFit/>
          </a:bodyPr>
          <a:lstStyle/>
          <a:p>
            <a:r>
              <a:rPr lang="ru-RU" sz="1400" dirty="0" smtClean="0"/>
              <a:t>Источник: © </a:t>
            </a:r>
            <a:r>
              <a:rPr lang="arn-CL" sz="1400" dirty="0"/>
              <a:t>http://vynderkind.ru/chitalnij_zal/valentin_postnikov</a:t>
            </a:r>
            <a:endParaRPr lang="ru-RU" sz="1400" dirty="0"/>
          </a:p>
        </p:txBody>
      </p:sp>
    </p:spTree>
    <p:extLst>
      <p:ext uri="{BB962C8B-B14F-4D97-AF65-F5344CB8AC3E}">
        <p14:creationId xmlns:p14="http://schemas.microsoft.com/office/powerpoint/2010/main" val="32641209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18" t="4043" r="18043" b="5336"/>
          <a:stretch/>
        </p:blipFill>
        <p:spPr bwMode="auto">
          <a:xfrm>
            <a:off x="0" y="0"/>
            <a:ext cx="9149644" cy="6195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8336205"/>
      </p:ext>
    </p:extLst>
  </p:cSld>
  <p:clrMapOvr>
    <a:masterClrMapping/>
  </p:clrMapOvr>
</p:sld>
</file>

<file path=ppt/theme/theme1.xml><?xml version="1.0" encoding="utf-8"?>
<a:theme xmlns:a="http://schemas.openxmlformats.org/drawingml/2006/main" name="015">
  <a:themeElements>
    <a:clrScheme name="tv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tv">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v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tv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tv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tv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tv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tv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tv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tv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tv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tv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tv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tv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tv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tv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tv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tv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olormaster">
  <a:themeElements>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1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1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1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1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1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1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1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1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1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1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1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1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1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1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1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1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olormaster">
  <a:themeElements>
    <a:clrScheme name="2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fontScheme name="2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2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2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2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2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2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2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2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2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2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2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2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2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2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2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2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colormaster">
  <a:themeElements>
    <a:clrScheme name="3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fontScheme name="3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3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3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3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3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3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3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3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3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3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3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3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3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3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3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3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colormaster">
  <a:themeElements>
    <a:clrScheme name="4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fontScheme name="4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4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4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4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4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4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4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4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4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4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4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4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4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4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4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4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colormaster">
  <a:themeElements>
    <a:clrScheme name="5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fontScheme name="5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5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5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5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5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5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5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5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5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5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5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5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5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5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5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5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colormaster">
  <a:themeElements>
    <a:clrScheme name="6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fontScheme name="6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6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6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6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6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6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6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6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6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6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6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6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6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6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6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6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colormaster">
  <a:themeElements>
    <a:clrScheme name="7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fontScheme name="7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7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7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7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7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7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7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7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7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7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7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7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7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7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7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7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colormaster">
  <a:themeElements>
    <a:clrScheme name="8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fontScheme name="8_colormaster">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colormaster 1">
        <a:dk1>
          <a:srgbClr val="C0C0C0"/>
        </a:dk1>
        <a:lt1>
          <a:srgbClr val="FFFFFF"/>
        </a:lt1>
        <a:dk2>
          <a:srgbClr val="000099"/>
        </a:dk2>
        <a:lt2>
          <a:srgbClr val="CCECFF"/>
        </a:lt2>
        <a:accent1>
          <a:srgbClr val="FF3399"/>
        </a:accent1>
        <a:accent2>
          <a:srgbClr val="99CCFF"/>
        </a:accent2>
        <a:accent3>
          <a:srgbClr val="AAAACA"/>
        </a:accent3>
        <a:accent4>
          <a:srgbClr val="DADADA"/>
        </a:accent4>
        <a:accent5>
          <a:srgbClr val="FFADCA"/>
        </a:accent5>
        <a:accent6>
          <a:srgbClr val="8AB9E7"/>
        </a:accent6>
        <a:hlink>
          <a:srgbClr val="FF5050"/>
        </a:hlink>
        <a:folHlink>
          <a:srgbClr val="FFFF99"/>
        </a:folHlink>
      </a:clrScheme>
      <a:clrMap bg1="dk2" tx1="lt1" bg2="dk1" tx2="lt2" accent1="accent1" accent2="accent2" accent3="accent3" accent4="accent4" accent5="accent5" accent6="accent6" hlink="hlink" folHlink="folHlink"/>
    </a:extraClrScheme>
    <a:extraClrScheme>
      <a:clrScheme name="8_colormaster 2">
        <a:dk1>
          <a:srgbClr val="000000"/>
        </a:dk1>
        <a:lt1>
          <a:srgbClr val="99CCFF"/>
        </a:lt1>
        <a:dk2>
          <a:srgbClr val="1C1C1C"/>
        </a:dk2>
        <a:lt2>
          <a:srgbClr val="4D4D4D"/>
        </a:lt2>
        <a:accent1>
          <a:srgbClr val="CC0066"/>
        </a:accent1>
        <a:accent2>
          <a:srgbClr val="3366FF"/>
        </a:accent2>
        <a:accent3>
          <a:srgbClr val="CAE2FF"/>
        </a:accent3>
        <a:accent4>
          <a:srgbClr val="000000"/>
        </a:accent4>
        <a:accent5>
          <a:srgbClr val="E2AAB8"/>
        </a:accent5>
        <a:accent6>
          <a:srgbClr val="2D5CE7"/>
        </a:accent6>
        <a:hlink>
          <a:srgbClr val="FF0000"/>
        </a:hlink>
        <a:folHlink>
          <a:srgbClr val="FFFF00"/>
        </a:folHlink>
      </a:clrScheme>
      <a:clrMap bg1="lt1" tx1="dk1" bg2="lt2" tx2="dk2" accent1="accent1" accent2="accent2" accent3="accent3" accent4="accent4" accent5="accent5" accent6="accent6" hlink="hlink" folHlink="folHlink"/>
    </a:extraClrScheme>
    <a:extraClrScheme>
      <a:clrScheme name="8_colormaster 3">
        <a:dk1>
          <a:srgbClr val="C0C0C0"/>
        </a:dk1>
        <a:lt1>
          <a:srgbClr val="FFFFFF"/>
        </a:lt1>
        <a:dk2>
          <a:srgbClr val="800000"/>
        </a:dk2>
        <a:lt2>
          <a:srgbClr val="FFCC99"/>
        </a:lt2>
        <a:accent1>
          <a:srgbClr val="FF9900"/>
        </a:accent1>
        <a:accent2>
          <a:srgbClr val="CC0000"/>
        </a:accent2>
        <a:accent3>
          <a:srgbClr val="C0AAAA"/>
        </a:accent3>
        <a:accent4>
          <a:srgbClr val="DADADA"/>
        </a:accent4>
        <a:accent5>
          <a:srgbClr val="FFCAAA"/>
        </a:accent5>
        <a:accent6>
          <a:srgbClr val="B90000"/>
        </a:accent6>
        <a:hlink>
          <a:srgbClr val="FF33CC"/>
        </a:hlink>
        <a:folHlink>
          <a:srgbClr val="FFCC00"/>
        </a:folHlink>
      </a:clrScheme>
      <a:clrMap bg1="dk2" tx1="lt1" bg2="dk1" tx2="lt2" accent1="accent1" accent2="accent2" accent3="accent3" accent4="accent4" accent5="accent5" accent6="accent6" hlink="hlink" folHlink="folHlink"/>
    </a:extraClrScheme>
    <a:extraClrScheme>
      <a:clrScheme name="8_colormaster 4">
        <a:dk1>
          <a:srgbClr val="000000"/>
        </a:dk1>
        <a:lt1>
          <a:srgbClr val="FF9966"/>
        </a:lt1>
        <a:dk2>
          <a:srgbClr val="1C1C1C"/>
        </a:dk2>
        <a:lt2>
          <a:srgbClr val="4D4D4D"/>
        </a:lt2>
        <a:accent1>
          <a:srgbClr val="FF0000"/>
        </a:accent1>
        <a:accent2>
          <a:srgbClr val="FF6699"/>
        </a:accent2>
        <a:accent3>
          <a:srgbClr val="FFCAB8"/>
        </a:accent3>
        <a:accent4>
          <a:srgbClr val="000000"/>
        </a:accent4>
        <a:accent5>
          <a:srgbClr val="FFAAAA"/>
        </a:accent5>
        <a:accent6>
          <a:srgbClr val="E75C8A"/>
        </a:accent6>
        <a:hlink>
          <a:srgbClr val="CC00CC"/>
        </a:hlink>
        <a:folHlink>
          <a:srgbClr val="FFCC00"/>
        </a:folHlink>
      </a:clrScheme>
      <a:clrMap bg1="lt1" tx1="dk1" bg2="lt2" tx2="dk2" accent1="accent1" accent2="accent2" accent3="accent3" accent4="accent4" accent5="accent5" accent6="accent6" hlink="hlink" folHlink="folHlink"/>
    </a:extraClrScheme>
    <a:extraClrScheme>
      <a:clrScheme name="8_colormaster 5">
        <a:dk1>
          <a:srgbClr val="C0C0C0"/>
        </a:dk1>
        <a:lt1>
          <a:srgbClr val="FFFFFF"/>
        </a:lt1>
        <a:dk2>
          <a:srgbClr val="008000"/>
        </a:dk2>
        <a:lt2>
          <a:srgbClr val="CCECFF"/>
        </a:lt2>
        <a:accent1>
          <a:srgbClr val="0066FF"/>
        </a:accent1>
        <a:accent2>
          <a:srgbClr val="00FF00"/>
        </a:accent2>
        <a:accent3>
          <a:srgbClr val="AAC0AA"/>
        </a:accent3>
        <a:accent4>
          <a:srgbClr val="DADADA"/>
        </a:accent4>
        <a:accent5>
          <a:srgbClr val="AAB8FF"/>
        </a:accent5>
        <a:accent6>
          <a:srgbClr val="00E700"/>
        </a:accent6>
        <a:hlink>
          <a:srgbClr val="A29E00"/>
        </a:hlink>
        <a:folHlink>
          <a:srgbClr val="EA8B00"/>
        </a:folHlink>
      </a:clrScheme>
      <a:clrMap bg1="dk2" tx1="lt1" bg2="dk1" tx2="lt2" accent1="accent1" accent2="accent2" accent3="accent3" accent4="accent4" accent5="accent5" accent6="accent6" hlink="hlink" folHlink="folHlink"/>
    </a:extraClrScheme>
    <a:extraClrScheme>
      <a:clrScheme name="8_colormaster 6">
        <a:dk1>
          <a:srgbClr val="000000"/>
        </a:dk1>
        <a:lt1>
          <a:srgbClr val="97E183"/>
        </a:lt1>
        <a:dk2>
          <a:srgbClr val="1C1C1C"/>
        </a:dk2>
        <a:lt2>
          <a:srgbClr val="4D4D4D"/>
        </a:lt2>
        <a:accent1>
          <a:srgbClr val="0066FF"/>
        </a:accent1>
        <a:accent2>
          <a:srgbClr val="99FF99"/>
        </a:accent2>
        <a:accent3>
          <a:srgbClr val="C9EEC1"/>
        </a:accent3>
        <a:accent4>
          <a:srgbClr val="000000"/>
        </a:accent4>
        <a:accent5>
          <a:srgbClr val="AAB8FF"/>
        </a:accent5>
        <a:accent6>
          <a:srgbClr val="8AE78A"/>
        </a:accent6>
        <a:hlink>
          <a:srgbClr val="CC9900"/>
        </a:hlink>
        <a:folHlink>
          <a:srgbClr val="FFCC66"/>
        </a:folHlink>
      </a:clrScheme>
      <a:clrMap bg1="lt1" tx1="dk1" bg2="lt2" tx2="dk2" accent1="accent1" accent2="accent2" accent3="accent3" accent4="accent4" accent5="accent5" accent6="accent6" hlink="hlink" folHlink="folHlink"/>
    </a:extraClrScheme>
    <a:extraClrScheme>
      <a:clrScheme name="8_colormaster 7">
        <a:dk1>
          <a:srgbClr val="C0C0C0"/>
        </a:dk1>
        <a:lt1>
          <a:srgbClr val="FFFFFF"/>
        </a:lt1>
        <a:dk2>
          <a:srgbClr val="008080"/>
        </a:dk2>
        <a:lt2>
          <a:srgbClr val="CCECFF"/>
        </a:lt2>
        <a:accent1>
          <a:srgbClr val="29A329"/>
        </a:accent1>
        <a:accent2>
          <a:srgbClr val="00FFFF"/>
        </a:accent2>
        <a:accent3>
          <a:srgbClr val="AAC0C0"/>
        </a:accent3>
        <a:accent4>
          <a:srgbClr val="DADADA"/>
        </a:accent4>
        <a:accent5>
          <a:srgbClr val="ACCEAC"/>
        </a:accent5>
        <a:accent6>
          <a:srgbClr val="00E7E7"/>
        </a:accent6>
        <a:hlink>
          <a:srgbClr val="3B6AFF"/>
        </a:hlink>
        <a:folHlink>
          <a:srgbClr val="FF9900"/>
        </a:folHlink>
      </a:clrScheme>
      <a:clrMap bg1="dk2" tx1="lt1" bg2="dk1" tx2="lt2" accent1="accent1" accent2="accent2" accent3="accent3" accent4="accent4" accent5="accent5" accent6="accent6" hlink="hlink" folHlink="folHlink"/>
    </a:extraClrScheme>
    <a:extraClrScheme>
      <a:clrScheme name="8_colormaster 8">
        <a:dk1>
          <a:srgbClr val="000000"/>
        </a:dk1>
        <a:lt1>
          <a:srgbClr val="64F0BE"/>
        </a:lt1>
        <a:dk2>
          <a:srgbClr val="1C1C1C"/>
        </a:dk2>
        <a:lt2>
          <a:srgbClr val="4D4D4D"/>
        </a:lt2>
        <a:accent1>
          <a:srgbClr val="008000"/>
        </a:accent1>
        <a:accent2>
          <a:srgbClr val="00FFFF"/>
        </a:accent2>
        <a:accent3>
          <a:srgbClr val="B8F6DB"/>
        </a:accent3>
        <a:accent4>
          <a:srgbClr val="000000"/>
        </a:accent4>
        <a:accent5>
          <a:srgbClr val="AAC0AA"/>
        </a:accent5>
        <a:accent6>
          <a:srgbClr val="00E7E7"/>
        </a:accent6>
        <a:hlink>
          <a:srgbClr val="3366FF"/>
        </a:hlink>
        <a:folHlink>
          <a:srgbClr val="FFCC66"/>
        </a:folHlink>
      </a:clrScheme>
      <a:clrMap bg1="lt1" tx1="dk1" bg2="lt2" tx2="dk2" accent1="accent1" accent2="accent2" accent3="accent3" accent4="accent4" accent5="accent5" accent6="accent6" hlink="hlink" folHlink="folHlink"/>
    </a:extraClrScheme>
    <a:extraClrScheme>
      <a:clrScheme name="8_colormaster 9">
        <a:dk1>
          <a:srgbClr val="C0C0C0"/>
        </a:dk1>
        <a:lt1>
          <a:srgbClr val="FFFFFF"/>
        </a:lt1>
        <a:dk2>
          <a:srgbClr val="CC9900"/>
        </a:dk2>
        <a:lt2>
          <a:srgbClr val="FFFFCC"/>
        </a:lt2>
        <a:accent1>
          <a:srgbClr val="FF3300"/>
        </a:accent1>
        <a:accent2>
          <a:srgbClr val="FFCC66"/>
        </a:accent2>
        <a:accent3>
          <a:srgbClr val="E2CAAA"/>
        </a:accent3>
        <a:accent4>
          <a:srgbClr val="DADADA"/>
        </a:accent4>
        <a:accent5>
          <a:srgbClr val="FFADAA"/>
        </a:accent5>
        <a:accent6>
          <a:srgbClr val="E7B95C"/>
        </a:accent6>
        <a:hlink>
          <a:srgbClr val="008080"/>
        </a:hlink>
        <a:folHlink>
          <a:srgbClr val="3399FF"/>
        </a:folHlink>
      </a:clrScheme>
      <a:clrMap bg1="dk2" tx1="lt1" bg2="dk1" tx2="lt2" accent1="accent1" accent2="accent2" accent3="accent3" accent4="accent4" accent5="accent5" accent6="accent6" hlink="hlink" folHlink="folHlink"/>
    </a:extraClrScheme>
    <a:extraClrScheme>
      <a:clrScheme name="8_colormaster 10">
        <a:dk1>
          <a:srgbClr val="000000"/>
        </a:dk1>
        <a:lt1>
          <a:srgbClr val="EFF274"/>
        </a:lt1>
        <a:dk2>
          <a:srgbClr val="1C1C1C"/>
        </a:dk2>
        <a:lt2>
          <a:srgbClr val="4D4D4D"/>
        </a:lt2>
        <a:accent1>
          <a:srgbClr val="9966FF"/>
        </a:accent1>
        <a:accent2>
          <a:srgbClr val="FFFFCC"/>
        </a:accent2>
        <a:accent3>
          <a:srgbClr val="F6F7BC"/>
        </a:accent3>
        <a:accent4>
          <a:srgbClr val="000000"/>
        </a:accent4>
        <a:accent5>
          <a:srgbClr val="CAB8FF"/>
        </a:accent5>
        <a:accent6>
          <a:srgbClr val="E7E7B9"/>
        </a:accent6>
        <a:hlink>
          <a:srgbClr val="6666FF"/>
        </a:hlink>
        <a:folHlink>
          <a:srgbClr val="99CCFF"/>
        </a:folHlink>
      </a:clrScheme>
      <a:clrMap bg1="lt1" tx1="dk1" bg2="lt2" tx2="dk2" accent1="accent1" accent2="accent2" accent3="accent3" accent4="accent4" accent5="accent5" accent6="accent6" hlink="hlink" folHlink="folHlink"/>
    </a:extraClrScheme>
    <a:extraClrScheme>
      <a:clrScheme name="8_colormaster 11">
        <a:dk1>
          <a:srgbClr val="C0C0C0"/>
        </a:dk1>
        <a:lt1>
          <a:srgbClr val="FFFFFF"/>
        </a:lt1>
        <a:dk2>
          <a:srgbClr val="6600CC"/>
        </a:dk2>
        <a:lt2>
          <a:srgbClr val="CCCCFF"/>
        </a:lt2>
        <a:accent1>
          <a:srgbClr val="D60093"/>
        </a:accent1>
        <a:accent2>
          <a:srgbClr val="9999FF"/>
        </a:accent2>
        <a:accent3>
          <a:srgbClr val="B8AAE2"/>
        </a:accent3>
        <a:accent4>
          <a:srgbClr val="DADADA"/>
        </a:accent4>
        <a:accent5>
          <a:srgbClr val="E8AAC8"/>
        </a:accent5>
        <a:accent6>
          <a:srgbClr val="8A8AE7"/>
        </a:accent6>
        <a:hlink>
          <a:srgbClr val="008000"/>
        </a:hlink>
        <a:folHlink>
          <a:srgbClr val="FF9966"/>
        </a:folHlink>
      </a:clrScheme>
      <a:clrMap bg1="dk2" tx1="lt1" bg2="dk1" tx2="lt2" accent1="accent1" accent2="accent2" accent3="accent3" accent4="accent4" accent5="accent5" accent6="accent6" hlink="hlink" folHlink="folHlink"/>
    </a:extraClrScheme>
    <a:extraClrScheme>
      <a:clrScheme name="8_colormaster 12">
        <a:dk1>
          <a:srgbClr val="000000"/>
        </a:dk1>
        <a:lt1>
          <a:srgbClr val="CC99FF"/>
        </a:lt1>
        <a:dk2>
          <a:srgbClr val="1C1C1C"/>
        </a:dk2>
        <a:lt2>
          <a:srgbClr val="4D4D4D"/>
        </a:lt2>
        <a:accent1>
          <a:srgbClr val="0066FF"/>
        </a:accent1>
        <a:accent2>
          <a:srgbClr val="CCCCFF"/>
        </a:accent2>
        <a:accent3>
          <a:srgbClr val="E2CAFF"/>
        </a:accent3>
        <a:accent4>
          <a:srgbClr val="000000"/>
        </a:accent4>
        <a:accent5>
          <a:srgbClr val="AAB8FF"/>
        </a:accent5>
        <a:accent6>
          <a:srgbClr val="B9B9E7"/>
        </a:accent6>
        <a:hlink>
          <a:srgbClr val="FF0066"/>
        </a:hlink>
        <a:folHlink>
          <a:srgbClr val="66CCFF"/>
        </a:folHlink>
      </a:clrScheme>
      <a:clrMap bg1="lt1" tx1="dk1" bg2="lt2" tx2="dk2" accent1="accent1" accent2="accent2" accent3="accent3" accent4="accent4" accent5="accent5" accent6="accent6" hlink="hlink" folHlink="folHlink"/>
    </a:extraClrScheme>
    <a:extraClrScheme>
      <a:clrScheme name="8_colormaster 13">
        <a:dk1>
          <a:srgbClr val="C0C0C0"/>
        </a:dk1>
        <a:lt1>
          <a:srgbClr val="FFFFFF"/>
        </a:lt1>
        <a:dk2>
          <a:srgbClr val="CC0066"/>
        </a:dk2>
        <a:lt2>
          <a:srgbClr val="FFCCCC"/>
        </a:lt2>
        <a:accent1>
          <a:srgbClr val="993366"/>
        </a:accent1>
        <a:accent2>
          <a:srgbClr val="FF9999"/>
        </a:accent2>
        <a:accent3>
          <a:srgbClr val="E2AAB8"/>
        </a:accent3>
        <a:accent4>
          <a:srgbClr val="DADADA"/>
        </a:accent4>
        <a:accent5>
          <a:srgbClr val="CAADB8"/>
        </a:accent5>
        <a:accent6>
          <a:srgbClr val="E78A8A"/>
        </a:accent6>
        <a:hlink>
          <a:srgbClr val="009999"/>
        </a:hlink>
        <a:folHlink>
          <a:srgbClr val="FF9933"/>
        </a:folHlink>
      </a:clrScheme>
      <a:clrMap bg1="dk2" tx1="lt1" bg2="dk1" tx2="lt2" accent1="accent1" accent2="accent2" accent3="accent3" accent4="accent4" accent5="accent5" accent6="accent6" hlink="hlink" folHlink="folHlink"/>
    </a:extraClrScheme>
    <a:extraClrScheme>
      <a:clrScheme name="8_colormaster 14">
        <a:dk1>
          <a:srgbClr val="000000"/>
        </a:dk1>
        <a:lt1>
          <a:srgbClr val="FF99CC"/>
        </a:lt1>
        <a:dk2>
          <a:srgbClr val="1C1C1C"/>
        </a:dk2>
        <a:lt2>
          <a:srgbClr val="4D4D4D"/>
        </a:lt2>
        <a:accent1>
          <a:srgbClr val="FF0000"/>
        </a:accent1>
        <a:accent2>
          <a:srgbClr val="FF99CC"/>
        </a:accent2>
        <a:accent3>
          <a:srgbClr val="FFCAE2"/>
        </a:accent3>
        <a:accent4>
          <a:srgbClr val="000000"/>
        </a:accent4>
        <a:accent5>
          <a:srgbClr val="FFAAAA"/>
        </a:accent5>
        <a:accent6>
          <a:srgbClr val="E78AB9"/>
        </a:accent6>
        <a:hlink>
          <a:srgbClr val="9933FF"/>
        </a:hlink>
        <a:folHlink>
          <a:srgbClr val="44C63A"/>
        </a:folHlink>
      </a:clrScheme>
      <a:clrMap bg1="lt1" tx1="dk1" bg2="lt2" tx2="dk2" accent1="accent1" accent2="accent2" accent3="accent3" accent4="accent4" accent5="accent5" accent6="accent6" hlink="hlink" folHlink="folHlink"/>
    </a:extraClrScheme>
    <a:extraClrScheme>
      <a:clrScheme name="8_colormaster 15">
        <a:dk1>
          <a:srgbClr val="C0C0C0"/>
        </a:dk1>
        <a:lt1>
          <a:srgbClr val="FFFFFF"/>
        </a:lt1>
        <a:dk2>
          <a:srgbClr val="000000"/>
        </a:dk2>
        <a:lt2>
          <a:srgbClr val="DDDDDD"/>
        </a:lt2>
        <a:accent1>
          <a:srgbClr val="4D4D4D"/>
        </a:accent1>
        <a:accent2>
          <a:srgbClr val="C0C0C0"/>
        </a:accent2>
        <a:accent3>
          <a:srgbClr val="AAAAAA"/>
        </a:accent3>
        <a:accent4>
          <a:srgbClr val="DADADA"/>
        </a:accent4>
        <a:accent5>
          <a:srgbClr val="B2B2B2"/>
        </a:accent5>
        <a:accent6>
          <a:srgbClr val="AEAEAE"/>
        </a:accent6>
        <a:hlink>
          <a:srgbClr val="777777"/>
        </a:hlink>
        <a:folHlink>
          <a:srgbClr val="FFFFFF"/>
        </a:folHlink>
      </a:clrScheme>
      <a:clrMap bg1="dk2" tx1="lt1" bg2="dk1" tx2="lt2" accent1="accent1" accent2="accent2" accent3="accent3" accent4="accent4" accent5="accent5" accent6="accent6" hlink="hlink" folHlink="folHlink"/>
    </a:extraClrScheme>
    <a:extraClrScheme>
      <a:clrScheme name="8_colormaster 16">
        <a:dk1>
          <a:srgbClr val="000000"/>
        </a:dk1>
        <a:lt1>
          <a:srgbClr val="FFFFFF"/>
        </a:lt1>
        <a:dk2>
          <a:srgbClr val="1C1C1C"/>
        </a:dk2>
        <a:lt2>
          <a:srgbClr val="4D4D4D"/>
        </a:lt2>
        <a:accent1>
          <a:srgbClr val="4D4D4D"/>
        </a:accent1>
        <a:accent2>
          <a:srgbClr val="DDDDDD"/>
        </a:accent2>
        <a:accent3>
          <a:srgbClr val="FFFFFF"/>
        </a:accent3>
        <a:accent4>
          <a:srgbClr val="000000"/>
        </a:accent4>
        <a:accent5>
          <a:srgbClr val="B2B2B2"/>
        </a:accent5>
        <a:accent6>
          <a:srgbClr val="C8C8C8"/>
        </a:accent6>
        <a:hlink>
          <a:srgbClr val="808080"/>
        </a:hlink>
        <a:folHlink>
          <a:srgbClr val="F8F8F8"/>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015</Template>
  <TotalTime>480</TotalTime>
  <Words>4145</Words>
  <Application>Microsoft Office PowerPoint</Application>
  <PresentationFormat>Экран (4:3)</PresentationFormat>
  <Paragraphs>412</Paragraphs>
  <Slides>107</Slides>
  <Notes>2</Notes>
  <HiddenSlides>0</HiddenSlides>
  <MMClips>0</MMClips>
  <ScaleCrop>false</ScaleCrop>
  <HeadingPairs>
    <vt:vector size="4" baseType="variant">
      <vt:variant>
        <vt:lpstr>Тема</vt:lpstr>
      </vt:variant>
      <vt:variant>
        <vt:i4>10</vt:i4>
      </vt:variant>
      <vt:variant>
        <vt:lpstr>Заголовки слайдов</vt:lpstr>
      </vt:variant>
      <vt:variant>
        <vt:i4>107</vt:i4>
      </vt:variant>
    </vt:vector>
  </HeadingPairs>
  <TitlesOfParts>
    <vt:vector size="117" baseType="lpstr">
      <vt:lpstr>015</vt:lpstr>
      <vt:lpstr>1_colormaster</vt:lpstr>
      <vt:lpstr>2_colormaster</vt:lpstr>
      <vt:lpstr>3_colormaster</vt:lpstr>
      <vt:lpstr>4_colormaster</vt:lpstr>
      <vt:lpstr>5_colormaster</vt:lpstr>
      <vt:lpstr>6_colormaster</vt:lpstr>
      <vt:lpstr>7_colormaster</vt:lpstr>
      <vt:lpstr>8_colormaster</vt:lpstr>
      <vt:lpstr>Оформление по умолчанию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Литературный праздник смешных историй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Кто в школе самый главный?</vt:lpstr>
      <vt:lpstr>Как избежать двойки?</vt:lpstr>
      <vt:lpstr>Подарки на день рождения</vt:lpstr>
      <vt:lpstr>Имя греческого царя?</vt:lpstr>
      <vt:lpstr>Презентация PowerPoint</vt:lpstr>
      <vt:lpstr>Презентация PowerPoint</vt:lpstr>
      <vt:lpstr>Презентация PowerPoint</vt:lpstr>
      <vt:lpstr>Презентация PowerPoint</vt:lpstr>
      <vt:lpstr>«Больше всего на свете я хочу, чтобы мои книги доставляли удовольствие детям!»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0172754</dc:creator>
  <cp:lastModifiedBy>0172754</cp:lastModifiedBy>
  <cp:revision>61</cp:revision>
  <cp:lastPrinted>2015-04-14T11:21:54Z</cp:lastPrinted>
  <dcterms:created xsi:type="dcterms:W3CDTF">2015-04-05T20:56:22Z</dcterms:created>
  <dcterms:modified xsi:type="dcterms:W3CDTF">2015-04-14T11:24:23Z</dcterms:modified>
</cp:coreProperties>
</file>