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  <p:sldMasterId id="2147483708" r:id="rId3"/>
    <p:sldMasterId id="2147483720" r:id="rId4"/>
    <p:sldMasterId id="2147483732" r:id="rId5"/>
  </p:sldMasterIdLst>
  <p:notesMasterIdLst>
    <p:notesMasterId r:id="rId20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5" r:id="rId14"/>
    <p:sldId id="266" r:id="rId15"/>
    <p:sldId id="270" r:id="rId16"/>
    <p:sldId id="269" r:id="rId17"/>
    <p:sldId id="271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8" d="100"/>
          <a:sy n="68" d="100"/>
        </p:scale>
        <p:origin x="4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04" y="242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4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DA1DA3-D134-4306-85D9-4F01B8C79D7C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F98BDD-FB5E-487D-944B-CF1AFB94F70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279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F98BDD-FB5E-487D-944B-CF1AFB94F709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5683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2FEA9C66-7D00-40DD-B546-B4FA0EE2B673}" type="datetimeFigureOut">
              <a:rPr lang="ru-RU" smtClean="0"/>
              <a:pPr/>
              <a:t>05.02.2017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C9D347B2-E646-43EF-B797-A6626CB3730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3764632"/>
            <a:ext cx="3946424" cy="1752600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Подготовила:</a:t>
            </a:r>
          </a:p>
          <a:p>
            <a:r>
              <a:rPr lang="ru-RU" b="1" dirty="0" smtClean="0">
                <a:solidFill>
                  <a:srgbClr val="00B050"/>
                </a:solidFill>
              </a:rPr>
              <a:t>воспитатель </a:t>
            </a:r>
            <a:r>
              <a:rPr lang="ru-RU" b="1" dirty="0" err="1" smtClean="0">
                <a:solidFill>
                  <a:srgbClr val="00B050"/>
                </a:solidFill>
              </a:rPr>
              <a:t>Ахметзянова</a:t>
            </a:r>
            <a:r>
              <a:rPr lang="ru-RU" b="1" dirty="0" smtClean="0">
                <a:solidFill>
                  <a:srgbClr val="00B050"/>
                </a:solidFill>
              </a:rPr>
              <a:t> Разина </a:t>
            </a:r>
            <a:r>
              <a:rPr lang="ru-RU" b="1" dirty="0" err="1" smtClean="0">
                <a:solidFill>
                  <a:srgbClr val="00B050"/>
                </a:solidFill>
              </a:rPr>
              <a:t>Гиниятулловна</a:t>
            </a:r>
            <a:r>
              <a:rPr lang="ru-RU" b="1" dirty="0" smtClean="0">
                <a:solidFill>
                  <a:srgbClr val="00B050"/>
                </a:solidFill>
              </a:rPr>
              <a:t>.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332656"/>
            <a:ext cx="6696744" cy="2952328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« Я люблю читать</a:t>
            </a:r>
            <a:r>
              <a:rPr lang="ru-RU" sz="4400" dirty="0">
                <a:solidFill>
                  <a:schemeClr val="accent5">
                    <a:lumMod val="75000"/>
                  </a:schemeClr>
                </a:solidFill>
              </a:rPr>
              <a:t>!</a:t>
            </a:r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</a:rPr>
              <a:t>» Разнообразные формы работы с родителями для приобщение дошкольников к чтению</a:t>
            </a:r>
            <a:endParaRPr lang="ru-RU" sz="4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39340152101457196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4774008" y="0"/>
            <a:ext cx="4560663" cy="6858000"/>
          </a:xfrm>
          <a:prstGeom prst="rect">
            <a:avLst/>
          </a:prstGeom>
        </p:spPr>
      </p:pic>
      <p:pic>
        <p:nvPicPr>
          <p:cNvPr id="5" name="Рисунок 4" descr="rcXRqGRCxJQ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23149" y="4365104"/>
            <a:ext cx="2160240" cy="2304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352928" cy="4896544"/>
          </a:xfrm>
        </p:spPr>
        <p:txBody>
          <a:bodyPr>
            <a:noAutofit/>
          </a:bodyPr>
          <a:lstStyle/>
          <a:p>
            <a:pPr algn="just"/>
            <a:r>
              <a:rPr lang="ru-RU" sz="3200" dirty="0" smtClean="0">
                <a:latin typeface="+mn-lt"/>
              </a:rPr>
              <a:t>      Если с детства у ребенка не воспитана любовь к книге, если чтение не стало его духовной потребностью на всю жизнь — в годы отрочества душа подростка будет пустой, на свет "божий" выползает как будто неизвестно откуда взявшееся плохое.</a:t>
            </a:r>
            <a:br>
              <a:rPr lang="ru-RU" sz="3200" dirty="0" smtClean="0">
                <a:latin typeface="+mn-lt"/>
              </a:rPr>
            </a:br>
            <a:r>
              <a:rPr lang="ru-RU" sz="3200" dirty="0" smtClean="0">
                <a:latin typeface="+mn-lt"/>
              </a:rPr>
              <a:t>                                          (В.А. Сухомлинский)</a:t>
            </a:r>
            <a:r>
              <a:rPr lang="ru-RU" sz="2800" dirty="0" smtClean="0">
                <a:latin typeface="+mn-lt"/>
              </a:rPr>
              <a:t/>
            </a:r>
            <a:br>
              <a:rPr lang="ru-RU" sz="2800" dirty="0" smtClean="0">
                <a:latin typeface="+mn-lt"/>
              </a:rPr>
            </a:br>
            <a:endParaRPr lang="ru-RU" sz="2800" dirty="0">
              <a:latin typeface="+mn-lt"/>
            </a:endParaRPr>
          </a:p>
        </p:txBody>
      </p:sp>
      <p:pic>
        <p:nvPicPr>
          <p:cNvPr id="3" name="Рисунок 2" descr="950efac4-830a-4f48-a7d3-75f4210b0506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892488"/>
            <a:ext cx="3954016" cy="29655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576064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3200" dirty="0" smtClean="0">
                <a:latin typeface="Arial Narrow" pitchFamily="34" charset="0"/>
              </a:rPr>
              <a:t>      Художественная литература открывает и объясняет ребенку жизнь общества и природы, мир человеческих чувств и взаимоотношений. Она развивает мышление и воображение ребенка, обогащает его эмоции, дает прекрасные образцы русского литературного языка.</a:t>
            </a:r>
            <a:endParaRPr lang="ru-RU" sz="3200" dirty="0">
              <a:latin typeface="Arial Narrow" pitchFamily="34" charset="0"/>
            </a:endParaRPr>
          </a:p>
        </p:txBody>
      </p:sp>
      <p:pic>
        <p:nvPicPr>
          <p:cNvPr id="4" name="Рисунок 3" descr="96045887[1]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7544" y="3861048"/>
            <a:ext cx="2970659" cy="2430126"/>
          </a:xfrm>
          <a:prstGeom prst="rect">
            <a:avLst/>
          </a:prstGeom>
          <a:ln>
            <a:noFill/>
          </a:ln>
        </p:spPr>
      </p:pic>
      <p:pic>
        <p:nvPicPr>
          <p:cNvPr id="5" name="Рисунок 4" descr="1368445140_126_2555270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508104" y="3933056"/>
            <a:ext cx="3057047" cy="2448272"/>
          </a:xfrm>
          <a:prstGeom prst="rect">
            <a:avLst/>
          </a:prstGeom>
          <a:ln>
            <a:noFill/>
          </a:ln>
        </p:spPr>
      </p:pic>
      <p:pic>
        <p:nvPicPr>
          <p:cNvPr id="6" name="Рисунок 5" descr="0_9b809_edb731a4_XL.pn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3059832" y="3789040"/>
            <a:ext cx="2641476" cy="2641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4464496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40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С.Я.Маршак считал основной задачей взрослых открыть в ребенке "талант читателя".</a:t>
            </a:r>
          </a:p>
          <a:p>
            <a:pPr algn="just">
              <a:buNone/>
            </a:pPr>
            <a:r>
              <a:rPr lang="ru-RU" sz="40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Главную роль в воспитании любви к книге закладывают родители.</a:t>
            </a:r>
          </a:p>
          <a:p>
            <a:pPr algn="just">
              <a:buNone/>
            </a:pPr>
            <a:r>
              <a:rPr lang="ru-RU" sz="4000" dirty="0" smtClean="0">
                <a:solidFill>
                  <a:srgbClr val="7030A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А наша задача – помочь им в этом. </a:t>
            </a:r>
            <a:endParaRPr lang="ru-RU" sz="4000" dirty="0">
              <a:solidFill>
                <a:srgbClr val="7030A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Рисунок 3" descr="church-family.pn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5856" y="3933056"/>
            <a:ext cx="3932022" cy="25645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ru-RU" sz="4800" dirty="0" smtClean="0"/>
              <a:t>Крайне важным звеном в деле приобщения ребёнка к книге мы считаем сотрудничество  с родителями.</a:t>
            </a:r>
            <a:endParaRPr lang="ru-RU" sz="4800" dirty="0"/>
          </a:p>
        </p:txBody>
      </p:sp>
      <p:pic>
        <p:nvPicPr>
          <p:cNvPr id="5" name="Рисунок 4" descr="rossiya9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89070" y="4077072"/>
            <a:ext cx="2032000" cy="1889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0290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    </a:t>
            </a:r>
            <a:r>
              <a:rPr lang="ru-RU" sz="3200" dirty="0" smtClean="0">
                <a:solidFill>
                  <a:srgbClr val="FF0000"/>
                </a:solidFill>
              </a:rPr>
              <a:t>Традиционные формы работы с родителями: </a:t>
            </a:r>
          </a:p>
          <a:p>
            <a:pPr>
              <a:buFont typeface="Courier New" pitchFamily="49" charset="0"/>
              <a:buChar char="o"/>
            </a:pPr>
            <a:r>
              <a:rPr lang="ru-RU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Консультации</a:t>
            </a:r>
          </a:p>
          <a:p>
            <a:pPr>
              <a:buFont typeface="Courier New" pitchFamily="49" charset="0"/>
              <a:buChar char="o"/>
            </a:pPr>
            <a:r>
              <a:rPr lang="ru-RU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Н</a:t>
            </a:r>
            <a:r>
              <a:rPr lang="ru-RU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аглядный материал</a:t>
            </a:r>
          </a:p>
          <a:p>
            <a:pPr>
              <a:buFont typeface="Courier New" pitchFamily="49" charset="0"/>
              <a:buChar char="o"/>
            </a:pPr>
            <a:r>
              <a:rPr lang="ru-RU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З</a:t>
            </a:r>
            <a:r>
              <a:rPr lang="ru-RU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аучивание стихотворений </a:t>
            </a:r>
            <a:r>
              <a:rPr lang="ru-RU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и отрывков из произведений </a:t>
            </a:r>
          </a:p>
          <a:p>
            <a:pPr>
              <a:buFont typeface="Courier New" pitchFamily="49" charset="0"/>
              <a:buChar char="o"/>
            </a:pPr>
            <a:r>
              <a:rPr lang="ru-RU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А</a:t>
            </a:r>
            <a:r>
              <a:rPr lang="ru-RU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нкетирование</a:t>
            </a:r>
          </a:p>
          <a:p>
            <a:pPr>
              <a:buFont typeface="Courier New" pitchFamily="49" charset="0"/>
              <a:buChar char="o"/>
            </a:pPr>
            <a:r>
              <a:rPr lang="ru-RU" sz="32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 Консультации для родителей по организации домашнего чтения </a:t>
            </a:r>
          </a:p>
          <a:p>
            <a:pPr>
              <a:buFont typeface="Courier New" pitchFamily="49" charset="0"/>
              <a:buChar char="o"/>
            </a:pPr>
            <a:endParaRPr lang="ru-RU" sz="3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endParaRPr lang="ru-RU" sz="3200" dirty="0" smtClean="0">
              <a:solidFill>
                <a:schemeClr val="accent6">
                  <a:lumMod val="20000"/>
                  <a:lumOff val="80000"/>
                </a:schemeClr>
              </a:solidFill>
            </a:endParaRPr>
          </a:p>
          <a:p>
            <a:pPr>
              <a:buFont typeface="Courier New" pitchFamily="49" charset="0"/>
              <a:buChar char="o"/>
            </a:pPr>
            <a:endParaRPr lang="ru-RU" sz="32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Нетрадиционные формы с родителями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п</a:t>
            </a:r>
            <a:r>
              <a:rPr lang="ru-RU" sz="3200" dirty="0" smtClean="0"/>
              <a:t>едагогический совет с участием родителей,</a:t>
            </a:r>
          </a:p>
          <a:p>
            <a:r>
              <a:rPr lang="ru-RU" sz="3200" dirty="0"/>
              <a:t>п</a:t>
            </a:r>
            <a:r>
              <a:rPr lang="ru-RU" sz="3200" dirty="0" smtClean="0"/>
              <a:t>едагогический час с участием родителей и специалистов;</a:t>
            </a:r>
          </a:p>
          <a:p>
            <a:r>
              <a:rPr lang="ru-RU" sz="3200" dirty="0"/>
              <a:t>л</a:t>
            </a:r>
            <a:r>
              <a:rPr lang="ru-RU" sz="3200" dirty="0" smtClean="0"/>
              <a:t>итературные вечера;</a:t>
            </a:r>
          </a:p>
          <a:p>
            <a:r>
              <a:rPr lang="ru-RU" sz="3200" dirty="0"/>
              <a:t>и</a:t>
            </a:r>
            <a:r>
              <a:rPr lang="ru-RU" sz="3200" dirty="0" smtClean="0"/>
              <a:t>нсценировка произведений;</a:t>
            </a:r>
          </a:p>
          <a:p>
            <a:r>
              <a:rPr lang="ru-RU" sz="3200" dirty="0"/>
              <a:t>р</a:t>
            </a:r>
            <a:r>
              <a:rPr lang="ru-RU" sz="3200" dirty="0" smtClean="0"/>
              <a:t>одительская ассамблея;</a:t>
            </a:r>
          </a:p>
          <a:p>
            <a:r>
              <a:rPr lang="ru-RU" sz="3200" dirty="0" smtClean="0"/>
              <a:t>Лекции для родителей;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_20151204_15555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20534"/>
          <a:stretch>
            <a:fillRect/>
          </a:stretch>
        </p:blipFill>
        <p:spPr>
          <a:xfrm>
            <a:off x="539552" y="1524000"/>
            <a:ext cx="7776864" cy="47133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</a:rPr>
              <a:t>Литературные вечера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-33815"/>
            <a:ext cx="6588224" cy="11430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Инсценировка сказок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7" name="Содержимое 6" descr="IMG_20151204_1541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t="9425" b="16753"/>
          <a:stretch>
            <a:fillRect/>
          </a:stretch>
        </p:blipFill>
        <p:spPr>
          <a:xfrm>
            <a:off x="899592" y="2060848"/>
            <a:ext cx="7272808" cy="4392488"/>
          </a:xfrm>
        </p:spPr>
      </p:pic>
      <p:pic>
        <p:nvPicPr>
          <p:cNvPr id="4" name="Рисунок 3" descr="скачанные файлы.pn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300192" y="68176"/>
            <a:ext cx="2243486" cy="15841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ЭКСКУРСИЯ в БИБЛИОТЕКУ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P1070389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83568" y="1505712"/>
            <a:ext cx="32512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Объект 8" descr="P1070406.JPG"/>
          <p:cNvPicPr>
            <a:picLocks noGrp="1" noChangeAspect="1"/>
          </p:cNvPicPr>
          <p:nvPr>
            <p:ph sz="half" idx="2"/>
          </p:nvPr>
        </p:nvPicPr>
        <p:blipFill>
          <a:blip r:embed="rId3" cstate="email"/>
          <a:stretch>
            <a:fillRect/>
          </a:stretch>
        </p:blipFill>
        <p:spPr>
          <a:xfrm>
            <a:off x="4434271" y="760476"/>
            <a:ext cx="3248025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2.gif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83568" y="4077072"/>
            <a:ext cx="1381125" cy="1666875"/>
          </a:xfrm>
          <a:prstGeom prst="rect">
            <a:avLst/>
          </a:prstGeom>
        </p:spPr>
      </p:pic>
      <p:pic>
        <p:nvPicPr>
          <p:cNvPr id="11" name="Рисунок 10" descr="P1070396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4419095" y="3429000"/>
            <a:ext cx="32512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388843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Включение родителей в организацию и проведение литературных праздников, оформление литературного пространства, связанного с книгой: книжные выставки, аннотирование новых книг, списки – рекомендации о том, что и как читать детям.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419872" y="4293096"/>
            <a:ext cx="2678832" cy="2398362"/>
            <a:chOff x="5004048" y="3356992"/>
            <a:chExt cx="3326904" cy="3334466"/>
          </a:xfrm>
        </p:grpSpPr>
        <p:pic>
          <p:nvPicPr>
            <p:cNvPr id="5" name="Picture 2" descr="http://media0.webgarden.name/images/media0:54bd7cac3dce9.png/2011_skola%20%28227%29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5004048" y="3356992"/>
              <a:ext cx="3326904" cy="3334466"/>
            </a:xfrm>
            <a:prstGeom prst="rect">
              <a:avLst/>
            </a:prstGeom>
            <a:noFill/>
          </p:spPr>
        </p:pic>
        <p:pic>
          <p:nvPicPr>
            <p:cNvPr id="6" name="Рисунок 5" descr="reading26.gif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5508104" y="4725144"/>
              <a:ext cx="1009476" cy="129144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Рисунок 6" descr="Рисунок2 (2).png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 flipH="1">
              <a:off x="6804248" y="4693066"/>
              <a:ext cx="1002440" cy="1225721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5915000" cy="5760640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«Возрастные особенности дошкольника –читателя», «Воспитываем ребёнка как читателя», «Развитие творческих способностей детей средствами домашнего чтения», «Составление домашней библиотеки»</a:t>
            </a:r>
            <a:endParaRPr lang="ru-RU" sz="40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Рисунок 3" descr="Рисунок2 (2)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flipH="1">
            <a:off x="6228184" y="2914117"/>
            <a:ext cx="2768890" cy="39438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15272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В результате у детей: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dirty="0"/>
              <a:t>сформируется устойчивый интерес к книге, как произведению искусства, источнику познавательной информации;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dirty="0"/>
              <a:t>повысится познавательный интерес к истории появления, создания, совершенствования книги;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dirty="0"/>
              <a:t>расширится их литературный опыт;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dirty="0"/>
              <a:t>проявится инициатива в создании авторской книги.</a:t>
            </a:r>
          </a:p>
          <a:p>
            <a:r>
              <a:rPr lang="ru-RU" b="1" dirty="0">
                <a:solidFill>
                  <a:srgbClr val="FF0000"/>
                </a:solidFill>
              </a:rPr>
              <a:t>У родителей:</a:t>
            </a:r>
            <a:endParaRPr lang="ru-RU" dirty="0">
              <a:solidFill>
                <a:srgbClr val="FF0000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ru-RU" dirty="0"/>
              <a:t>повысится компетентность в вопросах воспитания грамотного читателя;</a:t>
            </a:r>
          </a:p>
          <a:p>
            <a:pPr marL="800100" lvl="1" indent="-342900">
              <a:buFont typeface="+mj-lt"/>
              <a:buAutoNum type="arabicPeriod"/>
            </a:pPr>
            <a:r>
              <a:rPr lang="ru-RU" dirty="0"/>
              <a:t>сформируется интерес возрождения традиций семейного чтения. </a:t>
            </a:r>
          </a:p>
          <a:p>
            <a:r>
              <a:rPr lang="ru-RU" b="1" dirty="0">
                <a:solidFill>
                  <a:srgbClr val="FF0000"/>
                </a:solidFill>
              </a:rPr>
              <a:t>У педагогов:</a:t>
            </a:r>
            <a:endParaRPr lang="ru-RU" dirty="0">
              <a:solidFill>
                <a:srgbClr val="FF0000"/>
              </a:solidFill>
            </a:endParaRPr>
          </a:p>
          <a:p>
            <a:pPr marL="800100" lvl="1" indent="-342900">
              <a:buFont typeface="+mj-lt"/>
              <a:buAutoNum type="arabicPeriod"/>
            </a:pPr>
            <a:r>
              <a:rPr lang="ru-RU" dirty="0"/>
              <a:t>повысится компетентность в </a:t>
            </a:r>
          </a:p>
          <a:p>
            <a:pPr marL="800100" lvl="1" indent="-342900"/>
            <a:r>
              <a:rPr lang="ru-RU" dirty="0"/>
              <a:t>      вопросах освоения технологии проектирования;</a:t>
            </a:r>
          </a:p>
          <a:p>
            <a:pPr marL="800100" lvl="1" indent="-342900">
              <a:buFont typeface="+mj-lt"/>
              <a:buAutoNum type="arabicPeriod" startAt="2"/>
            </a:pPr>
            <a:r>
              <a:rPr lang="ru-RU" dirty="0"/>
              <a:t>расширятся партнерские отношения </a:t>
            </a:r>
          </a:p>
          <a:p>
            <a:pPr marL="800100" lvl="1" indent="-342900"/>
            <a:r>
              <a:rPr lang="ru-RU" dirty="0"/>
              <a:t>      с семьями воспитанников 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687288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ПРЕДПОЛАГАЕМЫЙ РЕЗУЛЬТАТ:</a:t>
            </a:r>
            <a:br>
              <a:rPr lang="ru-RU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dirty="0"/>
          </a:p>
        </p:txBody>
      </p:sp>
      <p:pic>
        <p:nvPicPr>
          <p:cNvPr id="4" name="Рисунок 3" descr="children-reading-books-images-116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52120" y="4869160"/>
            <a:ext cx="3034680" cy="17648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23728" y="3284984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 П А С И Б О</a:t>
            </a:r>
          </a:p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ЗА </a:t>
            </a:r>
          </a:p>
          <a:p>
            <a:pPr algn="ctr"/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Н И М А Н И Е!</a:t>
            </a:r>
            <a:endParaRPr lang="ru-RU" sz="4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Picture 2" descr="http://raykab.at.ua/1klas/kopija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07279" y="121006"/>
            <a:ext cx="4432548" cy="31618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75283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204</TotalTime>
  <Words>299</Words>
  <Application>Microsoft Office PowerPoint</Application>
  <PresentationFormat>Экран (4:3)</PresentationFormat>
  <Paragraphs>46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34" baseType="lpstr">
      <vt:lpstr>Arial Unicode MS</vt:lpstr>
      <vt:lpstr>Arial</vt:lpstr>
      <vt:lpstr>Arial Narrow</vt:lpstr>
      <vt:lpstr>Book Antiqua</vt:lpstr>
      <vt:lpstr>Calibri</vt:lpstr>
      <vt:lpstr>Constantia</vt:lpstr>
      <vt:lpstr>Courier New</vt:lpstr>
      <vt:lpstr>Georgia</vt:lpstr>
      <vt:lpstr>Lucida Sans</vt:lpstr>
      <vt:lpstr>Times New Roman</vt:lpstr>
      <vt:lpstr>Trebuchet MS</vt:lpstr>
      <vt:lpstr>Verdana</vt:lpstr>
      <vt:lpstr>Wingdings</vt:lpstr>
      <vt:lpstr>Wingdings 2</vt:lpstr>
      <vt:lpstr>Wingdings 3</vt:lpstr>
      <vt:lpstr>Аспект</vt:lpstr>
      <vt:lpstr>Бумажная</vt:lpstr>
      <vt:lpstr>Изящная</vt:lpstr>
      <vt:lpstr>Апекс</vt:lpstr>
      <vt:lpstr>Городская</vt:lpstr>
      <vt:lpstr>« Я люблю читать!» Разнообразные формы работы с родителями для приобщение дошкольников к чтению</vt:lpstr>
      <vt:lpstr>      Если с детства у ребенка не воспитана любовь к книге, если чтение не стало его духовной потребностью на всю жизнь — в годы отрочества душа подростка будет пустой, на свет "божий" выползает как будто неизвестно откуда взявшееся плохое.                                           (В.А. Сухомлинский) </vt:lpstr>
      <vt:lpstr>Презентация PowerPoint</vt:lpstr>
      <vt:lpstr>Презентация PowerPoint</vt:lpstr>
      <vt:lpstr>Презентация PowerPoint</vt:lpstr>
      <vt:lpstr>Презентация PowerPoint</vt:lpstr>
      <vt:lpstr>Нетрадиционные формы с родителями</vt:lpstr>
      <vt:lpstr>Литературные вечера</vt:lpstr>
      <vt:lpstr>Инсценировка сказок</vt:lpstr>
      <vt:lpstr>Презентация PowerPoint</vt:lpstr>
      <vt:lpstr>Презентация PowerPoint</vt:lpstr>
      <vt:lpstr>Презентация PowerPoint</vt:lpstr>
      <vt:lpstr>ПРЕДПОЛАГАЕМЫЙ РЕЗУЛЬТАТ: </vt:lpstr>
      <vt:lpstr>Презентация PowerPoint</vt:lpstr>
    </vt:vector>
  </TitlesOfParts>
  <Company>Krokoz™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Приобщение дошкольников к ху</dc:title>
  <dc:creator>Ксения</dc:creator>
  <cp:lastModifiedBy>WORK</cp:lastModifiedBy>
  <cp:revision>28</cp:revision>
  <dcterms:created xsi:type="dcterms:W3CDTF">2015-12-05T12:21:52Z</dcterms:created>
  <dcterms:modified xsi:type="dcterms:W3CDTF">2017-02-05T17:20:46Z</dcterms:modified>
</cp:coreProperties>
</file>