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95" r:id="rId5"/>
    <p:sldId id="259" r:id="rId6"/>
    <p:sldId id="260" r:id="rId7"/>
    <p:sldId id="296" r:id="rId8"/>
    <p:sldId id="297" r:id="rId9"/>
    <p:sldId id="298" r:id="rId10"/>
    <p:sldId id="299" r:id="rId11"/>
    <p:sldId id="300" r:id="rId12"/>
    <p:sldId id="261" r:id="rId13"/>
    <p:sldId id="262" r:id="rId14"/>
    <p:sldId id="263" r:id="rId15"/>
    <p:sldId id="267" r:id="rId16"/>
    <p:sldId id="305" r:id="rId17"/>
    <p:sldId id="306" r:id="rId18"/>
    <p:sldId id="278" r:id="rId19"/>
    <p:sldId id="269" r:id="rId20"/>
    <p:sldId id="288" r:id="rId21"/>
    <p:sldId id="282" r:id="rId22"/>
    <p:sldId id="301" r:id="rId23"/>
    <p:sldId id="302" r:id="rId24"/>
    <p:sldId id="303" r:id="rId25"/>
    <p:sldId id="304" r:id="rId26"/>
    <p:sldId id="309" r:id="rId27"/>
    <p:sldId id="310" r:id="rId28"/>
    <p:sldId id="311" r:id="rId29"/>
    <p:sldId id="307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5" autoAdjust="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F71751-D5F5-43B1-8029-88F5C810AC4E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787B386-9D68-498B-AC0C-80B5D0B703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12185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:\графика\asadal\scool\scool\38 [Converted]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57813"/>
            <a:ext cx="32861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:\графика\asadal\scool\scool\23\10101010.png"/>
          <p:cNvPicPr>
            <a:picLocks noChangeAspect="1" noChangeArrowheads="1"/>
          </p:cNvPicPr>
          <p:nvPr userDrawn="1"/>
        </p:nvPicPr>
        <p:blipFill>
          <a:blip r:embed="rId3" cstate="print"/>
          <a:srcRect r="11858"/>
          <a:stretch>
            <a:fillRect/>
          </a:stretch>
        </p:blipFill>
        <p:spPr bwMode="auto">
          <a:xfrm>
            <a:off x="8215313" y="5175250"/>
            <a:ext cx="928687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1143008"/>
          </a:xfrm>
          <a:gradFill>
            <a:gsLst>
              <a:gs pos="0">
                <a:schemeClr val="accent6">
                  <a:lumMod val="20000"/>
                  <a:lumOff val="80000"/>
                  <a:alpha val="0"/>
                </a:schemeClr>
              </a:gs>
              <a:gs pos="39999">
                <a:schemeClr val="accent6">
                  <a:lumMod val="60000"/>
                  <a:lumOff val="40000"/>
                  <a:alpha val="0"/>
                </a:schemeClr>
              </a:gs>
              <a:gs pos="70000">
                <a:schemeClr val="accent6">
                  <a:lumMod val="75000"/>
                  <a:alpha val="67000"/>
                </a:schemeClr>
              </a:gs>
              <a:gs pos="100000">
                <a:srgbClr val="FF0000">
                  <a:alpha val="60000"/>
                </a:srgbClr>
              </a:gs>
            </a:gsLst>
            <a:lin ang="5400000" scaled="0"/>
          </a:gradFill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2143116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aramond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fld id="{42ABD9B6-692D-4A95-A1E2-B2790373BFC3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1662113" cy="3651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fld id="{ACD2B7F5-DBF3-4604-AE31-7DAC9BDB98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1B1D-00AB-422A-9CF9-AFD8284788F5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43B18-19FD-4B65-8C4B-0B442C0A18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5A789-8310-45AD-9581-86B48499973C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73D81-C538-4030-8F72-DF38935705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A6DB0-B4A0-4677-B2A0-8F347AA42410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45A30-CF85-440B-8A2F-5227BCCF0E2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A351D-A94B-420D-BF49-C4B276504256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F5E36-2ACD-495C-B988-BDBB53A4EA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5D357-124E-4337-A82B-7FAA6915F96B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92297-01D3-454E-86AC-991ABC2A03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4EDA8-0F44-4EE6-A693-3F66DD7A4C88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4850F-C069-4B0D-8B43-003BE6FA0F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BBAA6-F7EA-45D4-B6A4-30D59243C775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71FA1-8EC2-4B3D-B1BC-08B2E4AECFB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B96C2-9281-496A-85F1-050720882CB4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E88EB-BA81-481D-984F-5F9F9C2992B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24112-90C9-426C-A8AB-A96FCC8A79BC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5EAF8-5E69-44E8-861D-7192630021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EF4E9-6580-4340-894E-17B6AE759175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436FD-AD43-4606-9B5B-EAE6B2393C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H:\графика\asadal\scool\scool\38 [Converted]111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1428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H:\графика\asadal\scool\scool\38 [Converted]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5357813"/>
            <a:ext cx="32861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2" descr="H:\графика\asadal\scool\scool\23\10101010.png"/>
          <p:cNvPicPr>
            <a:picLocks noChangeAspect="1" noChangeArrowheads="1"/>
          </p:cNvPicPr>
          <p:nvPr/>
        </p:nvPicPr>
        <p:blipFill>
          <a:blip r:embed="rId16" cstate="print"/>
          <a:srcRect r="11858"/>
          <a:stretch>
            <a:fillRect/>
          </a:stretch>
        </p:blipFill>
        <p:spPr bwMode="auto">
          <a:xfrm>
            <a:off x="8215313" y="5175250"/>
            <a:ext cx="928687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313"/>
            <a:ext cx="9144000" cy="1143000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  <a:alpha val="0"/>
                </a:schemeClr>
              </a:gs>
              <a:gs pos="39999">
                <a:schemeClr val="accent6">
                  <a:lumMod val="60000"/>
                  <a:lumOff val="40000"/>
                  <a:alpha val="0"/>
                </a:schemeClr>
              </a:gs>
              <a:gs pos="70000">
                <a:schemeClr val="accent6">
                  <a:lumMod val="75000"/>
                  <a:alpha val="67000"/>
                </a:schemeClr>
              </a:gs>
              <a:gs pos="100000">
                <a:srgbClr val="FF0000">
                  <a:alpha val="60000"/>
                </a:srgb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3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71625"/>
            <a:ext cx="8229600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26185B-08AA-413E-BB7E-52CD17A650D0}" type="datetimeFigureOut">
              <a:rPr lang="ru-RU"/>
              <a:pPr>
                <a:defRPr/>
              </a:pPr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514670-D295-4497-BA34-8423C1DB57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F2F2F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mbri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2F2F2"/>
          </a:solidFill>
          <a:latin typeface="Cambr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2F2F2"/>
          </a:solidFill>
          <a:latin typeface="Cambr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2F2F2"/>
          </a:solidFill>
          <a:latin typeface="Cambr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2F2F2"/>
          </a:solidFill>
          <a:latin typeface="Cambr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2F2F2"/>
          </a:solidFill>
          <a:latin typeface="Cambr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2F2F2"/>
          </a:solidFill>
          <a:latin typeface="Cambr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2F2F2"/>
          </a:solidFill>
          <a:latin typeface="Cambr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2F2F2"/>
          </a:solidFill>
          <a:latin typeface="Cambr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313"/>
            <a:ext cx="91440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pc="300" dirty="0" smtClean="0">
                <a:solidFill>
                  <a:schemeClr val="bg1"/>
                </a:solidFill>
              </a:rPr>
              <a:t>«Дикие лебеди» Х.К.Андерсена </a:t>
            </a:r>
            <a:endParaRPr lang="ru-RU" spc="3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2143116"/>
            <a:ext cx="6072188" cy="350043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dirty="0" smtClean="0"/>
              <a:t>Урок литературного чтения в 4 классе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/>
              <a:t>Балашова Вера Васильевна</a:t>
            </a:r>
            <a:endParaRPr lang="ru-RU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/>
              <a:t>учитель начальных классов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МБОУ СОШ №2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с</a:t>
            </a:r>
            <a:r>
              <a:rPr lang="ru-RU" dirty="0" smtClean="0"/>
              <a:t>.Александров </a:t>
            </a:r>
            <a:r>
              <a:rPr lang="ru-RU" dirty="0" smtClean="0"/>
              <a:t>- Гай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None/>
            </a:pPr>
            <a:r>
              <a:rPr lang="ru-RU" i="1" dirty="0" smtClean="0"/>
              <a:t> О чём- то скрипит половица</a:t>
            </a:r>
            <a:br>
              <a:rPr lang="ru-RU" i="1" dirty="0" smtClean="0"/>
            </a:br>
            <a:r>
              <a:rPr lang="ru-RU" i="1" dirty="0" smtClean="0"/>
              <a:t>И спице опять не спится.</a:t>
            </a:r>
            <a:br>
              <a:rPr lang="ru-RU" i="1" dirty="0" smtClean="0"/>
            </a:br>
            <a:r>
              <a:rPr lang="ru-RU" i="1" dirty="0" smtClean="0"/>
              <a:t>Присев у кровати, подушки</a:t>
            </a:r>
            <a:br>
              <a:rPr lang="ru-RU" i="1" dirty="0" smtClean="0"/>
            </a:br>
            <a:r>
              <a:rPr lang="ru-RU" i="1" dirty="0" smtClean="0"/>
              <a:t>Уже навострили ушки…</a:t>
            </a:r>
            <a:br>
              <a:rPr lang="ru-RU" i="1" dirty="0" smtClean="0"/>
            </a:br>
            <a:r>
              <a:rPr lang="ru-RU" i="1" dirty="0" smtClean="0"/>
              <a:t>И сразу меняются лица, </a:t>
            </a:r>
            <a:br>
              <a:rPr lang="ru-RU" i="1" dirty="0" smtClean="0"/>
            </a:br>
            <a:r>
              <a:rPr lang="ru-RU" i="1" dirty="0" smtClean="0"/>
              <a:t>Меняются звуки и краски…</a:t>
            </a:r>
            <a:br>
              <a:rPr lang="ru-RU" i="1" dirty="0" smtClean="0"/>
            </a:br>
            <a:r>
              <a:rPr lang="ru-RU" i="1" dirty="0" smtClean="0"/>
              <a:t>Тихонько стучит половица,</a:t>
            </a:r>
            <a:br>
              <a:rPr lang="ru-RU" i="1" dirty="0" smtClean="0"/>
            </a:br>
            <a:r>
              <a:rPr lang="ru-RU" i="1" dirty="0" smtClean="0"/>
              <a:t>По комнате ходят…сказки.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Текст 5"/>
          <p:cNvSpPr>
            <a:spLocks noGrp="1"/>
          </p:cNvSpPr>
          <p:nvPr>
            <p:ph type="body" sz="half" idx="2"/>
          </p:nvPr>
        </p:nvSpPr>
        <p:spPr>
          <a:xfrm>
            <a:off x="428625" y="1857375"/>
            <a:ext cx="4214813" cy="4268788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ru-RU" sz="4400" dirty="0" err="1" smtClean="0"/>
              <a:t>Ханс</a:t>
            </a:r>
            <a:r>
              <a:rPr lang="ru-RU" sz="4400" dirty="0" smtClean="0"/>
              <a:t>–</a:t>
            </a:r>
            <a:r>
              <a:rPr lang="ru-RU" sz="4400" dirty="0" err="1" smtClean="0"/>
              <a:t>Кристиан</a:t>
            </a:r>
            <a:r>
              <a:rPr lang="ru-RU" sz="4400" dirty="0" smtClean="0"/>
              <a:t> </a:t>
            </a:r>
            <a:r>
              <a:rPr lang="ru-RU" sz="5400" dirty="0" smtClean="0"/>
              <a:t>Андерсен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>(1805 - 1875)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56792"/>
            <a:ext cx="3321223" cy="50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14678" y="5214950"/>
            <a:ext cx="4972056" cy="1196965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	В маленькой стране Дании</a:t>
            </a:r>
          </a:p>
          <a:p>
            <a:pPr>
              <a:buNone/>
            </a:pPr>
            <a:r>
              <a:rPr lang="ru-RU" sz="2000" dirty="0" smtClean="0"/>
              <a:t> в крошечном городке Оденсе, </a:t>
            </a:r>
          </a:p>
          <a:p>
            <a:pPr>
              <a:buNone/>
            </a:pPr>
            <a:r>
              <a:rPr lang="ru-RU" sz="2000" dirty="0" smtClean="0"/>
              <a:t>2 апреля 1805 года родился Х.-К.Андерсен</a:t>
            </a:r>
            <a:endParaRPr lang="ru-RU" sz="2000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0"/>
            <a:ext cx="5786446" cy="487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3357554" cy="2518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Содержимое 7" descr="виды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 rot="473936">
            <a:off x="6618288" y="2205038"/>
            <a:ext cx="2143125" cy="2895600"/>
          </a:xfrm>
        </p:spPr>
      </p:pic>
      <p:pic>
        <p:nvPicPr>
          <p:cNvPr id="6148" name="Содержимое 10" descr="горы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786188" y="1357313"/>
            <a:ext cx="2593975" cy="2571750"/>
          </a:xfrm>
        </p:spPr>
      </p:pic>
      <p:pic>
        <p:nvPicPr>
          <p:cNvPr id="6149" name="Рисунок 12" descr="море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13" y="4214813"/>
            <a:ext cx="27305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13" descr="море, горы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971458">
            <a:off x="365125" y="1954213"/>
            <a:ext cx="3035300" cy="202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594"/>
            <a:ext cx="9143999" cy="686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500562" y="1600201"/>
            <a:ext cx="4186238" cy="125729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Дом, в котором жил Андерсен</a:t>
            </a:r>
            <a:endParaRPr lang="ru-RU" dirty="0"/>
          </a:p>
        </p:txBody>
      </p:sp>
      <p:sp>
        <p:nvSpPr>
          <p:cNvPr id="11" name="Содержимое 8"/>
          <p:cNvSpPr txBox="1">
            <a:spLocks/>
          </p:cNvSpPr>
          <p:nvPr/>
        </p:nvSpPr>
        <p:spPr bwMode="auto">
          <a:xfrm>
            <a:off x="357158" y="4143380"/>
            <a:ext cx="371477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	…Андерсен вырос в </a:t>
            </a:r>
            <a:r>
              <a:rPr lang="ru-RU" b="1" dirty="0" smtClean="0">
                <a:latin typeface="Garamond" pitchFamily="18" charset="0"/>
              </a:rPr>
              <a:t>бедности.</a:t>
            </a:r>
            <a:r>
              <a:rPr lang="ru-RU" b="1" dirty="0">
                <a:latin typeface="Garamond" pitchFamily="18" charset="0"/>
              </a:rPr>
              <a:t> </a:t>
            </a:r>
            <a:r>
              <a:rPr lang="ru-RU" b="1" dirty="0" smtClean="0">
                <a:latin typeface="Garamond" pitchFamily="18" charset="0"/>
              </a:rPr>
              <a:t>Единственной гордостью его семьи была необыкновенная чистота в их доме, ящик с землёй, где густо разрастался лук, и несколько вазонов на окнах, в которых цвели тюльпаны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798"/>
            <a:ext cx="9143999" cy="686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798"/>
            <a:ext cx="9143999" cy="686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571480"/>
            <a:ext cx="6000792" cy="1714504"/>
          </a:xfrm>
          <a:noFill/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Несмотря на постоянную нужду, Андерсен окончил не только гимназию, но и университет.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1835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00298" y="1714488"/>
            <a:ext cx="4038600" cy="2286016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Сказки, 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рассказанные для </a:t>
            </a:r>
          </a:p>
          <a:p>
            <a:pPr algn="ctr"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детей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928794" y="3929066"/>
            <a:ext cx="5715040" cy="141127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Это был трёхтомный сборник, куда вошли «Огниво», «Русалочка», «Принцесса на горошине» и другие сказки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альтернативный процесс 11"/>
          <p:cNvSpPr/>
          <p:nvPr/>
        </p:nvSpPr>
        <p:spPr>
          <a:xfrm>
            <a:off x="6858016" y="4214818"/>
            <a:ext cx="1857388" cy="1214446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Дюймовочка</a:t>
            </a:r>
            <a:endParaRPr lang="ru-RU" dirty="0"/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428596" y="4286256"/>
            <a:ext cx="1857388" cy="1214446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Соловей</a:t>
            </a:r>
            <a:endParaRPr lang="ru-RU" dirty="0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571472" y="1428736"/>
            <a:ext cx="1857388" cy="1214446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Стойкий оловянный солдатик</a:t>
            </a:r>
            <a:endParaRPr lang="ru-RU" dirty="0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6572264" y="1428736"/>
            <a:ext cx="1857388" cy="1214446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Гадкий утёнок</a:t>
            </a:r>
            <a:endParaRPr lang="ru-RU" dirty="0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1785918" y="2714620"/>
            <a:ext cx="1357322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1643042" y="3643314"/>
            <a:ext cx="150019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0800000" flipV="1">
            <a:off x="5715008" y="2714620"/>
            <a:ext cx="128588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>
            <a:off x="5715008" y="3643314"/>
            <a:ext cx="1785950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96294"/>
            <a:ext cx="2345004" cy="309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428868"/>
            <a:ext cx="4038600" cy="3697295"/>
          </a:xfrm>
        </p:spPr>
        <p:txBody>
          <a:bodyPr/>
          <a:lstStyle/>
          <a:p>
            <a:pPr algn="ctr">
              <a:buNone/>
            </a:pPr>
            <a:r>
              <a:rPr lang="ru-RU" sz="6000" dirty="0" smtClean="0"/>
              <a:t>170</a:t>
            </a:r>
          </a:p>
          <a:p>
            <a:pPr algn="ctr">
              <a:buNone/>
            </a:pPr>
            <a:r>
              <a:rPr lang="ru-RU" sz="6000" dirty="0" smtClean="0"/>
              <a:t> сказок</a:t>
            </a:r>
            <a:endParaRPr lang="ru-RU" sz="6000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428736"/>
            <a:ext cx="2938829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Содержимое 4" descr="медаль.g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500" y="1714500"/>
            <a:ext cx="3565525" cy="3516313"/>
          </a:xfrm>
        </p:spPr>
      </p:pic>
      <p:sp>
        <p:nvSpPr>
          <p:cNvPr id="8196" name="Содержимое 3"/>
          <p:cNvSpPr>
            <a:spLocks noGrp="1"/>
          </p:cNvSpPr>
          <p:nvPr>
            <p:ph sz="half" idx="2"/>
          </p:nvPr>
        </p:nvSpPr>
        <p:spPr>
          <a:xfrm>
            <a:off x="4286250" y="2000240"/>
            <a:ext cx="4400550" cy="412592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	Имя Х.К. Андерсена носит золотая медаль, которой награждаются лучшие в мире детские писатели и художники- иллюстраторы детских книг</a:t>
            </a:r>
            <a:endParaRPr lang="ru-RU" sz="2400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pc="100" dirty="0" smtClean="0">
                <a:solidFill>
                  <a:schemeClr val="bg1"/>
                </a:solidFill>
              </a:rPr>
              <a:t>Викторина</a:t>
            </a:r>
            <a:endParaRPr lang="ru-RU" spc="1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2000250"/>
            <a:ext cx="4043393" cy="307181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	Самая зимняя сказка Х.К. Андерсена</a:t>
            </a:r>
            <a:endParaRPr lang="ru-RU" sz="4000" dirty="0">
              <a:latin typeface="Cambria" pitchFamily="18" charset="0"/>
            </a:endParaRPr>
          </a:p>
        </p:txBody>
      </p:sp>
      <p:pic>
        <p:nvPicPr>
          <p:cNvPr id="5" name="Содержимое 4" descr="verko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43500" y="1292225"/>
            <a:ext cx="4000500" cy="55657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2"/>
          <p:cNvSpPr>
            <a:spLocks noGrp="1"/>
          </p:cNvSpPr>
          <p:nvPr>
            <p:ph sz="half" idx="1"/>
          </p:nvPr>
        </p:nvSpPr>
        <p:spPr>
          <a:xfrm>
            <a:off x="285750" y="2071688"/>
            <a:ext cx="4181475" cy="318611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/>
              <a:t>	Героями какой сказки являются животные : полевая мышь, ласточка, крот?</a:t>
            </a:r>
            <a:endParaRPr lang="ru-RU" dirty="0" smtClean="0">
              <a:latin typeface="Cambria" pitchFamily="18" charset="0"/>
            </a:endParaRPr>
          </a:p>
        </p:txBody>
      </p:sp>
      <p:pic>
        <p:nvPicPr>
          <p:cNvPr id="5" name="Содержимое 4" descr="010_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1857375"/>
            <a:ext cx="4283075" cy="3143250"/>
          </a:xfrm>
        </p:spPr>
      </p:pic>
      <p:sp>
        <p:nvSpPr>
          <p:cNvPr id="4" name="Объект 2"/>
          <p:cNvSpPr txBox="1">
            <a:spLocks/>
          </p:cNvSpPr>
          <p:nvPr/>
        </p:nvSpPr>
        <p:spPr bwMode="auto">
          <a:xfrm>
            <a:off x="5364088" y="5229200"/>
            <a:ext cx="2746648" cy="74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dirty="0" err="1" smtClean="0"/>
              <a:t>Дюймовочка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Текст 3"/>
          <p:cNvSpPr>
            <a:spLocks noGrp="1"/>
          </p:cNvSpPr>
          <p:nvPr>
            <p:ph type="body" sz="half" idx="2"/>
          </p:nvPr>
        </p:nvSpPr>
        <p:spPr>
          <a:xfrm>
            <a:off x="714375" y="1928813"/>
            <a:ext cx="4071938" cy="3571875"/>
          </a:xfrm>
        </p:spPr>
        <p:txBody>
          <a:bodyPr/>
          <a:lstStyle/>
          <a:p>
            <a:pPr eaLnBrk="1" hangingPunct="1"/>
            <a:r>
              <a:rPr lang="ru-RU" sz="2800" dirty="0" smtClean="0">
                <a:latin typeface="Cambria" pitchFamily="18" charset="0"/>
              </a:rPr>
              <a:t>Из какой сказки эти вещи : кровать, двенадцать тюфяков, горошина?</a:t>
            </a:r>
          </a:p>
        </p:txBody>
      </p:sp>
      <p:pic>
        <p:nvPicPr>
          <p:cNvPr id="8" name="Содержимое 7" descr="4734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54613" y="1301750"/>
            <a:ext cx="3989387" cy="555625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928662" y="2000240"/>
            <a:ext cx="3500462" cy="1752600"/>
          </a:xfrm>
        </p:spPr>
        <p:txBody>
          <a:bodyPr/>
          <a:lstStyle/>
          <a:p>
            <a:r>
              <a:rPr lang="ru-RU" sz="2400" dirty="0" smtClean="0"/>
              <a:t>О каком герое идёт речь «Он был «ужасно велик» и совсем не похож на других. Все гнали бедняжку, даже братья и сёстры говорили «Хоть бы кошка тебя утащила, такого урода»</a:t>
            </a:r>
            <a:endParaRPr lang="ru-RU" sz="2400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785926"/>
            <a:ext cx="3286128" cy="339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Объект 2"/>
          <p:cNvSpPr txBox="1">
            <a:spLocks/>
          </p:cNvSpPr>
          <p:nvPr/>
        </p:nvSpPr>
        <p:spPr bwMode="auto">
          <a:xfrm>
            <a:off x="5214942" y="5445224"/>
            <a:ext cx="3178696" cy="74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aramond" pitchFamily="18" charset="0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Гадкий утёнок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85786" y="2000240"/>
            <a:ext cx="3071834" cy="1752600"/>
          </a:xfrm>
        </p:spPr>
        <p:txBody>
          <a:bodyPr/>
          <a:lstStyle/>
          <a:p>
            <a:r>
              <a:rPr lang="ru-RU" dirty="0" smtClean="0"/>
              <a:t>Самый бравый, добрый и находчивый солдат из сказки…</a:t>
            </a:r>
            <a:endParaRPr lang="ru-RU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2000240"/>
            <a:ext cx="4107046" cy="2890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Объект 2"/>
          <p:cNvSpPr txBox="1">
            <a:spLocks/>
          </p:cNvSpPr>
          <p:nvPr/>
        </p:nvSpPr>
        <p:spPr bwMode="auto">
          <a:xfrm>
            <a:off x="5220072" y="5229200"/>
            <a:ext cx="2746648" cy="74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aramond" pitchFamily="18" charset="0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Огниво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243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32250" y="1571625"/>
            <a:ext cx="5111750" cy="4214813"/>
          </a:xfrm>
        </p:spPr>
      </p:pic>
      <p:sp>
        <p:nvSpPr>
          <p:cNvPr id="25603" name="Текст 3"/>
          <p:cNvSpPr>
            <a:spLocks noGrp="1"/>
          </p:cNvSpPr>
          <p:nvPr>
            <p:ph type="body" sz="half" idx="2"/>
          </p:nvPr>
        </p:nvSpPr>
        <p:spPr>
          <a:xfrm>
            <a:off x="142875" y="1857375"/>
            <a:ext cx="3857625" cy="3708400"/>
          </a:xfrm>
        </p:spPr>
        <p:txBody>
          <a:bodyPr/>
          <a:lstStyle/>
          <a:p>
            <a:pPr eaLnBrk="1" hangingPunct="1"/>
            <a:r>
              <a:rPr lang="ru-RU" sz="2000" dirty="0" smtClean="0">
                <a:latin typeface="Cambria" pitchFamily="18" charset="0"/>
              </a:rPr>
              <a:t>Старая оловянная ложка, солдатики, бумажная балерина, чертёнок из табакерки. Откуда эти вещи?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3131840" y="5805264"/>
            <a:ext cx="5472608" cy="74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2800" dirty="0" smtClean="0"/>
              <a:t>Из сказки «Стойкий оловянный солдатик»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313" y="1435100"/>
            <a:ext cx="3786187" cy="39941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latin typeface="Cambria" pitchFamily="18" charset="0"/>
              </a:rPr>
              <a:t>Из какой сказки эти строки  «У тебя чудный голос, им ты и думаешь обворожить принца, но ты должна отдать этот голос мне»</a:t>
            </a:r>
          </a:p>
        </p:txBody>
      </p:sp>
      <p:pic>
        <p:nvPicPr>
          <p:cNvPr id="7" name="Содержимое 6" descr="1242714083_1e0f467fa7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38600" y="1571625"/>
            <a:ext cx="5105400" cy="464343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947e7b5fedf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13225" y="1285875"/>
            <a:ext cx="4930775" cy="5572125"/>
          </a:xfrm>
        </p:spPr>
      </p:pic>
      <p:sp>
        <p:nvSpPr>
          <p:cNvPr id="35843" name="Текст 3"/>
          <p:cNvSpPr>
            <a:spLocks noGrp="1"/>
          </p:cNvSpPr>
          <p:nvPr>
            <p:ph type="body" sz="half" idx="2"/>
          </p:nvPr>
        </p:nvSpPr>
        <p:spPr>
          <a:xfrm>
            <a:off x="142875" y="1857375"/>
            <a:ext cx="4000500" cy="1427609"/>
          </a:xfrm>
        </p:spPr>
        <p:txBody>
          <a:bodyPr/>
          <a:lstStyle/>
          <a:p>
            <a:pPr eaLnBrk="1" hangingPunct="1"/>
            <a:r>
              <a:rPr lang="ru-RU" sz="2000" dirty="0" smtClean="0">
                <a:latin typeface="Cambria" pitchFamily="18" charset="0"/>
              </a:rPr>
              <a:t>Герой какой сказки Х.К Андерсена носил под мышкой два зонтика : чёрный и цветной?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 bwMode="auto">
          <a:xfrm>
            <a:off x="539552" y="4077071"/>
            <a:ext cx="2746648" cy="74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1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dirty="0" smtClean="0"/>
              <a:t>Оле-</a:t>
            </a:r>
            <a:r>
              <a:rPr lang="ru-RU" dirty="0" err="1" smtClean="0"/>
              <a:t>Лукойе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maraja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5715008" y="1071546"/>
            <a:ext cx="27860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spc="300" dirty="0">
                <a:latin typeface="Monotype Corsiva" pitchFamily="66" charset="0"/>
              </a:rPr>
              <a:t>Дикие  лебеди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6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1857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Поработаем над текстом произведения</a:t>
            </a:r>
          </a:p>
          <a:p>
            <a:pPr algn="ctr"/>
            <a:r>
              <a:rPr lang="ru-RU" sz="3200" dirty="0" smtClean="0">
                <a:solidFill>
                  <a:schemeClr val="accent1"/>
                </a:solidFill>
              </a:rPr>
              <a:t>1 часть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892480" y="1857364"/>
            <a:ext cx="251520" cy="5000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" y="1857364"/>
            <a:ext cx="179511" cy="5000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669360"/>
            <a:ext cx="8712968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799"/>
            <a:ext cx="9144000" cy="686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928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Поработаем над текстом произведения</a:t>
            </a:r>
          </a:p>
          <a:p>
            <a:pPr algn="ctr"/>
            <a:r>
              <a:rPr lang="ru-RU" sz="3200" dirty="0">
                <a:solidFill>
                  <a:schemeClr val="accent1"/>
                </a:solidFill>
              </a:rPr>
              <a:t>2</a:t>
            </a:r>
            <a:r>
              <a:rPr lang="ru-RU" sz="3200" dirty="0" smtClean="0">
                <a:solidFill>
                  <a:schemeClr val="accent1"/>
                </a:solidFill>
              </a:rPr>
              <a:t> часть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928802"/>
            <a:ext cx="1835696" cy="4929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24328" y="1928802"/>
            <a:ext cx="1619672" cy="4929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6741368"/>
            <a:ext cx="5688632" cy="120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798"/>
            <a:ext cx="9143999" cy="686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928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Поработаем над текстом произведения</a:t>
            </a:r>
          </a:p>
          <a:p>
            <a:pPr algn="ctr"/>
            <a:r>
              <a:rPr lang="ru-RU" sz="3200" dirty="0" smtClean="0">
                <a:solidFill>
                  <a:schemeClr val="accent1"/>
                </a:solidFill>
              </a:rPr>
              <a:t>3 часть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928802"/>
            <a:ext cx="1979712" cy="49329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236296" y="1928802"/>
            <a:ext cx="1907703" cy="4929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6597352"/>
            <a:ext cx="5256584" cy="260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421" y="-3796"/>
            <a:ext cx="9144000" cy="1928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Поработаем над текстом произведения</a:t>
            </a:r>
          </a:p>
          <a:p>
            <a:pPr algn="ctr"/>
            <a:r>
              <a:rPr lang="ru-RU" sz="3200" dirty="0" smtClean="0">
                <a:solidFill>
                  <a:schemeClr val="accent1"/>
                </a:solidFill>
              </a:rPr>
              <a:t>3 часть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421" y="1925006"/>
            <a:ext cx="1979712" cy="49329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7594"/>
            <a:ext cx="9143999" cy="686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200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Поработаем над текстом произведения</a:t>
            </a:r>
          </a:p>
          <a:p>
            <a:pPr algn="ctr"/>
            <a:r>
              <a:rPr lang="ru-RU" sz="3200" dirty="0">
                <a:solidFill>
                  <a:schemeClr val="accent1"/>
                </a:solidFill>
              </a:rPr>
              <a:t>4</a:t>
            </a:r>
            <a:r>
              <a:rPr lang="ru-RU" sz="3200" dirty="0" smtClean="0">
                <a:solidFill>
                  <a:schemeClr val="accent1"/>
                </a:solidFill>
              </a:rPr>
              <a:t> часть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000240"/>
            <a:ext cx="1979712" cy="4861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164288" y="2000240"/>
            <a:ext cx="1979712" cy="4857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6597352"/>
            <a:ext cx="5184576" cy="260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3798"/>
            <a:ext cx="9143999" cy="686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0" y="3796"/>
            <a:ext cx="9144000" cy="200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Поработаем над текстом произведения</a:t>
            </a:r>
          </a:p>
          <a:p>
            <a:pPr algn="ctr"/>
            <a:r>
              <a:rPr lang="ru-RU" sz="3200" dirty="0">
                <a:solidFill>
                  <a:schemeClr val="accent1"/>
                </a:solidFill>
              </a:rPr>
              <a:t>4</a:t>
            </a:r>
            <a:r>
              <a:rPr lang="ru-RU" sz="3200" dirty="0" smtClean="0">
                <a:solidFill>
                  <a:schemeClr val="accent1"/>
                </a:solidFill>
              </a:rPr>
              <a:t> часть</a:t>
            </a:r>
            <a:endParaRPr lang="ru-RU" sz="3200" dirty="0">
              <a:solidFill>
                <a:schemeClr val="accent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2004036"/>
            <a:ext cx="1907704" cy="4861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236296" y="2004036"/>
            <a:ext cx="1907704" cy="4857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704" y="6597352"/>
            <a:ext cx="5328592" cy="260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Проверочная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Ключ:                         Оцените себя:</a:t>
            </a:r>
          </a:p>
          <a:p>
            <a:r>
              <a:rPr lang="ru-RU" dirty="0" smtClean="0"/>
              <a:t>1-1                             0-ошибок- «5»</a:t>
            </a:r>
          </a:p>
          <a:p>
            <a:r>
              <a:rPr lang="ru-RU" dirty="0" smtClean="0"/>
              <a:t>2-2                             1-ошибка- «4»</a:t>
            </a:r>
          </a:p>
          <a:p>
            <a:r>
              <a:rPr lang="ru-RU" dirty="0" smtClean="0"/>
              <a:t>3-3                             2-ошибки- «3»</a:t>
            </a:r>
          </a:p>
          <a:p>
            <a:r>
              <a:rPr lang="ru-RU" dirty="0" smtClean="0"/>
              <a:t>4-1</a:t>
            </a:r>
          </a:p>
          <a:p>
            <a:r>
              <a:rPr lang="ru-RU" dirty="0" smtClean="0"/>
              <a:t>5-1</a:t>
            </a:r>
          </a:p>
          <a:p>
            <a:r>
              <a:rPr lang="ru-RU" dirty="0" smtClean="0"/>
              <a:t>6-2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Сегодня на уроке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узнал(а)…</a:t>
            </a:r>
          </a:p>
          <a:p>
            <a:r>
              <a:rPr lang="ru-RU" dirty="0" smtClean="0"/>
              <a:t>заинтересовался(</a:t>
            </a:r>
            <a:r>
              <a:rPr lang="ru-RU" dirty="0" err="1" smtClean="0"/>
              <a:t>лась</a:t>
            </a:r>
            <a:r>
              <a:rPr lang="ru-RU" dirty="0" smtClean="0"/>
              <a:t>)…</a:t>
            </a:r>
          </a:p>
          <a:p>
            <a:r>
              <a:rPr lang="ru-RU" dirty="0" smtClean="0"/>
              <a:t>научился(</a:t>
            </a:r>
            <a:r>
              <a:rPr lang="ru-RU" dirty="0" err="1" smtClean="0"/>
              <a:t>лась</a:t>
            </a:r>
            <a:r>
              <a:rPr lang="ru-RU" dirty="0" smtClean="0"/>
              <a:t>),смогла…</a:t>
            </a:r>
          </a:p>
          <a:p>
            <a:r>
              <a:rPr lang="ru-RU" dirty="0" smtClean="0"/>
              <a:t>могу похвалить себя и</a:t>
            </a:r>
            <a:r>
              <a:rPr lang="en-US" dirty="0" smtClean="0"/>
              <a:t> </a:t>
            </a:r>
            <a:r>
              <a:rPr lang="ru-RU" dirty="0" smtClean="0"/>
              <a:t>своих товарищей за….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Стр.119-126 выразительно читать.</a:t>
            </a:r>
            <a:endParaRPr lang="en-US" dirty="0" smtClean="0"/>
          </a:p>
          <a:p>
            <a:r>
              <a:rPr lang="ru-RU" dirty="0" smtClean="0"/>
              <a:t>Заполнить карточки со словарными словами.</a:t>
            </a:r>
          </a:p>
          <a:p>
            <a:r>
              <a:rPr lang="ru-RU" dirty="0" smtClean="0"/>
              <a:t>На выбор:</a:t>
            </a:r>
          </a:p>
          <a:p>
            <a:pPr>
              <a:buNone/>
            </a:pPr>
            <a:r>
              <a:rPr lang="ru-RU" dirty="0" smtClean="0"/>
              <a:t>1)пересказать понравившуюся часть от лица </a:t>
            </a:r>
            <a:r>
              <a:rPr lang="ru-RU" dirty="0" err="1" smtClean="0"/>
              <a:t>Элизы</a:t>
            </a:r>
            <a:r>
              <a:rPr lang="ru-RU" dirty="0" smtClean="0"/>
              <a:t>(от лица старшего брата);</a:t>
            </a:r>
          </a:p>
          <a:p>
            <a:pPr>
              <a:buNone/>
            </a:pPr>
            <a:r>
              <a:rPr lang="ru-RU" dirty="0" smtClean="0"/>
              <a:t>2)придумать продолжение сказки.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08920"/>
            <a:ext cx="9144000" cy="1143000"/>
          </a:xfrm>
          <a:noFill/>
        </p:spPr>
        <p:txBody>
          <a:bodyPr/>
          <a:lstStyle/>
          <a:p>
            <a:r>
              <a:rPr lang="ru-RU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</a:t>
            </a:r>
            <a:endParaRPr lang="ru-RU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561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3000763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30007630</Template>
  <TotalTime>521</TotalTime>
  <Words>310</Words>
  <Application>Microsoft Office PowerPoint</Application>
  <PresentationFormat>Экран (4:3)</PresentationFormat>
  <Paragraphs>74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30007630</vt:lpstr>
      <vt:lpstr>«Дикие лебеди» Х.К.Андерсена </vt:lpstr>
      <vt:lpstr>Слайд 2</vt:lpstr>
      <vt:lpstr>Слайд 3</vt:lpstr>
      <vt:lpstr>Слайд 4</vt:lpstr>
      <vt:lpstr>Слайд 5</vt:lpstr>
      <vt:lpstr>Слайд 6</vt:lpstr>
      <vt:lpstr>Слайд 7</vt:lpstr>
      <vt:lpstr>Несмотря на постоянную нужду, Андерсен окончил не только гимназию, но и университет. </vt:lpstr>
      <vt:lpstr>1835 год</vt:lpstr>
      <vt:lpstr>Слайд 10</vt:lpstr>
      <vt:lpstr>Слайд 11</vt:lpstr>
      <vt:lpstr>Слайд 12</vt:lpstr>
      <vt:lpstr>Викторина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Проверочная работа</vt:lpstr>
      <vt:lpstr>Сегодня на уроке</vt:lpstr>
      <vt:lpstr>Домашнее задание</vt:lpstr>
      <vt:lpstr>Спасибо за внимание</vt:lpstr>
    </vt:vector>
  </TitlesOfParts>
  <Company>С.П.Ю.Р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«Дикие лебеди» Г.Х.Андерсена </dc:title>
  <dc:creator>Танкиева М.Ч.</dc:creator>
  <cp:lastModifiedBy>Admin 1</cp:lastModifiedBy>
  <cp:revision>60</cp:revision>
  <dcterms:created xsi:type="dcterms:W3CDTF">2010-01-10T14:34:46Z</dcterms:created>
  <dcterms:modified xsi:type="dcterms:W3CDTF">2017-03-13T17:02:35Z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TC300076301049</vt:lpwstr>
  </property>
</Properties>
</file>