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67" r:id="rId3"/>
    <p:sldId id="259" r:id="rId4"/>
    <p:sldId id="260" r:id="rId5"/>
    <p:sldId id="257" r:id="rId6"/>
    <p:sldId id="258" r:id="rId7"/>
    <p:sldId id="261" r:id="rId8"/>
    <p:sldId id="262" r:id="rId9"/>
    <p:sldId id="266" r:id="rId10"/>
    <p:sldId id="264" r:id="rId11"/>
    <p:sldId id="271" r:id="rId12"/>
    <p:sldId id="272" r:id="rId13"/>
    <p:sldId id="270" r:id="rId14"/>
    <p:sldId id="275" r:id="rId15"/>
    <p:sldId id="269" r:id="rId16"/>
    <p:sldId id="273" r:id="rId17"/>
    <p:sldId id="265" r:id="rId18"/>
    <p:sldId id="263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FFFF99"/>
    <a:srgbClr val="FFFFCC"/>
    <a:srgbClr val="9966FF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-2934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ED2648-CCB3-4BD1-B483-A07314ADD205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C27402-74CD-4BC3-BC53-62E2981D7AB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A31033-7A2B-49D0-BAF0-2C0EC487B5D2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628202-F749-47CF-BE1A-4EDD2318747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628202-F749-47CF-BE1A-4EDD23187477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04234-DCE8-4CAB-9009-423005F20091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DBD60-9464-4F0D-8488-3EB81D744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04234-DCE8-4CAB-9009-423005F20091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DBD60-9464-4F0D-8488-3EB81D744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04234-DCE8-4CAB-9009-423005F20091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DBD60-9464-4F0D-8488-3EB81D744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04234-DCE8-4CAB-9009-423005F20091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DBD60-9464-4F0D-8488-3EB81D744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04234-DCE8-4CAB-9009-423005F20091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DBD60-9464-4F0D-8488-3EB81D744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04234-DCE8-4CAB-9009-423005F20091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DBD60-9464-4F0D-8488-3EB81D744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04234-DCE8-4CAB-9009-423005F20091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DBD60-9464-4F0D-8488-3EB81D744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04234-DCE8-4CAB-9009-423005F20091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DBD60-9464-4F0D-8488-3EB81D744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04234-DCE8-4CAB-9009-423005F20091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DBD60-9464-4F0D-8488-3EB81D744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04234-DCE8-4CAB-9009-423005F20091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DBD60-9464-4F0D-8488-3EB81D744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04234-DCE8-4CAB-9009-423005F20091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DBD60-9464-4F0D-8488-3EB81D744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04234-DCE8-4CAB-9009-423005F20091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DBD60-9464-4F0D-8488-3EB81D744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124744"/>
            <a:ext cx="7772400" cy="2592288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Gungsuh" pitchFamily="18" charset="-127"/>
                <a:ea typeface="Gungsuh" pitchFamily="18" charset="-127"/>
              </a:rPr>
              <a:t>«Этические  и </a:t>
            </a:r>
            <a:r>
              <a:rPr lang="ru-RU" b="1" dirty="0">
                <a:solidFill>
                  <a:srgbClr val="FF0000"/>
                </a:solidFill>
                <a:latin typeface="Gungsuh" pitchFamily="18" charset="-127"/>
                <a:ea typeface="Gungsuh" pitchFamily="18" charset="-127"/>
              </a:rPr>
              <a:t>моральные </a:t>
            </a:r>
            <a:r>
              <a:rPr lang="ru-RU" b="1" dirty="0" smtClean="0">
                <a:solidFill>
                  <a:srgbClr val="FF0000"/>
                </a:solidFill>
                <a:latin typeface="Gungsuh" pitchFamily="18" charset="-127"/>
                <a:ea typeface="Gungsuh" pitchFamily="18" charset="-127"/>
              </a:rPr>
              <a:t> нормы</a:t>
            </a:r>
            <a:br>
              <a:rPr lang="ru-RU" b="1" dirty="0" smtClean="0">
                <a:solidFill>
                  <a:srgbClr val="FF0000"/>
                </a:solidFill>
                <a:latin typeface="Gungsuh" pitchFamily="18" charset="-127"/>
                <a:ea typeface="Gungsuh" pitchFamily="18" charset="-127"/>
              </a:rPr>
            </a:br>
            <a:r>
              <a:rPr lang="ru-RU" b="1" dirty="0" smtClean="0">
                <a:solidFill>
                  <a:srgbClr val="FF0000"/>
                </a:solidFill>
                <a:latin typeface="Gungsuh" pitchFamily="18" charset="-127"/>
                <a:ea typeface="Gungsuh" pitchFamily="18" charset="-127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Gungsuh" pitchFamily="18" charset="-127"/>
                <a:ea typeface="Gungsuh" pitchFamily="18" charset="-127"/>
              </a:rPr>
              <a:t>в </a:t>
            </a:r>
            <a:r>
              <a:rPr lang="ru-RU" b="1" dirty="0" smtClean="0">
                <a:solidFill>
                  <a:srgbClr val="FF0000"/>
                </a:solidFill>
                <a:latin typeface="Gungsuh" pitchFamily="18" charset="-127"/>
                <a:ea typeface="Gungsuh" pitchFamily="18" charset="-127"/>
              </a:rPr>
              <a:t> жизни  человека»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4653136"/>
            <a:ext cx="6400800" cy="1752600"/>
          </a:xfrm>
          <a:ln w="38100">
            <a:solidFill>
              <a:srgbClr val="FFFF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55000" lnSpcReduction="20000"/>
          </a:bodyPr>
          <a:lstStyle/>
          <a:p>
            <a:r>
              <a:rPr lang="uk-UA" b="1" dirty="0" smtClean="0">
                <a:solidFill>
                  <a:schemeClr val="tx1"/>
                </a:solidFill>
              </a:rPr>
              <a:t>Урок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uk-UA" b="1" dirty="0" smtClean="0">
                <a:solidFill>
                  <a:schemeClr val="tx1"/>
                </a:solidFill>
              </a:rPr>
              <a:t> </a:t>
            </a:r>
            <a:r>
              <a:rPr lang="uk-UA" b="1" dirty="0" err="1" smtClean="0">
                <a:solidFill>
                  <a:schemeClr val="tx1"/>
                </a:solidFill>
              </a:rPr>
              <a:t>гражданственности</a:t>
            </a:r>
            <a:r>
              <a:rPr lang="uk-UA" b="1" dirty="0" smtClean="0">
                <a:solidFill>
                  <a:schemeClr val="tx1"/>
                </a:solidFill>
              </a:rPr>
              <a:t> </a:t>
            </a:r>
          </a:p>
          <a:p>
            <a:r>
              <a:rPr lang="uk-UA" b="1" dirty="0" smtClean="0">
                <a:solidFill>
                  <a:schemeClr val="tx1"/>
                </a:solidFill>
              </a:rPr>
              <a:t>11 </a:t>
            </a:r>
            <a:r>
              <a:rPr lang="uk-UA" b="1" dirty="0" err="1" smtClean="0">
                <a:solidFill>
                  <a:schemeClr val="tx1"/>
                </a:solidFill>
              </a:rPr>
              <a:t>класс</a:t>
            </a:r>
            <a:endParaRPr lang="uk-UA" b="1" dirty="0" smtClean="0">
              <a:solidFill>
                <a:schemeClr val="tx1"/>
              </a:solidFill>
            </a:endParaRPr>
          </a:p>
          <a:p>
            <a:r>
              <a:rPr lang="uk-UA" b="1" dirty="0" err="1" smtClean="0">
                <a:solidFill>
                  <a:schemeClr val="tx1"/>
                </a:solidFill>
              </a:rPr>
              <a:t>Подготовила</a:t>
            </a:r>
            <a:endParaRPr lang="uk-UA" b="1" dirty="0" smtClean="0">
              <a:solidFill>
                <a:schemeClr val="tx1"/>
              </a:solidFill>
            </a:endParaRPr>
          </a:p>
          <a:p>
            <a:r>
              <a:rPr lang="uk-UA" b="1" dirty="0" err="1" smtClean="0">
                <a:solidFill>
                  <a:schemeClr val="tx1"/>
                </a:solidFill>
              </a:rPr>
              <a:t>Классный</a:t>
            </a:r>
            <a:r>
              <a:rPr lang="uk-UA" b="1" dirty="0" smtClean="0">
                <a:solidFill>
                  <a:schemeClr val="tx1"/>
                </a:solidFill>
              </a:rPr>
              <a:t> </a:t>
            </a:r>
            <a:r>
              <a:rPr lang="uk-UA" b="1" dirty="0" err="1" smtClean="0">
                <a:solidFill>
                  <a:schemeClr val="tx1"/>
                </a:solidFill>
              </a:rPr>
              <a:t>руководитель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Учитель МОУ «Школа № 101 города Донецка»</a:t>
            </a:r>
            <a:endParaRPr lang="uk-UA" b="1" dirty="0" smtClean="0">
              <a:solidFill>
                <a:schemeClr val="tx1"/>
              </a:solidFill>
            </a:endParaRPr>
          </a:p>
          <a:p>
            <a:r>
              <a:rPr lang="uk-UA" b="1" dirty="0" smtClean="0">
                <a:solidFill>
                  <a:schemeClr val="tx1"/>
                </a:solidFill>
              </a:rPr>
              <a:t>Павленко Л.П.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5567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«Крошка сын к отцу пришел</a:t>
            </a:r>
            <a:r>
              <a:rPr lang="ru-RU" sz="3600" b="1" dirty="0" smtClean="0"/>
              <a:t>,</a:t>
            </a:r>
            <a:br>
              <a:rPr lang="ru-RU" sz="3600" b="1" dirty="0" smtClean="0"/>
            </a:br>
            <a:r>
              <a:rPr lang="ru-RU" sz="3600" b="1" dirty="0" smtClean="0"/>
              <a:t> </a:t>
            </a:r>
            <a:r>
              <a:rPr lang="ru-RU" sz="3600" b="1" dirty="0"/>
              <a:t> и спросила  Кроха</a:t>
            </a:r>
            <a:r>
              <a:rPr lang="ru-RU" sz="3600" b="1" dirty="0" smtClean="0"/>
              <a:t>:</a:t>
            </a:r>
            <a:br>
              <a:rPr lang="ru-RU" sz="3600" b="1" dirty="0" smtClean="0"/>
            </a:br>
            <a:r>
              <a:rPr lang="ru-RU" sz="3600" b="1" dirty="0" smtClean="0"/>
              <a:t> </a:t>
            </a:r>
            <a:r>
              <a:rPr lang="ru-RU" sz="3600" b="1" dirty="0"/>
              <a:t>Что такое хорошо 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/>
              <a:t> и что такое плохо</a:t>
            </a:r>
            <a:r>
              <a:rPr lang="ru-RU" sz="3600" b="1" dirty="0" smtClean="0"/>
              <a:t>?»…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/>
              <a:t/>
            </a:r>
            <a:br>
              <a:rPr lang="ru-RU" sz="2800" b="1" dirty="0"/>
            </a:br>
            <a:endParaRPr lang="ru-RU" sz="2800" dirty="0"/>
          </a:p>
        </p:txBody>
      </p:sp>
      <p:pic>
        <p:nvPicPr>
          <p:cNvPr id="30724" name="Picture 4" descr="Картинки по запросу крошка сын к отцу пришел с картинк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3356992"/>
            <a:ext cx="2731063" cy="2048297"/>
          </a:xfrm>
          <a:prstGeom prst="rect">
            <a:avLst/>
          </a:prstGeom>
          <a:noFill/>
        </p:spPr>
      </p:pic>
      <p:pic>
        <p:nvPicPr>
          <p:cNvPr id="30726" name="Picture 6" descr="Картинки по запросу крошка сын к отцу пришел с картинкам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04664"/>
            <a:ext cx="1824286" cy="200671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043608" y="5733256"/>
            <a:ext cx="72679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простые понятия, что же они означают</a:t>
            </a:r>
            <a:r>
              <a:rPr lang="ru-RU" dirty="0" smtClean="0"/>
              <a:t>?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91683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dirty="0" smtClean="0"/>
              <a:t>Духовный мир человека - обозначает </a:t>
            </a:r>
            <a:r>
              <a:rPr lang="ru-RU" sz="3200" b="1" dirty="0"/>
              <a:t>внутреннюю, духовную жизнь человека, которая включает знания, веру, чувства, стремления людей.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2204864"/>
            <a:ext cx="5832648" cy="26776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/>
              <a:t>Человек, у которого высоко развита духовная жизнь, обладает, как правило, важным личностным качеством: его духовность означает стремление к высоте идеалов и помыслов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5085184"/>
            <a:ext cx="8568952" cy="1261884"/>
          </a:xfrm>
          <a:prstGeom prst="rect">
            <a:avLst/>
          </a:prstGeom>
          <a:ln w="28575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Человек</a:t>
            </a:r>
            <a:r>
              <a:rPr lang="ru-RU" sz="2400" b="1" dirty="0"/>
              <a:t>, у которого духовная жизнь мало развита, </a:t>
            </a:r>
            <a:r>
              <a:rPr lang="ru-RU" sz="2400" b="1" dirty="0" smtClean="0"/>
              <a:t> </a:t>
            </a:r>
            <a:r>
              <a:rPr lang="ru-RU" sz="2400" b="1" i="1" dirty="0" smtClean="0"/>
              <a:t>бездуховен</a:t>
            </a:r>
            <a:r>
              <a:rPr lang="ru-RU" sz="2400" b="1" i="1" dirty="0"/>
              <a:t>, </a:t>
            </a:r>
            <a:r>
              <a:rPr lang="ru-RU" sz="2400" b="1" dirty="0"/>
              <a:t>не способен увидеть и почувствовать все многообразие и красоту окружающего мира</a:t>
            </a:r>
            <a:r>
              <a:rPr lang="ru-RU" sz="2800" b="1" dirty="0"/>
              <a:t>.</a:t>
            </a:r>
          </a:p>
        </p:txBody>
      </p:sp>
      <p:pic>
        <p:nvPicPr>
          <p:cNvPr id="5" name="Picture 6" descr="Картинки по запросу духовный мир челове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1628800"/>
            <a:ext cx="2625080" cy="3281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2448272"/>
          </a:xfrm>
          <a:ln w="381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dirty="0" smtClean="0"/>
              <a:t>Требует </a:t>
            </a:r>
            <a:r>
              <a:rPr lang="ru-RU" sz="2800" b="1" dirty="0"/>
              <a:t>постоянного обогащения путем общения и особенно путем обращения к произведениям русских и зарубежных философов, священным книгам мировых религий, шедеврам отечественной и мировой художественной литературы, музыки, живописи.</a:t>
            </a:r>
            <a:br>
              <a:rPr lang="ru-RU" sz="2800" b="1" dirty="0"/>
            </a:br>
            <a:endParaRPr lang="ru-RU" sz="2800" b="1" dirty="0"/>
          </a:p>
        </p:txBody>
      </p:sp>
      <p:pic>
        <p:nvPicPr>
          <p:cNvPr id="1032" name="Picture 8" descr="Картинки по запросу духовное развитие личност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284984"/>
            <a:ext cx="2807990" cy="3147971"/>
          </a:xfrm>
          <a:prstGeom prst="rect">
            <a:avLst/>
          </a:prstGeom>
          <a:noFill/>
        </p:spPr>
      </p:pic>
      <p:pic>
        <p:nvPicPr>
          <p:cNvPr id="1034" name="Picture 10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3429000"/>
            <a:ext cx="3528028" cy="2808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3645024"/>
            <a:ext cx="8208912" cy="2246769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/>
              <a:t>Мораль - особые духовные правила, регулирующие поведение человека, его отношение к другим людям, к окружающей среде и к самому себе с позиции добра и зла, справедливости и несправедливости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/>
              <a:t>Что такое мораль?</a:t>
            </a:r>
            <a:endParaRPr lang="ru-RU" b="1" dirty="0"/>
          </a:p>
        </p:txBody>
      </p:sp>
      <p:pic>
        <p:nvPicPr>
          <p:cNvPr id="6146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1628800"/>
            <a:ext cx="1905000" cy="174307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ертикальный свиток 4"/>
          <p:cNvSpPr/>
          <p:nvPr/>
        </p:nvSpPr>
        <p:spPr>
          <a:xfrm>
            <a:off x="0" y="593304"/>
            <a:ext cx="6948264" cy="6264696"/>
          </a:xfrm>
          <a:prstGeom prst="verticalScroll">
            <a:avLst>
              <a:gd name="adj" fmla="val 455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ctr">
              <a:buAutoNum type="arabicPeriod"/>
            </a:pPr>
            <a:endParaRPr lang="ru-RU" b="1" dirty="0" smtClean="0">
              <a:solidFill>
                <a:schemeClr val="tx1"/>
              </a:solidFill>
            </a:endParaRPr>
          </a:p>
          <a:p>
            <a:pPr marL="342900" lvl="0" indent="-342900" algn="ctr">
              <a:buAutoNum type="arabicPeriod"/>
            </a:pPr>
            <a:endParaRPr lang="ru-RU" b="1" dirty="0">
              <a:solidFill>
                <a:schemeClr val="tx1"/>
              </a:solidFill>
            </a:endParaRPr>
          </a:p>
          <a:p>
            <a:pPr marL="342900" lvl="0" indent="-342900" algn="ctr"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</a:rPr>
              <a:t>Я Господь, Бог  твой, </a:t>
            </a:r>
            <a:r>
              <a:rPr lang="ru-RU" sz="2000" b="1" dirty="0">
                <a:solidFill>
                  <a:schemeClr val="tx1"/>
                </a:solidFill>
              </a:rPr>
              <a:t>да не будет у тебя других богов пред лицом Моим</a:t>
            </a:r>
            <a:r>
              <a:rPr lang="ru-RU" sz="2000" b="1" dirty="0" smtClean="0">
                <a:solidFill>
                  <a:schemeClr val="tx1"/>
                </a:solidFill>
              </a:rPr>
              <a:t>.</a:t>
            </a:r>
          </a:p>
          <a:p>
            <a:pPr marL="342900" lvl="0" indent="-342900" algn="ctr">
              <a:buAutoNum type="arabicPeriod"/>
            </a:pPr>
            <a:r>
              <a:rPr lang="ru-RU" sz="2000" b="1" dirty="0">
                <a:solidFill>
                  <a:schemeClr val="tx1"/>
                </a:solidFill>
              </a:rPr>
              <a:t>Не делай себе </a:t>
            </a:r>
            <a:r>
              <a:rPr lang="ru-RU" sz="2000" b="1" dirty="0" smtClean="0">
                <a:solidFill>
                  <a:schemeClr val="tx1"/>
                </a:solidFill>
              </a:rPr>
              <a:t>кумира/идолов и  никакого изображения.</a:t>
            </a:r>
          </a:p>
          <a:p>
            <a:pPr marL="342900" lvl="0" indent="-342900" algn="ctr">
              <a:buAutoNum type="arabicPeriod"/>
            </a:pPr>
            <a:r>
              <a:rPr lang="ru-RU" sz="2000" b="1" dirty="0">
                <a:solidFill>
                  <a:schemeClr val="tx1"/>
                </a:solidFill>
              </a:rPr>
              <a:t>Не произноси имени Господа, Бога твоего, </a:t>
            </a:r>
            <a:r>
              <a:rPr lang="ru-RU" sz="2000" b="1" dirty="0" smtClean="0">
                <a:solidFill>
                  <a:schemeClr val="tx1"/>
                </a:solidFill>
              </a:rPr>
              <a:t>напрасно.</a:t>
            </a:r>
          </a:p>
          <a:p>
            <a:pPr marL="342900" lvl="0" indent="-342900" algn="ctr"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</a:rPr>
              <a:t>Шесть дней работай, а день седьмой – Господу Богу твоему.</a:t>
            </a:r>
          </a:p>
          <a:p>
            <a:pPr marL="342900" lvl="0" indent="-342900" algn="ctr"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</a:rPr>
              <a:t>Почитай </a:t>
            </a:r>
            <a:r>
              <a:rPr lang="ru-RU" sz="2000" b="1" dirty="0">
                <a:solidFill>
                  <a:schemeClr val="tx1"/>
                </a:solidFill>
              </a:rPr>
              <a:t>отца твоего и мать твою, чтобы тебе было хорошо и 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>
                <a:solidFill>
                  <a:schemeClr val="tx1"/>
                </a:solidFill>
              </a:rPr>
              <a:t>продлились дни твои на </a:t>
            </a:r>
            <a:r>
              <a:rPr lang="ru-RU" sz="2000" b="1" dirty="0" smtClean="0">
                <a:solidFill>
                  <a:schemeClr val="tx1"/>
                </a:solidFill>
              </a:rPr>
              <a:t>земле.</a:t>
            </a:r>
          </a:p>
          <a:p>
            <a:pPr marL="342900" lvl="0" indent="-342900" algn="ctr"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</a:rPr>
              <a:t>Не </a:t>
            </a:r>
            <a:r>
              <a:rPr lang="ru-RU" sz="2000" b="1" dirty="0">
                <a:solidFill>
                  <a:schemeClr val="tx1"/>
                </a:solidFill>
              </a:rPr>
              <a:t>убивай</a:t>
            </a:r>
            <a:r>
              <a:rPr lang="ru-RU" sz="2000" b="1" dirty="0" smtClean="0">
                <a:solidFill>
                  <a:schemeClr val="tx1"/>
                </a:solidFill>
              </a:rPr>
              <a:t>.</a:t>
            </a:r>
          </a:p>
          <a:p>
            <a:pPr lvl="0"/>
            <a:r>
              <a:rPr lang="ru-RU" sz="2000" b="1" dirty="0" smtClean="0">
                <a:solidFill>
                  <a:schemeClr val="tx1"/>
                </a:solidFill>
              </a:rPr>
              <a:t>7. Не </a:t>
            </a:r>
            <a:r>
              <a:rPr lang="ru-RU" sz="2000" b="1" dirty="0">
                <a:solidFill>
                  <a:schemeClr val="tx1"/>
                </a:solidFill>
              </a:rPr>
              <a:t>прелюбодействуй.</a:t>
            </a:r>
          </a:p>
          <a:p>
            <a:pPr lvl="0"/>
            <a:r>
              <a:rPr lang="ru-RU" sz="2000" b="1" dirty="0" smtClean="0">
                <a:solidFill>
                  <a:schemeClr val="tx1"/>
                </a:solidFill>
              </a:rPr>
              <a:t>8. Не </a:t>
            </a:r>
            <a:r>
              <a:rPr lang="ru-RU" sz="2000" b="1" dirty="0">
                <a:solidFill>
                  <a:schemeClr val="tx1"/>
                </a:solidFill>
              </a:rPr>
              <a:t>кради.</a:t>
            </a:r>
          </a:p>
          <a:p>
            <a:pPr lvl="0"/>
            <a:r>
              <a:rPr lang="ru-RU" sz="2000" b="1" dirty="0" smtClean="0">
                <a:solidFill>
                  <a:schemeClr val="tx1"/>
                </a:solidFill>
              </a:rPr>
              <a:t>9. Не </a:t>
            </a:r>
            <a:r>
              <a:rPr lang="ru-RU" sz="2000" b="1" dirty="0">
                <a:solidFill>
                  <a:schemeClr val="tx1"/>
                </a:solidFill>
              </a:rPr>
              <a:t>произноси ложного свидетельства на ближнего твоего.</a:t>
            </a:r>
          </a:p>
          <a:p>
            <a:pPr lvl="0"/>
            <a:r>
              <a:rPr lang="ru-RU" sz="2000" b="1" dirty="0" smtClean="0">
                <a:solidFill>
                  <a:schemeClr val="tx1"/>
                </a:solidFill>
              </a:rPr>
              <a:t>10. Не </a:t>
            </a:r>
            <a:r>
              <a:rPr lang="ru-RU" sz="2000" b="1" dirty="0">
                <a:solidFill>
                  <a:schemeClr val="tx1"/>
                </a:solidFill>
              </a:rPr>
              <a:t>желай дома ближнего твоего; не желай жены ближнего твоего, ни поля его, ни раба его, ни рабыни его, ни вола его, ни осла его, ни всякого скота его, ничего, что у ближнего твоего.</a:t>
            </a:r>
          </a:p>
          <a:p>
            <a:pPr marL="342900" lvl="0" indent="-342900" algn="ctr">
              <a:buAutoNum type="arabicPeriod"/>
            </a:pPr>
            <a:endParaRPr lang="ru-RU" dirty="0"/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648072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b="1" dirty="0" smtClean="0"/>
              <a:t>Заповеди христианства</a:t>
            </a:r>
          </a:p>
        </p:txBody>
      </p:sp>
      <p:pic>
        <p:nvPicPr>
          <p:cNvPr id="6" name="Picture 2" descr="C:\Users\Стёпа\Desktop\Заповеди Христа\Н.з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660232" y="1196752"/>
            <a:ext cx="2259796" cy="2572767"/>
          </a:xfrm>
          <a:prstGeom prst="rect">
            <a:avLst/>
          </a:prstGeom>
          <a:noFill/>
        </p:spPr>
      </p:pic>
      <p:pic>
        <p:nvPicPr>
          <p:cNvPr id="5122" name="Picture 2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 l="3332" t="2899" r="10045" b="18840"/>
          <a:stretch>
            <a:fillRect/>
          </a:stretch>
        </p:blipFill>
        <p:spPr bwMode="auto">
          <a:xfrm>
            <a:off x="6516216" y="4149080"/>
            <a:ext cx="2331225" cy="2420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Горизонтальный свиток 5"/>
          <p:cNvSpPr/>
          <p:nvPr/>
        </p:nvSpPr>
        <p:spPr>
          <a:xfrm>
            <a:off x="323528" y="260648"/>
            <a:ext cx="8424936" cy="6597352"/>
          </a:xfrm>
          <a:prstGeom prst="horizontalScroll">
            <a:avLst>
              <a:gd name="adj" fmla="val 9824"/>
            </a:avLst>
          </a:prstGeom>
          <a:blipFill>
            <a:blip r:embed="rId2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3100" b="1" dirty="0" err="1" smtClean="0"/>
              <a:t>Аяты</a:t>
            </a:r>
            <a:r>
              <a:rPr lang="ru-RU" sz="3100" b="1" dirty="0" smtClean="0"/>
              <a:t> В </a:t>
            </a:r>
            <a:r>
              <a:rPr lang="ru-RU" sz="3100" b="1" dirty="0"/>
              <a:t>Священном Коране  </a:t>
            </a:r>
            <a:r>
              <a:rPr lang="ru-RU" sz="2700" dirty="0" smtClean="0"/>
              <a:t>(</a:t>
            </a:r>
            <a:r>
              <a:rPr lang="ru-RU" sz="2700" cap="all" dirty="0" smtClean="0"/>
              <a:t>ДЕСЯТЬ ЗАПОВЕДЕЙ</a:t>
            </a:r>
            <a:r>
              <a:rPr lang="ru-RU" sz="2000" cap="all" dirty="0" smtClean="0"/>
              <a:t>)</a:t>
            </a:r>
            <a:r>
              <a:rPr lang="ru-RU" sz="2000" cap="all" dirty="0"/>
              <a:t/>
            </a:r>
            <a:br>
              <a:rPr lang="ru-RU" sz="2000" cap="all" dirty="0"/>
            </a:br>
            <a:endParaRPr lang="ru-RU" sz="2000" dirty="0"/>
          </a:p>
        </p:txBody>
      </p:sp>
      <p:pic>
        <p:nvPicPr>
          <p:cNvPr id="20482" name="Picture 2" descr="Картинки по запросу правила коран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3861048"/>
            <a:ext cx="1698780" cy="2265040"/>
          </a:xfrm>
          <a:prstGeom prst="rect">
            <a:avLst/>
          </a:prstGeom>
          <a:noFill/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1043608" y="683406"/>
            <a:ext cx="7128792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Не придавайте Аллаху в сотоварищи другое божество 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Почитайте своих родителей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Отдавайте другим то, что им положено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b="1" dirty="0"/>
              <a:t> Не приближайтесь к имуществу </a:t>
            </a:r>
            <a:r>
              <a:rPr lang="ru-RU" sz="2000" b="1" dirty="0" smtClean="0"/>
              <a:t>сироты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Будьте верны в мере, когда взвешиваете и взвешивайте правильными весами 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Выполняйте свои обещания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Не убивайте своих детей из боязни обеднения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Не убивайте душу, которую запретил Аллах, иначе, как по праву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Не приближайтесь к прелюбодеянию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Не следуй за тем, о чём у тебя нет знания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Не ходи по земле горделиво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2000" b="1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 расточай своё богатство безрассудно, а придерживайся середины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моральные ценности человека</a:t>
            </a:r>
            <a:endParaRPr lang="ru-RU" sz="3200" b="1" dirty="0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251520" y="5085184"/>
            <a:ext cx="853244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Ценности отражают отношение человека к действительности (к тем или иным фактам, событиям, явлениям), к другим людям, к самому себе.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9" name="Picture 5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484784"/>
            <a:ext cx="6091436" cy="3045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67544" y="404664"/>
            <a:ext cx="7884368" cy="838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Что, по вашему мнению, в большей степени стимулирует нравственное поведение людей?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Выберите свой  вариант ответа: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04800" y="2286000"/>
            <a:ext cx="8686800" cy="37941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Боязнь общественного осуждения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Совесть, чувство долга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Одобрение окружающих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Желание делать,  как все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Боязнь наказания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7650" name="Picture 2" descr="Картинки по запросу моральные ценности э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3788416"/>
            <a:ext cx="2348482" cy="23417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Картинки по запросу моральные ценности это"/>
          <p:cNvPicPr>
            <a:picLocks noChangeAspect="1" noChangeArrowheads="1"/>
          </p:cNvPicPr>
          <p:nvPr/>
        </p:nvPicPr>
        <p:blipFill>
          <a:blip r:embed="rId3" cstate="print"/>
          <a:srcRect t="14000"/>
          <a:stretch>
            <a:fillRect/>
          </a:stretch>
        </p:blipFill>
        <p:spPr bwMode="auto">
          <a:xfrm>
            <a:off x="0" y="692696"/>
            <a:ext cx="8931202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dirty="0"/>
              <a:t>Какие  ассоциации у вас  возникают к слову «добро»? «зло»?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Назовите </a:t>
            </a:r>
            <a:r>
              <a:rPr lang="ru-RU" sz="2800" b="1" dirty="0"/>
              <a:t>их.</a:t>
            </a:r>
          </a:p>
        </p:txBody>
      </p:sp>
      <p:sp>
        <p:nvSpPr>
          <p:cNvPr id="31748" name="AutoShape 4" descr="Картинки по запросу добро и зл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50" name="AutoShape 6" descr="Картинки по запросу добро и зл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752" name="Picture 8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2060848"/>
            <a:ext cx="4307632" cy="3015343"/>
          </a:xfrm>
          <a:prstGeom prst="rect">
            <a:avLst/>
          </a:prstGeom>
          <a:noFill/>
        </p:spPr>
      </p:pic>
      <p:pic>
        <p:nvPicPr>
          <p:cNvPr id="31754" name="Picture 10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4509120"/>
            <a:ext cx="2151162" cy="2157239"/>
          </a:xfrm>
          <a:prstGeom prst="rect">
            <a:avLst/>
          </a:prstGeom>
          <a:noFill/>
        </p:spPr>
      </p:pic>
      <p:pic>
        <p:nvPicPr>
          <p:cNvPr id="8" name="Picture 2" descr="Картинки по запросу моральные ценности человек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6029" y="2060848"/>
            <a:ext cx="3431331" cy="21328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Иногда очень трудно оценить поступок с позиций добра и зла</a:t>
            </a:r>
            <a:r>
              <a:rPr lang="ru-RU" sz="2400" b="1" dirty="0" smtClean="0"/>
              <a:t>.</a:t>
            </a:r>
            <a:br>
              <a:rPr lang="ru-RU" sz="2400" b="1" dirty="0" smtClean="0"/>
            </a:b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3140968"/>
            <a:ext cx="7776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Как должен вести себя человек, по отношению к которому совершают дурной поступок? </a:t>
            </a:r>
          </a:p>
        </p:txBody>
      </p:sp>
      <p:pic>
        <p:nvPicPr>
          <p:cNvPr id="33794" name="Picture 2" descr="Картинки по запросу добро и зло в человек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1124744"/>
            <a:ext cx="2582516" cy="1971849"/>
          </a:xfrm>
          <a:prstGeom prst="rect">
            <a:avLst/>
          </a:prstGeom>
          <a:noFill/>
        </p:spPr>
      </p:pic>
      <p:pic>
        <p:nvPicPr>
          <p:cNvPr id="33796" name="Picture 4" descr="Картинки по запросу добро и зло в человек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4149080"/>
            <a:ext cx="4983082" cy="24090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724942"/>
          </a:xfrm>
        </p:spPr>
        <p:txBody>
          <a:bodyPr>
            <a:normAutofit/>
          </a:bodyPr>
          <a:lstStyle/>
          <a:p>
            <a:r>
              <a:rPr lang="ru-RU" sz="2800" b="1" i="1" u="sng" dirty="0"/>
              <a:t>Притча «Ведро яблок»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692696"/>
            <a:ext cx="777686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400" b="1" dirty="0" smtClean="0"/>
              <a:t>Купил </a:t>
            </a:r>
            <a:r>
              <a:rPr lang="ru-RU" sz="2400" b="1" dirty="0"/>
              <a:t>человек себе новый дом — большой, красивый — и сад с фруктовыми деревьями возле дома</a:t>
            </a:r>
            <a:r>
              <a:rPr lang="ru-RU" sz="2400" b="1" dirty="0" smtClean="0"/>
              <a:t>.</a:t>
            </a:r>
          </a:p>
          <a:p>
            <a:pPr algn="ctr" fontAlgn="base"/>
            <a:r>
              <a:rPr lang="ru-RU" sz="2400" b="1" dirty="0" smtClean="0"/>
              <a:t> </a:t>
            </a:r>
            <a:r>
              <a:rPr lang="ru-RU" sz="2400" b="1" dirty="0"/>
              <a:t>А рядом в стареньком домике жил завистливый сосед, который постоянно пытался испортить ему настроение: то мусор под ворота подбросит, то ещё какую гадость натворит</a:t>
            </a:r>
            <a:r>
              <a:rPr lang="ru-RU" sz="2400" b="1" dirty="0" smtClean="0"/>
              <a:t>.</a:t>
            </a:r>
          </a:p>
          <a:p>
            <a:pPr algn="ctr" fontAlgn="base"/>
            <a:endParaRPr lang="ru-RU" sz="2400" b="1" dirty="0"/>
          </a:p>
          <a:p>
            <a:pPr algn="ctr" fontAlgn="base"/>
            <a:r>
              <a:rPr lang="ru-RU" sz="2400" b="1" dirty="0"/>
              <a:t>Однажды проснулся человек в хорошем настроении, вышел на крыльцо, а там — ведро с помоями. Человек взял ведро, помои вылил, ведро вычистил до блеска, насобирал в него самых больших, спелых и вкусных яблок и пошёл к соседу. Сосед, услышав стук в дверь, злорадно подумал: «Наконец-то я достал его!». </a:t>
            </a:r>
            <a:endParaRPr lang="ru-RU" sz="2400" b="1" dirty="0" smtClean="0"/>
          </a:p>
          <a:p>
            <a:pPr algn="ctr" fontAlgn="base"/>
            <a:endParaRPr lang="ru-RU" sz="2400" b="1" dirty="0"/>
          </a:p>
          <a:p>
            <a:pPr algn="ctr" fontAlgn="base"/>
            <a:r>
              <a:rPr lang="ru-RU" sz="2400" b="1" dirty="0" smtClean="0"/>
              <a:t>Открывает </a:t>
            </a:r>
            <a:r>
              <a:rPr lang="ru-RU" sz="2400" b="1" dirty="0"/>
              <a:t>дверь в надежде на скандал, а человек протянул ему ведро с яблоками и сказал</a:t>
            </a:r>
            <a:r>
              <a:rPr lang="ru-RU" sz="2400" b="1" dirty="0" smtClean="0"/>
              <a:t>:</a:t>
            </a:r>
            <a:endParaRPr lang="ru-RU" sz="24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Картинки по запросу притча ведро ябло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09" y="25860"/>
            <a:ext cx="8808979" cy="66067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11560" y="2420888"/>
          <a:ext cx="7992888" cy="39577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226639"/>
                <a:gridCol w="2348460"/>
                <a:gridCol w="3417789"/>
              </a:tblGrid>
              <a:tr h="572829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2000" b="1" u="none" strike="noStrike" dirty="0"/>
                        <a:t>Вопросы для сравнения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2352" marR="22352" marT="22352" marB="22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3600" b="1" i="1" u="none" strike="noStrike" dirty="0"/>
                        <a:t>Право</a:t>
                      </a:r>
                      <a:endParaRPr lang="ru-RU" sz="3600" b="1" i="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2352" marR="22352" marT="22352" marB="22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3600" b="1" u="none" strike="noStrike" dirty="0"/>
                        <a:t>Мораль</a:t>
                      </a:r>
                      <a:endParaRPr lang="ru-RU" sz="3600" b="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2352" marR="22352" marT="22352" marB="22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CC"/>
                    </a:solidFill>
                  </a:tcPr>
                </a:tc>
              </a:tr>
              <a:tr h="517842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2000" b="1" u="none" strike="noStrike" dirty="0"/>
                        <a:t>Кто вырабатывает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2352" marR="22352" marT="22352" marB="22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2000" b="1" u="none" strike="noStrike" dirty="0"/>
                        <a:t>Государство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2352" marR="22352" marT="22352" marB="22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2000" b="1" u="none" strike="noStrike" dirty="0"/>
                        <a:t>Общество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2352" marR="22352" marT="22352" marB="22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CC"/>
                    </a:solidFill>
                  </a:tcPr>
                </a:tc>
              </a:tr>
              <a:tr h="572829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2000" b="1" u="none" strike="noStrike" dirty="0"/>
                        <a:t>Где закреплено?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2352" marR="22352" marT="22352" marB="22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2000" b="1" u="none" strike="noStrike" dirty="0"/>
                        <a:t>В законах государства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2352" marR="22352" marT="22352" marB="22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2000" b="1" u="none" strike="noStrike" dirty="0"/>
                        <a:t>Нет письменного закрепления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2352" marR="22352" marT="22352" marB="22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CC"/>
                    </a:solidFill>
                  </a:tcPr>
                </a:tc>
              </a:tr>
              <a:tr h="91823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2000" b="1" u="none" strike="noStrike" dirty="0"/>
                        <a:t>Каковы последствия нарушения?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2352" marR="22352" marT="22352" marB="22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2000" b="1" u="none" strike="noStrike" dirty="0"/>
                        <a:t>Наступает </a:t>
                      </a:r>
                      <a:r>
                        <a:rPr lang="ru-RU" sz="2000" b="1" u="none" strike="noStrike" dirty="0" err="1"/>
                        <a:t>юрид</a:t>
                      </a:r>
                      <a:r>
                        <a:rPr lang="ru-RU" sz="2000" b="1" u="none" strike="noStrike" dirty="0"/>
                        <a:t>. ответственность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2352" marR="22352" marT="22352" marB="22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2000" b="1" u="none" strike="noStrike" dirty="0"/>
                        <a:t>Общественное осуждение, критика, “угрызение” совести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2352" marR="22352" marT="22352" marB="22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CC"/>
                    </a:solidFill>
                  </a:tcPr>
                </a:tc>
              </a:tr>
              <a:tr h="517842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2000" b="1" u="none" strike="noStrike"/>
                        <a:t>Выполнение</a:t>
                      </a:r>
                      <a:endParaRPr lang="ru-RU" sz="2000" b="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2352" marR="22352" marT="22352" marB="22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2000" b="1" u="none" strike="noStrike" dirty="0"/>
                        <a:t>Обязательно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2352" marR="22352" marT="22352" marB="22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2000" b="1" u="none" strike="noStrike" dirty="0"/>
                        <a:t>Не обязательно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2352" marR="22352" marT="22352" marB="22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CC"/>
                    </a:solidFill>
                  </a:tcPr>
                </a:tc>
              </a:tr>
              <a:tr h="572829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2000" b="1" u="none" strike="noStrike"/>
                        <a:t>Что регулирует?</a:t>
                      </a:r>
                      <a:endParaRPr lang="ru-RU" sz="2000" b="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2352" marR="22352" marT="22352" marB="22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2000" b="1" u="none" strike="noStrike" dirty="0"/>
                        <a:t>служат для регулирования и оценки поступков человека.</a:t>
                      </a:r>
                      <a:endParaRPr lang="ru-RU" sz="2000" b="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2352" marR="22352" marT="22352" marB="223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683568" y="290390"/>
            <a:ext cx="7560840" cy="178510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Мораль - правила поведения человека в обществе, не закрепленные в законах.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  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Мораль   и    право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 l="5318" t="2364" r="4274" b="6637"/>
          <a:stretch>
            <a:fillRect/>
          </a:stretch>
        </p:blipFill>
        <p:spPr bwMode="auto">
          <a:xfrm>
            <a:off x="0" y="-58416"/>
            <a:ext cx="9144000" cy="69028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 b="11180"/>
          <a:stretch>
            <a:fillRect/>
          </a:stretch>
        </p:blipFill>
        <p:spPr bwMode="auto">
          <a:xfrm>
            <a:off x="0" y="18002"/>
            <a:ext cx="9119996" cy="68399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Картинки по запросу моральные ценности э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0"/>
            <a:ext cx="8208912" cy="65527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908720"/>
            <a:ext cx="8229600" cy="150304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/>
              <a:t>Все можно простить, но не извращение тех высших истин,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i="1" dirty="0"/>
              <a:t>до которых с таким трудом дошло человечество.</a:t>
            </a: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1403648" y="4298779"/>
            <a:ext cx="6681699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 делай другому того, чего себе не желаешь!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602</Words>
  <Application>Microsoft Office PowerPoint</Application>
  <PresentationFormat>Экран (4:3)</PresentationFormat>
  <Paragraphs>85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«Этические  и моральные  нормы  в  жизни  человека» </vt:lpstr>
      <vt:lpstr>«Крошка сын к отцу пришел,   и спросила  Кроха:  Что такое хорошо   и что такое плохо?»…  </vt:lpstr>
      <vt:lpstr>Духовный мир человека - обозначает внутреннюю, духовную жизнь человека, которая включает знания, веру, чувства, стремления людей. </vt:lpstr>
      <vt:lpstr>Требует постоянного обогащения путем общения и особенно путем обращения к произведениям русских и зарубежных философов, священным книгам мировых религий, шедеврам отечественной и мировой художественной литературы, музыки, живописи. </vt:lpstr>
      <vt:lpstr>Что такое мораль?</vt:lpstr>
      <vt:lpstr>Заповеди христианства</vt:lpstr>
      <vt:lpstr>Аяты В Священном Коране  (ДЕСЯТЬ ЗАПОВЕДЕЙ) </vt:lpstr>
      <vt:lpstr>моральные ценности человека</vt:lpstr>
      <vt:lpstr>Слайд 9</vt:lpstr>
      <vt:lpstr>Слайд 10</vt:lpstr>
      <vt:lpstr>Какие  ассоциации у вас  возникают к слову «добро»? «зло»?  Назовите их.</vt:lpstr>
      <vt:lpstr>Иногда очень трудно оценить поступок с позиций добра и зла. </vt:lpstr>
      <vt:lpstr>Притча «Ведро яблок»</vt:lpstr>
      <vt:lpstr>Слайд 14</vt:lpstr>
      <vt:lpstr>Слайд 15</vt:lpstr>
      <vt:lpstr>Слайд 16</vt:lpstr>
      <vt:lpstr>Слайд 17</vt:lpstr>
      <vt:lpstr>Слайд 18</vt:lpstr>
      <vt:lpstr>Все можно простить, но не извращение тех высших истин, до которых с таким трудом дошло человечество.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«Этические и моральные нормы  в жизни человека»</dc:title>
  <dc:creator>Ludmila</dc:creator>
  <cp:lastModifiedBy>Ludmila</cp:lastModifiedBy>
  <cp:revision>20</cp:revision>
  <dcterms:created xsi:type="dcterms:W3CDTF">2017-03-09T19:38:52Z</dcterms:created>
  <dcterms:modified xsi:type="dcterms:W3CDTF">2017-03-13T18:36:57Z</dcterms:modified>
</cp:coreProperties>
</file>