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7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71" r:id="rId10"/>
    <p:sldId id="267" r:id="rId11"/>
    <p:sldId id="268" r:id="rId12"/>
    <p:sldId id="269" r:id="rId13"/>
    <p:sldId id="270" r:id="rId14"/>
    <p:sldId id="273" r:id="rId15"/>
    <p:sldId id="260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72" d="100"/>
          <a:sy n="72" d="100"/>
        </p:scale>
        <p:origin x="124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6A74A1-F614-44C6-B924-BE49CEAD9A0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B5D1E-0BBA-4490-BEA5-B066FC2A9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138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1B5D1E-0BBA-4490-BEA5-B066FC2A92A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873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13.03.2017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13.03.2017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13.03.2017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13.03.2017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13.03.2017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13.03.2017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13.03.2017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13.03.2017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13.03.2017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13.03.2017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13.03.2017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 userDrawn="1"/>
        </p:nvSpPr>
        <p:spPr>
          <a:xfrm rot="21365376">
            <a:off x="342641" y="350577"/>
            <a:ext cx="8501046" cy="615627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 userDrawn="1"/>
        </p:nvSpPr>
        <p:spPr>
          <a:xfrm rot="352294">
            <a:off x="353437" y="558538"/>
            <a:ext cx="8458738" cy="581458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 userDrawn="1"/>
        </p:nvSpPr>
        <p:spPr>
          <a:xfrm>
            <a:off x="428596" y="500042"/>
            <a:ext cx="8286808" cy="592935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571472" y="6500834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Группа 14"/>
          <p:cNvGrpSpPr/>
          <p:nvPr userDrawn="1"/>
        </p:nvGrpSpPr>
        <p:grpSpPr>
          <a:xfrm>
            <a:off x="714348" y="2214554"/>
            <a:ext cx="500066" cy="500066"/>
            <a:chOff x="571472" y="3929066"/>
            <a:chExt cx="785818" cy="785818"/>
          </a:xfrm>
        </p:grpSpPr>
        <p:sp>
          <p:nvSpPr>
            <p:cNvPr id="16" name="Овал 15"/>
            <p:cNvSpPr/>
            <p:nvPr/>
          </p:nvSpPr>
          <p:spPr>
            <a:xfrm>
              <a:off x="571472" y="3929066"/>
              <a:ext cx="785818" cy="78581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714348" y="407194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 userDrawn="1"/>
        </p:nvGrpSpPr>
        <p:grpSpPr>
          <a:xfrm>
            <a:off x="714348" y="3214686"/>
            <a:ext cx="500066" cy="500066"/>
            <a:chOff x="571472" y="3929066"/>
            <a:chExt cx="785818" cy="785818"/>
          </a:xfrm>
        </p:grpSpPr>
        <p:sp>
          <p:nvSpPr>
            <p:cNvPr id="19" name="Овал 18"/>
            <p:cNvSpPr/>
            <p:nvPr/>
          </p:nvSpPr>
          <p:spPr>
            <a:xfrm>
              <a:off x="571472" y="3929066"/>
              <a:ext cx="785818" cy="78581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714348" y="407194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 userDrawn="1"/>
        </p:nvGrpSpPr>
        <p:grpSpPr>
          <a:xfrm>
            <a:off x="714348" y="4214818"/>
            <a:ext cx="500066" cy="500066"/>
            <a:chOff x="571472" y="3929066"/>
            <a:chExt cx="785818" cy="785818"/>
          </a:xfrm>
        </p:grpSpPr>
        <p:sp>
          <p:nvSpPr>
            <p:cNvPr id="22" name="Овал 21"/>
            <p:cNvSpPr/>
            <p:nvPr/>
          </p:nvSpPr>
          <p:spPr>
            <a:xfrm>
              <a:off x="571472" y="3929066"/>
              <a:ext cx="785818" cy="785818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714348" y="4071942"/>
              <a:ext cx="500066" cy="50006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683568" y="692696"/>
            <a:ext cx="8082956" cy="4966811"/>
            <a:chOff x="1597126" y="1842299"/>
            <a:chExt cx="6756236" cy="10489496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597126" y="1842299"/>
              <a:ext cx="6756236" cy="79949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000" dirty="0" smtClean="0">
                  <a:ln w="0"/>
                  <a:solidFill>
                    <a:schemeClr val="bg2">
                      <a:lumMod val="2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onotype Corsiva" pitchFamily="66" charset="0"/>
                  <a:cs typeface="Arial" charset="0"/>
                </a:rPr>
                <a:t>Муниципальное казенное общеобразовательное учреждение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000" dirty="0" smtClean="0">
                  <a:ln w="0"/>
                  <a:solidFill>
                    <a:schemeClr val="bg2">
                      <a:lumMod val="2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onotype Corsiva" pitchFamily="66" charset="0"/>
                  <a:cs typeface="Arial" charset="0"/>
                </a:rPr>
                <a:t>«Товарковская средняя общеобразовательная школа № 1»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4000" dirty="0" smtClean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itchFamily="66" charset="0"/>
                <a:cs typeface="Arial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4000" dirty="0" smtClean="0">
                  <a:ln w="0"/>
                  <a:solidFill>
                    <a:schemeClr val="bg2">
                      <a:lumMod val="2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onotype Corsiva" pitchFamily="66" charset="0"/>
                  <a:cs typeface="Arial" charset="0"/>
                </a:rPr>
                <a:t>Создание проблемной ситуации на уроках , как один из способов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4000" dirty="0" smtClean="0">
                  <a:ln w="0"/>
                  <a:solidFill>
                    <a:schemeClr val="bg2">
                      <a:lumMod val="2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onotype Corsiva" pitchFamily="66" charset="0"/>
                  <a:cs typeface="Arial" charset="0"/>
                </a:rPr>
                <a:t>развития творческого мышления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4000" dirty="0" smtClean="0">
                  <a:ln w="0"/>
                  <a:solidFill>
                    <a:schemeClr val="bg2">
                      <a:lumMod val="2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onotype Corsiva" pitchFamily="66" charset="0"/>
                  <a:cs typeface="Arial" charset="0"/>
                </a:rPr>
                <a:t>младших школьников </a:t>
              </a:r>
              <a:endParaRPr lang="ru-RU" sz="4000" dirty="0">
                <a:ln w="0"/>
                <a:solidFill>
                  <a:schemeClr val="bg2">
                    <a:lumMod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4666752" y="10966797"/>
              <a:ext cx="3611325" cy="1364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Автор : </a:t>
              </a:r>
              <a:r>
                <a:rPr lang="ru-RU" dirty="0" err="1" smtClean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Городничева</a:t>
              </a:r>
              <a:r>
                <a:rPr lang="ru-RU" dirty="0" smtClean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Елена Александровна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классов </a:t>
              </a:r>
              <a:endParaRPr lang="ru-RU" dirty="0">
                <a:solidFill>
                  <a:schemeClr val="bg2">
                    <a:lumMod val="25000"/>
                  </a:schemeClr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4150517"/>
            <a:ext cx="1530229" cy="1725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31640" y="1772816"/>
            <a:ext cx="7344816" cy="301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</a:pPr>
            <a:r>
              <a:rPr lang="ru-RU" altLang="ru-RU" sz="4400" b="1" kern="0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</a:rPr>
              <a:t>Цель: </a:t>
            </a:r>
            <a:endParaRPr lang="ru-RU" altLang="ru-RU" sz="4400" b="1" kern="0" dirty="0" smtClean="0">
              <a:solidFill>
                <a:schemeClr val="bg2">
                  <a:lumMod val="25000"/>
                </a:schemeClr>
              </a:solidFill>
              <a:latin typeface="Monotype Corsiva" panose="03010101010201010101" pitchFamily="66" charset="0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66"/>
              </a:buClr>
            </a:pPr>
            <a:r>
              <a:rPr lang="ru-RU" altLang="ru-RU" sz="2400" kern="0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altLang="ru-RU" sz="2800" kern="0" dirty="0" smtClean="0">
                <a:solidFill>
                  <a:srgbClr val="000000"/>
                </a:solidFill>
                <a:latin typeface="Arial"/>
              </a:rPr>
              <a:t>Представить </a:t>
            </a:r>
            <a:r>
              <a:rPr lang="ru-RU" altLang="ru-RU" sz="2800" kern="0" dirty="0">
                <a:solidFill>
                  <a:srgbClr val="000000"/>
                </a:solidFill>
                <a:latin typeface="Arial"/>
              </a:rPr>
              <a:t>коллегам апробированную модель педагогической деятельности по  созданию проблемных ситуаций на уроках в начальных </a:t>
            </a:r>
            <a:r>
              <a:rPr lang="ru-RU" altLang="ru-RU" sz="2800" kern="0" dirty="0" smtClean="0">
                <a:solidFill>
                  <a:srgbClr val="000000"/>
                </a:solidFill>
                <a:latin typeface="Arial"/>
              </a:rPr>
              <a:t>классах </a:t>
            </a:r>
            <a:r>
              <a:rPr lang="ru-RU" altLang="ru-RU" sz="2800" kern="0" dirty="0">
                <a:solidFill>
                  <a:srgbClr val="000000"/>
                </a:solidFill>
                <a:latin typeface="Arial"/>
              </a:rPr>
              <a:t>(по </a:t>
            </a:r>
            <a:r>
              <a:rPr lang="ru-RU" altLang="ru-RU" sz="2800" kern="0" dirty="0" smtClean="0">
                <a:solidFill>
                  <a:srgbClr val="000000"/>
                </a:solidFill>
                <a:latin typeface="Arial"/>
              </a:rPr>
              <a:t>технологии проблемного диалога Е.Л</a:t>
            </a:r>
            <a:r>
              <a:rPr lang="ru-RU" altLang="ru-RU" sz="2800" kern="0" dirty="0">
                <a:solidFill>
                  <a:srgbClr val="000000"/>
                </a:solidFill>
                <a:latin typeface="Arial"/>
              </a:rPr>
              <a:t>. Мельниковой</a:t>
            </a:r>
            <a:r>
              <a:rPr lang="ru-RU" altLang="ru-RU" sz="2800" kern="0" dirty="0" smtClean="0">
                <a:solidFill>
                  <a:srgbClr val="000000"/>
                </a:solidFill>
                <a:latin typeface="Arial"/>
              </a:rPr>
              <a:t>). </a:t>
            </a:r>
            <a:endParaRPr lang="ru-RU" altLang="ru-RU" sz="2800" kern="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620688"/>
            <a:ext cx="2808312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620688"/>
            <a:ext cx="7416824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  <a:cs typeface="Mongolian Baiti" panose="03000500000000000000" pitchFamily="66" charset="0"/>
              </a:rPr>
              <a:t>Задачи</a:t>
            </a:r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  <a:cs typeface="Mongolian Baiti" panose="03000500000000000000" pitchFamily="66" charset="0"/>
              </a:rPr>
              <a:t>: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− обозначить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 технологии проблемного диалога на современном этапе образования;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− ознакомить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участников мастер-класса с приёмами создания проблемных ситуаций;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− представить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участникам мастер-класса опыт использования приёмов создания проблемных ситуаций;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− провести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практическую часть мастер-класса по формированию умения распознавать  приёмы создания проблемных ситуаций на уроках;</a:t>
            </a: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− провести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рефлексию продуктивности мастер-класса.</a:t>
            </a:r>
          </a:p>
        </p:txBody>
      </p:sp>
    </p:spTree>
    <p:extLst>
      <p:ext uri="{BB962C8B-B14F-4D97-AF65-F5344CB8AC3E}">
        <p14:creationId xmlns:p14="http://schemas.microsoft.com/office/powerpoint/2010/main" val="377154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988840"/>
            <a:ext cx="6696744" cy="3656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Актуальность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наряду 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требованиями дать школьнику глубокие и прочные знания, перед современной школой стоит задача развить творческие способности каждого ученика, сформировать у него такие умения и навыки, с помощью которых он сможет самостоятельно добавить новые знания.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068332"/>
            <a:ext cx="792088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“Единственный путь, ведущий к знанию – это деятельность</a:t>
            </a:r>
            <a:r>
              <a:rPr lang="ru-RU" b="1" i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”                                                                                              					                    Бернард </a:t>
            </a:r>
            <a:r>
              <a:rPr 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Шоу 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19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548680"/>
            <a:ext cx="7488832" cy="4652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i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i="1" dirty="0" smtClean="0">
                <a:solidFill>
                  <a:schemeClr val="bg2">
                    <a:lumMod val="25000"/>
                  </a:schemeClr>
                </a:solidFill>
                <a:latin typeface="Monotype Corsiva" panose="03010101010201010101" pitchFamily="66" charset="0"/>
                <a:cs typeface="Arial" panose="020B0604020202020204" pitchFamily="34" charset="0"/>
              </a:rPr>
              <a:t>Проблемные ситуации</a:t>
            </a:r>
            <a:r>
              <a:rPr lang="ru-RU" sz="3600" i="1" dirty="0" smtClean="0">
                <a:latin typeface="Monotype Corsiva" panose="03010101010201010101" pitchFamily="66" charset="0"/>
                <a:cs typeface="Arial" panose="020B0604020202020204" pitchFamily="34" charset="0"/>
              </a:rPr>
              <a:t> </a:t>
            </a:r>
            <a:r>
              <a:rPr lang="ru-RU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это форма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реализации принципа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проблемности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обучении и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представляет собой психическое состояние мыслительного взаимодействия ученика или класса с некоторой проблемой под руководством педагога.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055030"/>
            <a:ext cx="1152128" cy="6507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450" y="4393311"/>
            <a:ext cx="1646630" cy="180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908720"/>
            <a:ext cx="7272808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Основные типы проблемных 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ситуаций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1) ситуация нехватки знаний (учащиеся не могут решить задачу, ответить на вопрос из-за отсутствия необходимых знаний);</a:t>
            </a:r>
          </a:p>
          <a:p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2) ситуация новых условий (необходимые знания у детей, 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или им предстоит </a:t>
            </a:r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придумать, как применить имеющиеся знания и умения в новых условиях); </a:t>
            </a:r>
          </a:p>
          <a:p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3) ситуация противоречия между теоретической возможностью и практической осуществимостью (например, ученику надо выбрать из нескольких</a:t>
            </a:r>
          </a:p>
          <a:p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известных ему способов решения 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рациональный</a:t>
            </a:r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4) ситуация противоречия между полученным практическим результатом и отсутствием знаний </a:t>
            </a:r>
            <a:endParaRPr lang="ru-RU" sz="23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того, чтобы объяснить, как и почему получен именно такой результат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90750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548680"/>
            <a:ext cx="7704856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Правила подготовки урока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применением проблемных ситуаций </a:t>
            </a:r>
          </a:p>
          <a:p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1. Отобрать необходимый учебный материал к уроку в соответствии с программой, Стандартами,   календарно-тематическим планированием, УМК;</a:t>
            </a:r>
          </a:p>
          <a:p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2. Определить цель и задачи урока;</a:t>
            </a:r>
          </a:p>
          <a:p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3. Определить «конфликтную» составляющую содержания урока;</a:t>
            </a:r>
          </a:p>
          <a:p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4. Продумать мотивацию 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, т.е. определить прием создания  проблемной ситуации на уроке;</a:t>
            </a:r>
          </a:p>
          <a:p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5. Продумать личную и социальную значимость  решаемой проблемы;</a:t>
            </a:r>
          </a:p>
          <a:p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6. Продумать формы 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организации,  обеспечивающие </a:t>
            </a:r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учителя и 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учащихся.  </a:t>
            </a:r>
            <a:endParaRPr lang="ru-RU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300" dirty="0">
                <a:latin typeface="Arial" panose="020B0604020202020204" pitchFamily="34" charset="0"/>
                <a:cs typeface="Arial" panose="020B0604020202020204" pitchFamily="34" charset="0"/>
              </a:rPr>
              <a:t>7. Определить приёмы создания рефлексивного этапа урока (контроль, рефлексия)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88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051739"/>
              </p:ext>
            </p:extLst>
          </p:nvPr>
        </p:nvGraphicFramePr>
        <p:xfrm>
          <a:off x="1331640" y="1628800"/>
          <a:ext cx="7200800" cy="4267200"/>
        </p:xfrm>
        <a:graphic>
          <a:graphicData uri="http://schemas.openxmlformats.org/drawingml/2006/table">
            <a:tbl>
              <a:tblPr firstRow="1" firstCol="1" bandRow="1"/>
              <a:tblGrid>
                <a:gridCol w="1063828"/>
                <a:gridCol w="2963522"/>
                <a:gridCol w="3173450"/>
              </a:tblGrid>
              <a:tr h="1900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Цель урока</a:t>
                      </a:r>
                    </a:p>
                  </a:txBody>
                  <a:tcPr marL="65773" marR="65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Этапы урока</a:t>
                      </a:r>
                    </a:p>
                  </a:txBody>
                  <a:tcPr marL="65773" marR="65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Деятельность учащихся</a:t>
                      </a:r>
                    </a:p>
                  </a:txBody>
                  <a:tcPr marL="65773" marR="65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23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</a:t>
                      </a:r>
                      <a:endParaRPr lang="ru-RU" sz="20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Я</a:t>
                      </a:r>
                    </a:p>
                  </a:txBody>
                  <a:tcPr marL="65773" marR="65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I. Создание проблемной ситуации</a:t>
                      </a:r>
                    </a:p>
                  </a:txBody>
                  <a:tcPr marL="65773" marR="65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Формулирование вопроса: «Почему не получается?»</a:t>
                      </a:r>
                    </a:p>
                  </a:txBody>
                  <a:tcPr marL="65773" marR="65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II. Постановка учебной задачи</a:t>
                      </a:r>
                    </a:p>
                  </a:txBody>
                  <a:tcPr marL="65773" marR="65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Формулирование темы урока и его задачи</a:t>
                      </a:r>
                    </a:p>
                  </a:txBody>
                  <a:tcPr marL="65773" marR="65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III. Поиск решения</a:t>
                      </a:r>
                    </a:p>
                  </a:txBody>
                  <a:tcPr marL="65773" marR="65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Открытие субъективно нового знания, путем выдвижения и анализа гипотез</a:t>
                      </a:r>
                    </a:p>
                  </a:txBody>
                  <a:tcPr marL="65773" marR="65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IV. Выражение решения</a:t>
                      </a:r>
                    </a:p>
                  </a:txBody>
                  <a:tcPr marL="65773" marR="65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Выражение нового знания в доступной форме. Моделирование.</a:t>
                      </a:r>
                    </a:p>
                  </a:txBody>
                  <a:tcPr marL="65773" marR="657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07704" y="639416"/>
            <a:ext cx="554461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Структура проблемного урока (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Е. Мельниковой)</a:t>
            </a:r>
            <a:endParaRPr kumimoji="0" lang="ru-RU" altLang="ru-RU" sz="2400" b="1" i="1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63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86104"/>
              </p:ext>
            </p:extLst>
          </p:nvPr>
        </p:nvGraphicFramePr>
        <p:xfrm>
          <a:off x="1187624" y="908720"/>
          <a:ext cx="7488832" cy="5698635"/>
        </p:xfrm>
        <a:graphic>
          <a:graphicData uri="http://schemas.openxmlformats.org/drawingml/2006/table">
            <a:tbl>
              <a:tblPr firstRow="1" firstCol="1" bandRow="1"/>
              <a:tblGrid>
                <a:gridCol w="727071"/>
                <a:gridCol w="2209725"/>
                <a:gridCol w="4552036"/>
              </a:tblGrid>
              <a:tr h="462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Цель </a:t>
                      </a:r>
                      <a:r>
                        <a:rPr lang="ru-RU" sz="16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урока</a:t>
                      </a:r>
                      <a:endParaRPr lang="ru-RU" sz="16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Этапы урока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Деятельность учащихся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436">
                <a:tc rowSpan="8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</a:t>
                      </a:r>
                      <a:r>
                        <a:rPr lang="ru-RU" sz="16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6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ru-RU" sz="16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Н</a:t>
                      </a:r>
                      <a:endParaRPr lang="ru-RU" sz="16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А</a:t>
                      </a:r>
                      <a:endParaRPr lang="ru-RU" sz="16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Н</a:t>
                      </a:r>
                      <a:endParaRPr lang="ru-RU" sz="16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И</a:t>
                      </a:r>
                      <a:endParaRPr lang="ru-RU" sz="16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Я</a:t>
                      </a:r>
                      <a:endParaRPr lang="ru-RU" sz="16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1.Организационный момент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включение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обучающихся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 деятельность;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выделение содержательной области.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10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 Актуализация знаний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воспроизведение понятий и алгоритмов, необходимых и достаточных для «открытия» нового знания;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фиксирование затруднения в деятельности по известной норме.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4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 Постановка учебной проблемы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определение затруднения, его место.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определение необходимости нового знания.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 «Открытие»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обучающимися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нового знания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выдвижение гипотезы;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проверка гипотезы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49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 Первичное закрепление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внешнее оформление новых алгоритмов;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фиксирование уже оформленного знания.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 Самостоятельная работа с самопроверкой и самооценкой в классе;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самостоятельное решение типовых заданий;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самостоятельная проверка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обучающимися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своей работы.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 Повторение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включение нового материала в систему знаний;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решение задач на повторение и закрепление ранее изученного материала.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55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8. Итог занятия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рефлексия деятельности на уроке;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 самооценка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обучающимися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собственной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деятельности.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588" marR="4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339752" y="539388"/>
            <a:ext cx="5293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проблемного урока (2 вариант)</a:t>
            </a:r>
          </a:p>
        </p:txBody>
      </p:sp>
    </p:spTree>
    <p:extLst>
      <p:ext uri="{BB962C8B-B14F-4D97-AF65-F5344CB8AC3E}">
        <p14:creationId xmlns:p14="http://schemas.microsoft.com/office/powerpoint/2010/main" val="236095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586356"/>
              </p:ext>
            </p:extLst>
          </p:nvPr>
        </p:nvGraphicFramePr>
        <p:xfrm>
          <a:off x="1043608" y="983340"/>
          <a:ext cx="7560840" cy="533538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68152"/>
                <a:gridCol w="1757965"/>
                <a:gridCol w="4434723"/>
              </a:tblGrid>
              <a:tr h="4440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Тип проблемной  ситуации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92" marR="47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Тип противоречия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92" marR="47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Приёмы создания проблемной ситуации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92" marR="47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9081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С удивлением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92" marR="47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между двумя </a:t>
                      </a:r>
                      <a:endParaRPr lang="ru-RU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(или более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) положениями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92" marR="47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 Одновременно предъявить противоречивые факты, теории или точки зрения. 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2. Столкнуть разные мнения учеников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вопросом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или практическим заданием.                       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92" marR="47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31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между житейским  представлением учащихся и научным фактом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92" marR="47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Шаг 1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 Обнажить житейское </a:t>
                      </a: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представление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учащихся вопросом или практическим заданием «на ошибку»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Шаг 2. Предъявить научный факт сообщением, экспериментом или наглядностью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92" marR="47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50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b="1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b="1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 </a:t>
                      </a: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затруднением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92" marR="47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 smtClean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между 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необходимостью и невозможностью выполнить задание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92" marR="47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 Дать практическое задание, не выполнимое вообще.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 Дать практическое задание, не сходное с предыдущим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Шаг 1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. Дать практическое задание, сходное с предыдущим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Шаг 2. Доказать, что задание учениками не выполнено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892" marR="478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15616" y="548680"/>
            <a:ext cx="68670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Типы проблемной  </a:t>
            </a: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ситуации </a:t>
            </a:r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(по </a:t>
            </a:r>
            <a:r>
              <a:rPr lang="ru-RU" sz="2000" b="1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Е.Л.Мельниковой</a:t>
            </a:r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RU" sz="2000" b="1" i="1" dirty="0">
              <a:solidFill>
                <a:schemeClr val="bg2">
                  <a:lumMod val="2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50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764704"/>
            <a:ext cx="7776864" cy="5735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Система методов проблемного обучения</a:t>
            </a:r>
            <a:endParaRPr lang="ru-RU" sz="24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Система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общих методов: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 объяснительно иллюстративный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   2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репродуктивный;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проблемное изложение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                  4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частично-поисковый;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5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исследовательский метод.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000" i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Система </a:t>
            </a:r>
            <a:r>
              <a:rPr lang="ru-RU" sz="20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методов проблемного обучения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представляет собой органическое сочетание общих и бинарных методов.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Это пять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дидактических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способов организации процесса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проблемного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обучения,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представляющих собой три вида изложения учебного материала учителем и три вида организации им самостоятельной учебной деятельности учащихся: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 монологическом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                    2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рассуждающем;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диалогическом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                      4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эвристическом;</a:t>
            </a:r>
          </a:p>
          <a:p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5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исследовательском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73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980728"/>
            <a:ext cx="6984776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Преимущества 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проблемного обучения: </a:t>
            </a:r>
            <a:endParaRPr lang="ru-RU" sz="2400" b="1" i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i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это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во-первых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наибольшие возможности для развития внимания, наблюдательности, активизации мышления и познавательной деятельности учащихся; </a:t>
            </a:r>
            <a:endParaRPr lang="ru-RU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во-вторых</a:t>
            </a:r>
            <a:r>
              <a:rPr lang="ru-RU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развитие самостоятельности, ответственности, критичности и самокритичности, инициативности, нестандартности мышления, осторожности и решительности.</a:t>
            </a:r>
            <a:endParaRPr lang="ru-RU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15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340768"/>
            <a:ext cx="62464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4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Проблемное обучени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</a:t>
            </a:r>
          </a:p>
          <a:p>
            <a:pPr>
              <a:spcAft>
                <a:spcPts val="0"/>
              </a:spcAft>
            </a:pP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     вносит свой вклад в формирование готовности к творческой деятельности;</a:t>
            </a:r>
          </a:p>
          <a:p>
            <a:pPr>
              <a:spcAft>
                <a:spcPts val="0"/>
              </a:spcAft>
            </a:pP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     способствует развитию познавательной активности;</a:t>
            </a:r>
          </a:p>
          <a:p>
            <a:pPr>
              <a:spcAft>
                <a:spcPts val="0"/>
              </a:spcAft>
            </a:pP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     осознанности знаний;</a:t>
            </a:r>
          </a:p>
          <a:p>
            <a:pPr>
              <a:spcAft>
                <a:spcPts val="0"/>
              </a:spcAft>
            </a:pP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     предупреждает появление формализма, бездумности;</a:t>
            </a:r>
          </a:p>
          <a:p>
            <a:pPr>
              <a:spcAft>
                <a:spcPts val="0"/>
              </a:spcAft>
            </a:pP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     обеспечивает более прочное усвоение знаний;</a:t>
            </a:r>
          </a:p>
          <a:p>
            <a:pPr>
              <a:spcAft>
                <a:spcPts val="0"/>
              </a:spcAft>
            </a:pP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•      делает учебную деятельность учащихся более привлекательной.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05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836712"/>
            <a:ext cx="7416824" cy="4801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ru-RU" b="1" dirty="0">
                <a:solidFill>
                  <a:srgbClr val="EEECE1">
                    <a:lumMod val="25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СПИСОК ЛИТЕРАТУРЫ</a:t>
            </a:r>
          </a:p>
          <a:p>
            <a:pPr lvl="0">
              <a:lnSpc>
                <a:spcPct val="107000"/>
              </a:lnSpc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Баксанский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O.E., Чистова М.В. Проблемное обучение, обоснование и реализация. - Наука и школа. – 2000.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с.19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25.</a:t>
            </a:r>
          </a:p>
          <a:p>
            <a:pPr lvl="0">
              <a:lnSpc>
                <a:spcPct val="107000"/>
              </a:lnSpc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Мельникова Е. Л. Проблемный урок, или Как открывать знания вместе с учениками: Пособие для учителя. – М., 2012.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с.168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3.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Дышинский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Е. А., Лурье A. M.,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Людмилов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Д. С. Некоторые вопросы проблемного обучения математике: пособие для учителей. – Пермь: Звезда,1975.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с. 116 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Кудрявцев Т. В. Проблемное обучение: истоки, сущность, перспективы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– М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.: 3нание, 1991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80 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Лернер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Я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Проблемное обучение. – М.: Знание, 1974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64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Матюшкин А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М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Психология мышления. Мышление как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разрешение проблемных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ситуаций: учебное пособие / под ред. канд. психол. наук   Матюшкиной А.А. – М.: КДУ, 2009. 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с. 190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Лернер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Я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Дидактические основы методов обучения. – М.: Педагогика, 1981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</a:t>
            </a:r>
            <a:r>
              <a:rPr lang="ru-RU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186 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58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243776" y="2697127"/>
            <a:ext cx="6715172" cy="2926450"/>
            <a:chOff x="668757" y="-2423427"/>
            <a:chExt cx="7925152" cy="749083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68757" y="-2423427"/>
              <a:ext cx="7925152" cy="5908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Источник </a:t>
              </a: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шаблона: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Фокина </a:t>
              </a: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Лидия Петровна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учитель начальных </a:t>
              </a: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классов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МКОУ </a:t>
              </a: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«СОШ ст. Евсино»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 err="1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Искитимского</a:t>
              </a: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 </a:t>
              </a: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района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Новосибирской </a:t>
              </a:r>
              <a:r>
                <a:rPr lang="ru-RU" sz="24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области</a:t>
              </a:r>
              <a:endParaRPr lang="ru-RU" sz="2400" b="1" dirty="0">
                <a:solidFill>
                  <a:schemeClr val="accent3">
                    <a:lumMod val="50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11817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2400" b="1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Сайт</a:t>
              </a:r>
              <a:r>
                <a:rPr lang="en-US" sz="2400" b="1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hlinkClick r:id="rId2"/>
                </a:rPr>
                <a:t> http://linda6035.ucoz.ru/</a:t>
              </a:r>
              <a:r>
                <a:rPr lang="ru-RU" sz="2400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en-US" sz="2400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r>
                <a:rPr lang="ru-RU" sz="2400" dirty="0" smtClean="0">
                  <a:solidFill>
                    <a:schemeClr val="accent3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</a:t>
              </a:r>
              <a:endParaRPr lang="ru-RU" sz="2400" dirty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1247292" y="620688"/>
            <a:ext cx="7429164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789003"/>
            <a:ext cx="2016621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02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1150</Words>
  <Application>Microsoft Office PowerPoint</Application>
  <PresentationFormat>Экран (4:3)</PresentationFormat>
  <Paragraphs>164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Mongolian Baiti</vt:lpstr>
      <vt:lpstr>Monotype Corsiva</vt:lpstr>
      <vt:lpstr>Times New Roman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ПК</cp:lastModifiedBy>
  <cp:revision>29</cp:revision>
  <dcterms:created xsi:type="dcterms:W3CDTF">2014-07-06T18:18:01Z</dcterms:created>
  <dcterms:modified xsi:type="dcterms:W3CDTF">2017-03-13T18:30:10Z</dcterms:modified>
</cp:coreProperties>
</file>