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70" r:id="rId11"/>
    <p:sldId id="272" r:id="rId12"/>
    <p:sldId id="268" r:id="rId13"/>
    <p:sldId id="269" r:id="rId14"/>
    <p:sldId id="276" r:id="rId15"/>
    <p:sldId id="273" r:id="rId16"/>
    <p:sldId id="274" r:id="rId17"/>
    <p:sldId id="264" r:id="rId18"/>
    <p:sldId id="271" r:id="rId19"/>
    <p:sldId id="265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8BC9"/>
    <a:srgbClr val="A7398F"/>
    <a:srgbClr val="E8BADE"/>
    <a:srgbClr val="CCC6CB"/>
    <a:srgbClr val="E4AED8"/>
    <a:srgbClr val="E3ABD7"/>
    <a:srgbClr val="DE9ED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F15C5EF-973E-443A-8156-52D24D44E652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56DC71D-3BB5-4C6C-A20D-E52649C520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ru/imgres?imgurl=http://selfire.com/wp-content/uploads/2008/04/kuprin.jpg&amp;imgrefurl=http://selfire.com/category/books/&amp;h=491&amp;w=402&amp;sz=48&amp;tbnid=XeDFBfUmMapdaM:&amp;tbnh=130&amp;tbnw=106&amp;prev=/images?q=%D0%BA%D1%83%D0%BF%D1%80%D0%B8%D0%BD+%D0%BF%D0%BE%D1%80%D1%82%D1%80%D0%B5%D1%82&amp;hl=ru&amp;usg=__uBb9l4eEeRuK7URYLzNHJmlsbj8=&amp;ei=WKG4S__uE9iUOMDcuaEL&amp;sa=X&amp;oi=image_result&amp;resnum=5&amp;ct=image&amp;ved=0CBEQ9QEwB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openxmlformats.org/officeDocument/2006/relationships/image" Target="../media/image24.png"/><Relationship Id="rId2" Type="http://schemas.openxmlformats.org/officeDocument/2006/relationships/hyperlink" Target="http://www.google.ru/imgres?imgurl=http://www.hrono.ru/img/pisateli/push_kipren.jpg&amp;imgrefurl=http://www.hrono.ru/biograf/bio_p/pushkin-as.php&amp;h=400&amp;w=328&amp;sz=14&amp;tbnid=1h-TowRxfQE9zM:&amp;tbnh=124&amp;tbnw=102&amp;prev=/images?q=%D0%BF%D1%83%D1%88%D0%BA%D0%B8%D0%BD+%D0%BF%D0%BE%D1%80%D1%82%D1%80%D0%B5%D1%82&amp;hl=ru&amp;usg=__3pZpCaRu6hFtIONXl1nYJjHXYTY=&amp;ei=eri4S5vGL5-iOJrkyKEL&amp;sa=X&amp;oi=image_result&amp;resnum=4&amp;ct=image&amp;ved=0CAwQ9QEwA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hyperlink" Target="http://images.google.ru/imgres?imgurl=http://photofile.ru/photo/rymin/3210890/68487504.jpg&amp;imgrefurl=http://www.liveinternet.ru/showjournal.php?journalid=2014676&amp;tagid=7357&amp;usg=__ZmiMiugWjsr8TjjY8uKio3Bbk2Q=&amp;h=600&amp;w=409&amp;sz=50&amp;hl=ru&amp;start=2&amp;um=1&amp;itbs=1&amp;tbnid=8DxrNYE8ZNl_7M:&amp;tbnh=135&amp;tbnw=92&amp;prev=/images?q=%D0%93%D0%B0%D0%B3%D0%B0%D1%80%D0%B8%D0%BD+%D0%BF%D0%BE%D1%80%D1%82%D1%80%D0%B5%D1%82&amp;um=1&amp;hl=ru&amp;lr=&amp;newwindow=1&amp;sa=X&amp;tbs=isch:1" TargetMode="External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images.google.ru/imgres?imgurl=http://nibiryukov.narod.ru/nb_pinacoteca/nb_pinacoteca_painting/nb_pinacoteca_tropinin_portrait_of_the_writer_and_historian_n_m_karamzin.jpg&amp;imgrefurl=http://nibiryukov.narod.ru/nb_pinacoteca/nbr_pinacoteca_philosophers_k.htm&amp;usg=___iyg23iKVMJpui2ij-iYzfQvEdc=&amp;h=1185&amp;w=890&amp;sz=264&amp;hl=ru&amp;start=3&amp;um=1&amp;itbs=1&amp;tbnid=CXPgI4T4oVrN8M:&amp;tbnh=150&amp;tbnw=113&amp;prev=/images?q=%D0%BA%D0%B0%D1%80%D0%B0%D0%BC%D0%B7%D0%B8%D0%BD+%D0%BF%D0%BE%D1%80%D1%82%D1%80%D0%B5%D1%82&amp;um=1&amp;hl=ru&amp;lr=&amp;newwindow=1&amp;sa=X&amp;tbs=isch: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&amp;Kcy;&amp;acy;&amp;rcy;&amp;tcy;&amp;icy;&amp;ncy;&amp;kcy;&amp;icy; &amp;gcy;&amp;iecy;&amp;rcy;&amp;bcy; &amp;gcy;&amp;icy;&amp;mcy;&amp;ncy; &amp;fcy;&amp;lcy;&amp;acy;&amp;gcy; &amp;rcy;&amp;ocy;&amp;scy;&amp;scy;&amp;i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645024"/>
            <a:ext cx="2520280" cy="2980415"/>
          </a:xfrm>
          <a:prstGeom prst="rect">
            <a:avLst/>
          </a:prstGeom>
          <a:noFill/>
        </p:spPr>
      </p:pic>
      <p:pic>
        <p:nvPicPr>
          <p:cNvPr id="23564" name="Picture 12" descr="&amp;YAcy;&amp;gcy;&amp;ocy;&amp;dcy;&amp;ycy; &amp;gcy;&amp;ocy;&amp;dcy;&amp;zhcy;&amp;icy; &amp;dcy;&amp;iecy;&amp;ncy;&amp;softcy; &amp;gcy;&amp;ocy;&amp;scy;&amp;ucy;&amp;dcy;&amp;acy;&amp;rcy;&amp;scy;&amp;tcy;&amp;vcy;&amp;iecy;&amp;ncy;&amp;ncy;&amp;ocy;&amp;gcy;&amp;ocy; &amp;fcy;&amp;lcy;&amp;acy;&amp;gcy;&amp;acy; &amp;rcy;&amp;ocy;&amp;scy;&amp;scy;&amp;icy;&amp;icy; &amp;pcy;&amp;rcy;&amp;iecy;&amp;zcy;&amp;iecy;&amp;ncy;&amp;tcy;&amp;acy;&amp;tscy;&amp;icy;&amp;yacy; &amp;KHcy;&amp;ucy;&amp;dcy;&amp;iecy;&amp;iecy;&amp;mcy; &amp;vcy;&amp;mcy;&amp;iecy;&amp;scy;&amp;tcy;&amp;iecy;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76672"/>
            <a:ext cx="6768752" cy="5514976"/>
          </a:xfrm>
          <a:prstGeom prst="rect">
            <a:avLst/>
          </a:prstGeom>
          <a:noFill/>
        </p:spPr>
      </p:pic>
      <p:pic>
        <p:nvPicPr>
          <p:cNvPr id="23568" name="Picture 16" descr="&amp;Gcy;&amp;icy;&amp;mcy;&amp;ncy; &amp;rcy;&amp;ocy;&amp;scy;&amp;scy;&amp;icy;&amp;icy; &amp;ncy;&amp;ocy;&amp;tcy;&amp;ycy;. . &amp;Fcy;&amp;ocy;&amp;tcy;&amp;ocy;&amp;khcy;&amp;ocy;&amp;scy;&amp;tcy;&amp;icy;&amp;ncy;&amp;gcy; - &amp;fcy;&amp;ocy;&amp;tcy;&amp;ocy;&amp;gcy;&amp;rcy;&amp;acy;&amp;fcy;&amp;icy;&amp;icy;, &amp;kcy;&amp;acy;&amp;rcy;&amp;tcy;&amp;icy;&amp;ncy;&amp;kcy;&amp;icy;, &amp;icy;&amp;zcy;&amp;ocy;&amp;bcy;&amp;rcy;&amp;acy;&amp;zhcy;&amp;iecy;&amp;ncy;&amp;icy;&amp;yacy;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124744"/>
            <a:ext cx="2736304" cy="2236444"/>
          </a:xfrm>
          <a:prstGeom prst="rect">
            <a:avLst/>
          </a:prstGeom>
          <a:noFill/>
        </p:spPr>
      </p:pic>
      <p:pic>
        <p:nvPicPr>
          <p:cNvPr id="23570" name="Picture 18" descr="&amp;Vcy; &amp;tcy;&amp;rcy;&amp;iecy;&amp;khcy; &amp;ncy;&amp;acy;&amp;tscy;&amp;icy;&amp;ocy;&amp;ncy;&amp;acy;&amp;lcy;&amp;softcy;&amp;ncy;&amp;ycy;&amp;khcy; &amp;rcy;&amp;iecy;&amp;scy;&amp;pcy;&amp;ucy;&amp;bcy;&amp;lcy;&amp;icy;&amp;kcy;&amp;acy;&amp;khcy; &amp;vcy;&amp;ycy;&amp;yacy;&amp;vcy;&amp;icy;&amp;lcy;&amp;icy; &amp;pcy;&amp;rcy;&amp;ocy;&amp;bcy;&amp;lcy;&amp;iecy;&amp;mcy;&amp;ycy; &amp;vcy; &amp;icy;&amp;zcy;&amp;ucy;&amp;chcy;&amp;iecy;&amp;ncy;&amp;icy;&amp;icy; &amp;rcy;&amp;ucy;&amp;scy;&amp;scy;&amp;kcy;&amp;ocy;&amp;gcy;&amp;ocy; &amp;yacy;&amp;zcy;&amp;ycy;&amp;kcy;&amp;a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3789040"/>
            <a:ext cx="3258589" cy="237626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203848" y="260648"/>
            <a:ext cx="4536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/>
              <a:t>Символы России</a:t>
            </a:r>
            <a:endParaRPr lang="ru-RU" sz="3200" b="1" u="sng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052736"/>
            <a:ext cx="39604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«Язык-это история народа. Язык- это путь культуры… Поэтому изучение и сбережение русского языка…является необходимостью.»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5085184"/>
            <a:ext cx="199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/>
              <a:t>Куприн А.И.</a:t>
            </a:r>
            <a:endParaRPr lang="ru-RU" sz="2800" dirty="0"/>
          </a:p>
        </p:txBody>
      </p:sp>
      <p:pic>
        <p:nvPicPr>
          <p:cNvPr id="6" name="Picture 5" descr="kupri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052736"/>
            <a:ext cx="2863850" cy="35433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59832" y="332656"/>
            <a:ext cx="36551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Чистописание</a:t>
            </a:r>
            <a:endParaRPr lang="ru-RU" sz="44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54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7498711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564904"/>
            <a:ext cx="824440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79" y="4005064"/>
            <a:ext cx="2077321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933056"/>
            <a:ext cx="1828227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005064"/>
            <a:ext cx="2016224" cy="9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67944" y="4365104"/>
            <a:ext cx="3549799" cy="2304256"/>
          </a:xfrm>
          <a:noFill/>
        </p:spPr>
      </p:pic>
      <p:sp>
        <p:nvSpPr>
          <p:cNvPr id="4" name="Прямоугольник 3"/>
          <p:cNvSpPr/>
          <p:nvPr/>
        </p:nvSpPr>
        <p:spPr>
          <a:xfrm>
            <a:off x="6372200" y="3645024"/>
            <a:ext cx="1296144" cy="1728192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chemeClr val="tx1"/>
                </a:solidFill>
              </a:rPr>
              <a:t>Г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2420888"/>
            <a:ext cx="1296144" cy="1728192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chemeClr val="tx1"/>
                </a:solidFill>
              </a:rPr>
              <a:t>Л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980728"/>
            <a:ext cx="1187624" cy="1728192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chemeClr val="tx1"/>
                </a:solidFill>
              </a:rPr>
              <a:t>Л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476672"/>
            <a:ext cx="1224136" cy="1728192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chemeClr val="tx1"/>
                </a:solidFill>
              </a:rPr>
              <a:t>А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2492896"/>
            <a:ext cx="1224136" cy="1728192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chemeClr val="tx1"/>
                </a:solidFill>
              </a:rPr>
              <a:t>О</a:t>
            </a:r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4581128"/>
            <a:ext cx="1080120" cy="1728192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dirty="0" smtClean="0">
                <a:solidFill>
                  <a:schemeClr val="tx1"/>
                </a:solidFill>
              </a:rPr>
              <a:t>Г</a:t>
            </a:r>
            <a:endParaRPr lang="ru-RU" sz="8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0111 C -0.21997 -0.15657 -0.44636 -0.3018 -0.5342 -0.36587 C -0.62205 -0.42993 -0.52014 -0.39177 -0.51858 -0.3957 " pathEditMode="relative" rAng="0" ptsTypes="a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" y="-2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-0.17622 -0.0037 -0.35226 -0.0074 " pathEditMode="relative" ptsTypes="aA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6615 C 0.00018 0.06638 0.07205 0.06522 0.14393 0.06429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0.0104 L 0.2323 -0.53492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-27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34783E-7 L 0.22448 -0.2308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-11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02 0.01249 C 0.06302 0.01272 0.36146 -0.10384 0.66007 -0.2201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/>
              <a:t>Старославянский  язык</a:t>
            </a:r>
            <a:endParaRPr lang="ru-RU" u="sng" dirty="0"/>
          </a:p>
        </p:txBody>
      </p:sp>
      <p:pic>
        <p:nvPicPr>
          <p:cNvPr id="2052" name="Picture 4" descr="Last receipts in eBdb search engine from category &quot;&amp;Icy;&amp;ncy;&amp;ocy;&amp;scy;&amp;tcy;&amp;rcy;&amp;acy;&amp;ncy;&amp;ncy;&amp;ycy;&amp;iecy; &amp;yacy;&amp;zcy;&amp;ycy;&amp;kcy;&amp;i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2376264" cy="2592288"/>
          </a:xfrm>
          <a:prstGeom prst="rect">
            <a:avLst/>
          </a:prstGeom>
          <a:noFill/>
        </p:spPr>
      </p:pic>
      <p:pic>
        <p:nvPicPr>
          <p:cNvPr id="2056" name="Picture 8" descr="&amp;Acy;&amp;zcy;&amp;bcy;&amp;ucy;&amp;kcy;&amp;acy; &amp;Gcy;&amp;lcy;&amp;acy;&amp;gcy;&amp;ocy;&amp;lcy;&amp;soft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077073"/>
            <a:ext cx="2588109" cy="2304256"/>
          </a:xfrm>
          <a:prstGeom prst="rect">
            <a:avLst/>
          </a:prstGeom>
          <a:noFill/>
        </p:spPr>
      </p:pic>
      <p:pic>
        <p:nvPicPr>
          <p:cNvPr id="12292" name="Picture 4" descr="&amp;scy;&amp;tcy;&amp;acy;&amp;rcy;&amp;ocy;&amp;scy;&amp;lcy;&amp;acy;&amp;vcy;&amp;yacy;&amp;ncy;&amp;scy;&amp;kcy;&amp;icy;&amp;jcy; &amp;acy;&amp;lcy;&amp;fcy;&amp;acy;&amp;vcy;&amp;icy;&amp;tcy; Archives - Russian Wikipedia Ch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412776"/>
            <a:ext cx="5111634" cy="446449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476672"/>
            <a:ext cx="48245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Глагол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 </a:t>
            </a:r>
            <a:b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Московский</a:t>
            </a:r>
            <a:b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народный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0" name="Picture 6" descr="&amp;Scy;&amp;tcy;&amp;iecy;&amp;ncy;&amp;acy; &amp;Vcy;&amp;Kcy;&amp;ocy;&amp;ncy;&amp;tcy;&amp;acy;&amp;kcy;&amp;t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348880"/>
            <a:ext cx="6984776" cy="4248472"/>
          </a:xfrm>
          <a:prstGeom prst="rect">
            <a:avLst/>
          </a:prstGeom>
          <a:noFill/>
        </p:spPr>
      </p:pic>
      <p:pic>
        <p:nvPicPr>
          <p:cNvPr id="11266" name="Picture 2" descr="&amp;Tcy;&amp;iecy;&amp;acy;&amp;tcy;&amp;rcy;&amp;ycy; &amp;Scy;&amp;acy;&amp;ncy;&amp;kcy;&amp;tcy;-&amp;Pcy;&amp;iecy;&amp;tcy;&amp;iecy;&amp;rcy;&amp;bcy;&amp;ucy;&amp;rcy;&amp;gcy;&amp;acy; - &amp;Kcy;&amp;icy;&amp;ncy;&amp;ocy;-&amp;Tcy;&amp;iecy;&amp;acy;&amp;tcy;&amp;rcy;.&amp;Rcy;&amp;U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60648"/>
            <a:ext cx="1543028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87624" y="908720"/>
            <a:ext cx="795637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Диктуют</a:t>
            </a:r>
            <a:endParaRPr kumimoji="0" lang="ru-RU" sz="4400" b="0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Излагают</a:t>
            </a:r>
            <a:endParaRPr kumimoji="0" lang="ru-RU" sz="4400" b="0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Упражняются</a:t>
            </a:r>
            <a:endParaRPr kumimoji="0" lang="ru-RU" sz="4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56176" y="980728"/>
            <a:ext cx="273630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диктант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68144" y="2276872"/>
            <a:ext cx="302433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изложение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96136" y="3717032"/>
            <a:ext cx="3347864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упражнение</a:t>
            </a:r>
            <a:endParaRPr lang="ru-RU" sz="4400" b="1" dirty="0">
              <a:solidFill>
                <a:schemeClr val="bg1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3851920" y="1340768"/>
            <a:ext cx="2016224" cy="217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3923928" y="2636912"/>
            <a:ext cx="1634480" cy="217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5004048" y="4005064"/>
            <a:ext cx="504056" cy="217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C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/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&amp;Ocy;&amp;tcy;&amp;mcy;&amp;iecy;&amp;ncy;&amp;ycy; &amp;vcy;&amp;icy;&amp;zcy; &amp;kcy; &amp;Ocy;&amp;lcy;&amp;icy;&amp;mcy;&amp;pcy;&amp;icy;&amp;acy;&amp;dcy;&amp;iecy; &amp;vcy; &amp;Scy;&amp;ocy;&amp;chcy;&amp;icy;, &amp;vcy;&amp;iecy;&amp;rcy;&amp;ocy;&amp;yacy;&amp;tcy;&amp;ncy;&amp;ocy;, &amp;ncy;&amp;iecy; &amp;bcy;&amp;ucy;&amp;dcy;&amp;iecy;&amp;tcy; newsroom.s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7"/>
            <a:ext cx="2318698" cy="24482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579096" y="4221088"/>
            <a:ext cx="3564904" cy="100811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СОЧИНЯЮТ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616" y="4293096"/>
            <a:ext cx="34820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Сочинение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&amp;Acy;&amp;ncy;&amp;acy;&amp;lcy;&amp;icy;&amp;zcy; &amp;scy;&amp;lcy;&amp;ocy;&amp;vcy;&amp;acy; &amp;pcy;&amp;iecy;&amp;ncy;&amp;softcy;: &amp;acy;&amp;scy;&amp;scy;&amp;ocy;&amp;tscy;&amp;icy;&amp;acy;&amp;tscy;&amp;icy;&amp;icy; &amp;scy;&amp;ocy; &amp;scy;&amp;lcy;&amp;ocy;&amp;vcy;&amp;ocy;&amp;mcy; &amp;pcy;&amp;iecy;&amp;ncy;&amp;softcy;, &amp;scy;&amp;icy;&amp;ncy;&amp;ocy;&amp;ncy;&amp;icy;&amp;mcy;&amp;ycy; &amp;icy; &amp;acy;&amp;ncy;&amp;tcy;&amp;ocy;&amp;ncy;&amp;icy;&amp;mcy;&amp;ycy;. . &amp;Mcy;&amp;ocy;&amp;rcy;&amp;fcy;&amp;ocy;&amp;lcy;&amp;ocy;&amp;gcy;&amp;icy;&amp;chcy;&amp;iecy;&amp;scy;&amp;kcy;&amp;icy;&amp;jcy; &amp;rcy;&amp;acy;&amp;zcy;&amp;bcy;&amp;ocy;&amp;rcy; &amp;scy;&amp;lcy;&amp;ocy;&amp;vcy;&amp;acy; &amp;pcy;&amp;iecy;&amp;ncy;&amp;softcy;, &amp;scy;&amp;kcy;&amp;lcy;&amp;ocy;&amp;ncy;&amp;iecy;&amp;ncy;&amp;icy;&amp;iecy; &amp;scy;&amp;lcy;&amp;ocy;&amp;vcy;&amp;acy; &amp;pcy;&amp;iecy;&amp;ncy;&amp;softcy;. 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052736"/>
            <a:ext cx="2808312" cy="28083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491880" y="1268760"/>
            <a:ext cx="8627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/>
              <a:t>П</a:t>
            </a:r>
            <a:endParaRPr lang="ru-RU" sz="8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3635896" y="1196752"/>
            <a:ext cx="648072" cy="13681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63888" y="2348880"/>
            <a:ext cx="792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Н</a:t>
            </a:r>
            <a:endParaRPr lang="ru-RU" sz="8000" dirty="0"/>
          </a:p>
        </p:txBody>
      </p:sp>
      <p:sp>
        <p:nvSpPr>
          <p:cNvPr id="14" name="TextBox 13"/>
          <p:cNvSpPr txBox="1"/>
          <p:nvPr/>
        </p:nvSpPr>
        <p:spPr>
          <a:xfrm>
            <a:off x="7164288" y="2204864"/>
            <a:ext cx="510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/>
              <a:t>,</a:t>
            </a:r>
            <a:endParaRPr lang="ru-RU" sz="9600" dirty="0"/>
          </a:p>
        </p:txBody>
      </p:sp>
      <p:sp>
        <p:nvSpPr>
          <p:cNvPr id="15" name="TextBox 14"/>
          <p:cNvSpPr txBox="1"/>
          <p:nvPr/>
        </p:nvSpPr>
        <p:spPr>
          <a:xfrm>
            <a:off x="7452320" y="2204864"/>
            <a:ext cx="1465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/>
              <a:t>ИЕ</a:t>
            </a:r>
            <a:endParaRPr lang="ru-RU" sz="8000" dirty="0"/>
          </a:p>
        </p:txBody>
      </p:sp>
      <p:sp>
        <p:nvSpPr>
          <p:cNvPr id="19" name="Стрелка вниз 18"/>
          <p:cNvSpPr/>
          <p:nvPr/>
        </p:nvSpPr>
        <p:spPr>
          <a:xfrm rot="5400000">
            <a:off x="5040052" y="4329100"/>
            <a:ext cx="144016" cy="936104"/>
          </a:xfrm>
          <a:prstGeom prst="downArrow">
            <a:avLst/>
          </a:prstGeom>
          <a:solidFill>
            <a:srgbClr val="A7398F">
              <a:alpha val="99000"/>
            </a:srgbClr>
          </a:solidFill>
          <a:ln>
            <a:solidFill>
              <a:schemeClr val="accent1">
                <a:shade val="50000"/>
                <a:alpha val="1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C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6336704" cy="864096"/>
          </a:xfrm>
        </p:spPr>
        <p:txBody>
          <a:bodyPr>
            <a:normAutofit fontScale="90000"/>
          </a:bodyPr>
          <a:lstStyle/>
          <a:p>
            <a:r>
              <a:rPr lang="ru-RU" sz="3600" u="sng" dirty="0" smtClean="0"/>
              <a:t>ЧТО ДЕЛАЛ?    ЧТО СДЕЛАЛ</a:t>
            </a:r>
            <a:r>
              <a:rPr lang="ru-RU" sz="4400" u="sng" dirty="0" smtClean="0"/>
              <a:t>? </a:t>
            </a:r>
            <a:br>
              <a:rPr lang="ru-RU" sz="4400" u="sng" dirty="0" smtClean="0"/>
            </a:br>
            <a:r>
              <a:rPr lang="ru-RU" sz="3600" u="sng" dirty="0" smtClean="0"/>
              <a:t>ЧТО СДЕЛАЛИ?   ЧТО ДЕЛАЛИ? </a:t>
            </a:r>
            <a:endParaRPr lang="ru-RU" sz="3600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196752"/>
            <a:ext cx="35283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/>
              <a:t>  А.С. Пушкин  …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/>
              <a:t>  Петр </a:t>
            </a:r>
            <a:r>
              <a:rPr lang="en-US" sz="2800" dirty="0" smtClean="0"/>
              <a:t>I  </a:t>
            </a:r>
            <a:r>
              <a:rPr lang="ru-RU" sz="2800" dirty="0" smtClean="0"/>
              <a:t>…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/>
              <a:t>  Олимпийские игры в Сочи 2014 …</a:t>
            </a:r>
          </a:p>
          <a:p>
            <a:pPr>
              <a:buFont typeface="Wingdings" pitchFamily="2" charset="2"/>
              <a:buNone/>
            </a:pPr>
            <a:endParaRPr lang="ru-RU" sz="2800" dirty="0" smtClean="0"/>
          </a:p>
          <a:p>
            <a:pPr>
              <a:buFont typeface="Wingdings" pitchFamily="2" charset="2"/>
              <a:buNone/>
            </a:pP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1196752"/>
            <a:ext cx="360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/>
              <a:t>  Ю.А. Гагарин  …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/>
              <a:t>  Солдаты   войны  …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/>
              <a:t>  ФОК   в  с. Зилаир …</a:t>
            </a:r>
            <a:endParaRPr lang="ru-RU" sz="2800" dirty="0"/>
          </a:p>
        </p:txBody>
      </p:sp>
      <p:pic>
        <p:nvPicPr>
          <p:cNvPr id="6" name="Picture 5" descr="push_kipre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645024"/>
            <a:ext cx="1709738" cy="2085975"/>
          </a:xfrm>
          <a:prstGeom prst="rect">
            <a:avLst/>
          </a:prstGeom>
          <a:noFill/>
        </p:spPr>
      </p:pic>
      <p:pic>
        <p:nvPicPr>
          <p:cNvPr id="7" name="Picture 17" descr="nattier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4581128"/>
            <a:ext cx="1511300" cy="2089150"/>
          </a:xfrm>
          <a:prstGeom prst="rect">
            <a:avLst/>
          </a:prstGeom>
          <a:noFill/>
        </p:spPr>
      </p:pic>
      <p:pic>
        <p:nvPicPr>
          <p:cNvPr id="8" name="Picture 13" descr="6848750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4581128"/>
            <a:ext cx="1422400" cy="2087562"/>
          </a:xfrm>
          <a:prstGeom prst="rect">
            <a:avLst/>
          </a:prstGeom>
          <a:noFill/>
        </p:spPr>
      </p:pic>
      <p:pic>
        <p:nvPicPr>
          <p:cNvPr id="1026" name="Picture 2" descr="&amp;Mcy;&amp;acy;&amp;rcy;&amp;kcy;&amp;icy; &amp;Rcy;&amp;ocy;&amp;scy;&amp;scy;&amp;icy;&amp;icy; Stamp-up - Part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2924944"/>
            <a:ext cx="2376264" cy="1532691"/>
          </a:xfrm>
          <a:prstGeom prst="rect">
            <a:avLst/>
          </a:prstGeom>
          <a:noFill/>
        </p:spPr>
      </p:pic>
      <p:pic>
        <p:nvPicPr>
          <p:cNvPr id="1028" name="Picture 4" descr="&amp;Pcy;&amp;ocy;&amp;dcy; &amp;Kcy;&amp;acy;&amp;lcy;&amp;icy;&amp;ncy;&amp;icy;&amp;ncy;&amp;gcy;&amp;rcy;&amp;acy;&amp;dcy;&amp;ocy;&amp;mcy; &amp;ocy;&amp;bcy;&amp;ncy;&amp;acy;&amp;rcy;&amp;ucy;&amp;zhcy;&amp;iecy;&amp;ncy;&amp;ocy; &amp;zcy;&amp;acy;&amp;khcy;&amp;ocy;&amp;rcy;&amp;ocy;&amp;ncy;&amp;iecy;&amp;ncy;&amp;icy;&amp;iecy; &amp;bcy;&amp;ocy;&amp;lcy;&amp;iecy;&amp;iecy; 40 &amp;scy;&amp;ocy;&amp;vcy;&amp;iecy;&amp;tcy;&amp;scy;&amp;kcy;&amp;icy;&amp;khcy; …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2924944"/>
            <a:ext cx="2481174" cy="1512168"/>
          </a:xfrm>
          <a:prstGeom prst="rect">
            <a:avLst/>
          </a:prstGeom>
          <a:noFill/>
        </p:spPr>
      </p:pic>
      <p:pic>
        <p:nvPicPr>
          <p:cNvPr id="10" name="Picture 4" descr="http://cs625225.vk.me/v625225394/29ecf/LNXKKQiGlS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8184" y="4581128"/>
            <a:ext cx="2501041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MirMamok.ru * &amp;Gcy;&amp;lcy;&amp;acy;&amp;vcy;&amp;ncy;&amp;acy;&amp;yacy; &amp;scy;&amp;tcy;&amp;rcy;&amp;acy;&amp;ncy;&amp;icy;&amp;tscy;&amp;acy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140968"/>
            <a:ext cx="3049749" cy="2160240"/>
          </a:xfrm>
          <a:prstGeom prst="rect">
            <a:avLst/>
          </a:prstGeom>
          <a:noFill/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 rot="10800000" flipV="1">
            <a:off x="5255568" y="1617186"/>
            <a:ext cx="38884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7" name="Picture 7" descr="&amp;Pcy;&amp;rcy;&amp;iecy;&amp;zcy;&amp;iecy;&amp;ncy;&amp;tcy;&amp;acy;&amp;tscy;&amp;icy;&amp;yacy; &amp;yacy;&amp;scy;&amp;iecy;&amp;lcy;&amp;softcy;&amp;ncy;&amp;ocy;&amp;jcy; &amp;gcy;&amp;rcy;&amp;ucy;&amp;pcy;&amp;pcy;&amp;ycy; &amp;kcy;&amp;acy;&amp;rcy;&amp;acy;&amp;pcy;&amp;ucy;&amp;zcy;&amp;y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653136"/>
            <a:ext cx="2988766" cy="198454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259632" y="1340768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800" dirty="0" smtClean="0"/>
              <a:t>  </a:t>
            </a:r>
            <a:r>
              <a:rPr lang="ru-RU" sz="2800" dirty="0" smtClean="0"/>
              <a:t>Салют</a:t>
            </a:r>
            <a:r>
              <a:rPr lang="ru-RU" sz="2800" dirty="0" smtClean="0"/>
              <a:t>,  </a:t>
            </a:r>
            <a:r>
              <a:rPr lang="ru-RU" sz="2800" dirty="0" err="1" smtClean="0"/>
              <a:t>феерверк</a:t>
            </a:r>
            <a:r>
              <a:rPr lang="ru-RU" sz="2800" dirty="0" smtClean="0"/>
              <a:t>   …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/>
              <a:t>  Детский сад в с. Зилаир  …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/>
              <a:t>  Дети  …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1655168" y="548680"/>
            <a:ext cx="7488832" cy="864096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3100" dirty="0" smtClean="0"/>
              <a:t>ЧТО БУДЕТ ДЕЛАТЬ?    ЧТО  СДЕЛАЮТ? </a:t>
            </a:r>
            <a:br>
              <a:rPr lang="ru-RU" sz="3100" dirty="0" smtClean="0"/>
            </a:br>
            <a:r>
              <a:rPr lang="ru-RU" sz="3100" dirty="0" smtClean="0"/>
              <a:t>ЧТО СДЕЛАЕТ?  ЧТО БУДУТ ДЕЛАТЬ? </a:t>
            </a:r>
            <a:br>
              <a:rPr lang="ru-RU" sz="31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pic>
        <p:nvPicPr>
          <p:cNvPr id="5122" name="Picture 2" descr="http://cs625225.vk.me/v625225394/29d27/mZ8lSl8Vsb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564904"/>
            <a:ext cx="2954380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cs612521.vk.me/u253156394/docs/848b631d2b0d/222.jpg?extra=gzQcvCewjJTAMbi9w34jfWyiCLnlyQA_bWtoyyBbzPZXPWewc96NBrltQuDLAMSpcDqiN8zyOy0mUUusDMEo0z0mFQ6Arcvk_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7488830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19872" y="620688"/>
            <a:ext cx="2664296" cy="914400"/>
          </a:xfrm>
          <a:prstGeom prst="rect">
            <a:avLst/>
          </a:prstGeom>
          <a:solidFill>
            <a:srgbClr val="A7398F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НАСТОЯЩЕЕ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ВРЕМЯ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620688"/>
            <a:ext cx="2520280" cy="914400"/>
          </a:xfrm>
          <a:prstGeom prst="rect">
            <a:avLst/>
          </a:prstGeom>
          <a:solidFill>
            <a:srgbClr val="A7398F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БУДУЩЕЕ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ВРЕМЯ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620688"/>
            <a:ext cx="2808312" cy="914400"/>
          </a:xfrm>
          <a:prstGeom prst="rect">
            <a:avLst/>
          </a:prstGeom>
          <a:solidFill>
            <a:srgbClr val="A7398F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ПРОШЕДШЕЕ</a:t>
            </a:r>
            <a:r>
              <a:rPr lang="ru-RU" sz="2400" dirty="0" smtClean="0">
                <a:solidFill>
                  <a:schemeClr val="tx1"/>
                </a:solidFill>
              </a:rPr>
              <a:t>  ВРЕМЯ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772816"/>
            <a:ext cx="2664296" cy="1296144"/>
          </a:xfrm>
          <a:prstGeom prst="roundRect">
            <a:avLst/>
          </a:prstGeom>
          <a:solidFill>
            <a:srgbClr val="CCC6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Слова не сдержал, честь потерял.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31840" y="1772816"/>
            <a:ext cx="3096344" cy="2304256"/>
          </a:xfrm>
          <a:prstGeom prst="roundRect">
            <a:avLst>
              <a:gd name="adj" fmla="val 17193"/>
            </a:avLst>
          </a:prstGeom>
          <a:solidFill>
            <a:srgbClr val="CCC6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Ласточка день начинает, а соловей кончает 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Мир строит, а война разрушает.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00192" y="1772816"/>
            <a:ext cx="2664296" cy="2808312"/>
          </a:xfrm>
          <a:prstGeom prst="roundRect">
            <a:avLst/>
          </a:prstGeom>
          <a:solidFill>
            <a:srgbClr val="CCC6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Дождик вымочит, а солнышко высушит.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Поспешишь – людей насмешишь.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1560" y="4869160"/>
            <a:ext cx="6480720" cy="1008112"/>
          </a:xfrm>
          <a:prstGeom prst="roundRect">
            <a:avLst/>
          </a:prstGeom>
          <a:solidFill>
            <a:srgbClr val="CCC6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Красоту  уносят  годы, доброту не унесут.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Сделал дело, гуляй смело.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331640" y="425569"/>
            <a:ext cx="727280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Слова: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веселился, сушит, читала, гонит, едет, зазеленеет, арестует, ела, работал, обедает, рухнет, дружит, аттестует, аплодировал, несет, ябедничает, тронется, вспыхнет.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75656" y="2708920"/>
          <a:ext cx="7056785" cy="3600400"/>
        </p:xfrm>
        <a:graphic>
          <a:graphicData uri="http://schemas.openxmlformats.org/drawingml/2006/table">
            <a:tbl>
              <a:tblPr/>
              <a:tblGrid>
                <a:gridCol w="2352016"/>
                <a:gridCol w="2352016"/>
                <a:gridCol w="2352753"/>
              </a:tblGrid>
              <a:tr h="3600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еселился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итала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ла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аботал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плодировал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ушит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онит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бедает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ружит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бедничает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азеленеет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рестует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спыхнет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ронется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ухнет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ттестует</a:t>
                      </a:r>
                      <a:endParaRPr lang="ru-RU" sz="2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620688"/>
            <a:ext cx="69847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«Да будет же честь и слава нашему языку, который…</a:t>
            </a:r>
            <a:r>
              <a:rPr lang="ru-RU" sz="3200" b="1" i="1" dirty="0" smtClean="0">
                <a:solidFill>
                  <a:srgbClr val="C00000"/>
                </a:solidFill>
              </a:rPr>
              <a:t>течет</a:t>
            </a:r>
            <a:r>
              <a:rPr lang="ru-RU" sz="3200" b="1" i="1" dirty="0" smtClean="0">
                <a:solidFill>
                  <a:srgbClr val="A7398F"/>
                </a:solidFill>
              </a:rPr>
              <a:t> </a:t>
            </a:r>
            <a:r>
              <a:rPr lang="ru-RU" sz="3200" b="1" i="1" dirty="0" smtClean="0"/>
              <a:t>как гордая, величавая река - </a:t>
            </a:r>
            <a:r>
              <a:rPr lang="ru-RU" sz="3200" b="1" i="1" dirty="0" smtClean="0">
                <a:solidFill>
                  <a:srgbClr val="C00000"/>
                </a:solidFill>
              </a:rPr>
              <a:t>шумит, гремит </a:t>
            </a:r>
            <a:r>
              <a:rPr lang="ru-RU" sz="3200" b="1" i="1" dirty="0" smtClean="0"/>
              <a:t>и вдруг, если надобно</a:t>
            </a:r>
            <a:r>
              <a:rPr lang="ru-RU" sz="3200" b="1" i="1" dirty="0" smtClean="0">
                <a:solidFill>
                  <a:srgbClr val="C00000"/>
                </a:solidFill>
              </a:rPr>
              <a:t>, смягчается</a:t>
            </a:r>
            <a:r>
              <a:rPr lang="ru-RU" sz="3200" b="1" i="1" dirty="0" smtClean="0">
                <a:solidFill>
                  <a:srgbClr val="FF0000"/>
                </a:solidFill>
              </a:rPr>
              <a:t>,</a:t>
            </a:r>
            <a:r>
              <a:rPr lang="ru-RU" sz="3200" b="1" i="1" dirty="0" smtClean="0"/>
              <a:t> </a:t>
            </a:r>
            <a:r>
              <a:rPr lang="ru-RU" sz="3200" b="1" i="1" dirty="0" smtClean="0">
                <a:solidFill>
                  <a:srgbClr val="C00000"/>
                </a:solidFill>
              </a:rPr>
              <a:t>журчит</a:t>
            </a:r>
            <a:r>
              <a:rPr lang="ru-RU" sz="3200" b="1" i="1" dirty="0" smtClean="0"/>
              <a:t> нежным ручейком и сладко </a:t>
            </a:r>
            <a:r>
              <a:rPr lang="ru-RU" sz="3200" b="1" i="1" dirty="0" smtClean="0">
                <a:solidFill>
                  <a:srgbClr val="C00000"/>
                </a:solidFill>
              </a:rPr>
              <a:t>вливается </a:t>
            </a:r>
            <a:r>
              <a:rPr lang="ru-RU" sz="3200" b="1" i="1" dirty="0" smtClean="0"/>
              <a:t>в душу! »</a:t>
            </a:r>
            <a:endParaRPr lang="ru-RU" sz="3200" dirty="0"/>
          </a:p>
        </p:txBody>
      </p:sp>
      <p:pic>
        <p:nvPicPr>
          <p:cNvPr id="5" name="Picture 5" descr="nb_pinacoteca_tropinin_portrait_of_the_writer_and_historian_n_m_karamzi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429000"/>
            <a:ext cx="2270125" cy="30130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99792" y="4077072"/>
            <a:ext cx="2848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3200" i="1" dirty="0" smtClean="0"/>
              <a:t>Карамзин  Н.М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404664"/>
            <a:ext cx="7632848" cy="604867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4500" b="1" dirty="0" smtClean="0">
                <a:solidFill>
                  <a:srgbClr val="FF0000"/>
                </a:solidFill>
              </a:rPr>
              <a:t>КАК РАБОТАТЬ В ГРУППЕ</a:t>
            </a:r>
            <a:endParaRPr lang="ru-RU" sz="4500" dirty="0" smtClean="0">
              <a:solidFill>
                <a:srgbClr val="FF0000"/>
              </a:solidFill>
            </a:endParaRP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Будь добросовестным по отношению к товарищам, работай в полную меру </a:t>
            </a:r>
            <a:r>
              <a:rPr lang="ru-RU" sz="3800" i="1" dirty="0" smtClean="0">
                <a:latin typeface="Times New Roman" pitchFamily="18" charset="0"/>
                <a:cs typeface="Times New Roman" pitchFamily="18" charset="0"/>
              </a:rPr>
              <a:t>своих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сил.</a:t>
            </a: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Слушайте каждого члена группы внимательно, не перебивая.</a:t>
            </a: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Говорите коротко, ясно, чтобы все могли высказаться</a:t>
            </a: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Поддерживайте друг друга, несмотря на интеллектуальные разногласия.</a:t>
            </a: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Отвергая предложенную идею, делайте это вежливо и не забывайте предлагать альтернативу.</a:t>
            </a: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Если никто не может  начать говорить, начинайте по часовой стрелке от капитана</a:t>
            </a: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Капитана  выбирайте того, кто сможет распределить нагрузку, уладить разногласия, выбрать лучшее решение вместе со всеми.</a:t>
            </a:r>
          </a:p>
          <a:p>
            <a:pPr lvl="0" algn="just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Выступать от имени группы </a:t>
            </a:r>
            <a:r>
              <a:rPr lang="ru-RU" sz="3800" i="1" dirty="0" smtClean="0">
                <a:latin typeface="Times New Roman" pitchFamily="18" charset="0"/>
                <a:cs typeface="Times New Roman" pitchFamily="18" charset="0"/>
              </a:rPr>
              <a:t>почетно.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268760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0000" u="sng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0000" dirty="0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0000" u="sng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0000" dirty="0" smtClean="0">
                <a:latin typeface="Times New Roman" pitchFamily="18" charset="0"/>
                <a:cs typeface="Times New Roman" pitchFamily="18" charset="0"/>
              </a:rPr>
              <a:t>НЕНИЕ</a:t>
            </a:r>
            <a:endParaRPr lang="ru-RU" sz="1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0072" y="404664"/>
            <a:ext cx="43152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000" dirty="0" smtClean="0"/>
              <a:t>/</a:t>
            </a:r>
            <a:endParaRPr lang="ru-RU" sz="7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187624" y="980728"/>
            <a:ext cx="77048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Коля  ……….  сочинение.</a:t>
            </a:r>
            <a:b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Коля  ………</a:t>
            </a:r>
            <a:r>
              <a:rPr lang="ru-RU" sz="4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сочинение.</a:t>
            </a:r>
            <a:b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Коля  ……….  сочинение.</a:t>
            </a:r>
            <a:r>
              <a:rPr kumimoji="0" lang="ru-RU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Коля   .. .……….  сочинение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052736"/>
            <a:ext cx="1944216" cy="432048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написал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1844824"/>
            <a:ext cx="1872208" cy="432048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пишет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15816" y="2492896"/>
            <a:ext cx="1872208" cy="504056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напишет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59832" y="3212976"/>
            <a:ext cx="2520280" cy="504056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будет писать 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75656" y="548680"/>
            <a:ext cx="684076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Текст.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 (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сделал?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оглянулся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(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сделал?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увидел,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все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(делают?) 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машут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мне руками. Даже важный Глагол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(что сделал?)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выглянул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окна замка. Я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(что сделал?) 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помахал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 всем сразу и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(что сделал?) </a:t>
            </a:r>
            <a:r>
              <a:rPr kumimoji="0" lang="ru-RU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побежал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Кузей»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992888" cy="144016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 </a:t>
            </a:r>
            <a:r>
              <a:rPr lang="ru-RU" sz="5400" dirty="0" smtClean="0"/>
              <a:t>Тема: «Времена глагола»</a:t>
            </a:r>
            <a:endParaRPr lang="ru-RU" sz="5400" dirty="0"/>
          </a:p>
        </p:txBody>
      </p:sp>
      <p:pic>
        <p:nvPicPr>
          <p:cNvPr id="4100" name="Picture 4" descr="&amp;Tcy;&amp;iecy;&amp;mcy;&amp;acy;: &quot;&amp;Pcy;&amp;rcy;&amp;acy;&amp;vcy;&amp;ocy;&amp;pcy;&amp;icy;&amp;scy;&amp;acy;&amp;ncy;&amp;icy;&amp;iecy; &amp;bcy;&amp;iecy;&amp;zcy;&amp;ucy;&amp;dcy;&amp;acy;&amp;rcy;&amp;ncy;&amp;ycy;&amp;khcy; &amp;lcy;&amp;icy;&amp;chcy;&amp;ncy;&amp;ycy;&amp;khcy; &amp;ocy;&amp;kcy;&amp;ocy;&amp;ncy;&amp;chcy;&amp;acy;&amp;ncy;&amp;icy;&amp;jcy; &amp;gcy;&amp;lcy;&amp;acy;&amp;gcy;&amp;ocy;&amp;lcy;&amp;ocy;&amp;vcy;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276872"/>
            <a:ext cx="3435048" cy="43645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15616" y="260648"/>
            <a:ext cx="7848872" cy="1512168"/>
          </a:xfrm>
          <a:prstGeom prst="roundRect">
            <a:avLst/>
          </a:prstGeom>
          <a:solidFill>
            <a:srgbClr val="E8BADE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15616" y="2276872"/>
            <a:ext cx="7848872" cy="1512168"/>
          </a:xfrm>
          <a:prstGeom prst="roundRect">
            <a:avLst/>
          </a:prstGeom>
          <a:solidFill>
            <a:srgbClr val="E8BADE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="1" dirty="0">
              <a:solidFill>
                <a:schemeClr val="tx1"/>
              </a:solidFill>
              <a:cs typeface="AngsanaUPC" pitchFamily="18" charset="-34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4293096"/>
            <a:ext cx="7056784" cy="1440160"/>
          </a:xfrm>
          <a:prstGeom prst="roundRect">
            <a:avLst/>
          </a:prstGeom>
          <a:solidFill>
            <a:srgbClr val="E8BADE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3573" y="620688"/>
            <a:ext cx="7928774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Cordia New" pitchFamily="34" charset="-34"/>
              </a:rPr>
              <a:t>ПРОШЕДШЕЕ  ВРЕМЯ</a:t>
            </a:r>
            <a:endParaRPr lang="ru-RU" sz="5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  <a:cs typeface="Cordia New" pitchFamily="34" charset="-34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58253" y="2564904"/>
            <a:ext cx="767870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 pitchFamily="18" charset="0"/>
              </a:rPr>
              <a:t>НАСТОЯЩЕЕ  ВРЕМЯ</a:t>
            </a:r>
            <a:endParaRPr lang="ru-RU" sz="5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32750" y="4509120"/>
            <a:ext cx="664156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 pitchFamily="18" charset="0"/>
              </a:rPr>
              <a:t>БУДУЩЕЕ  ВРЕМЯ</a:t>
            </a:r>
            <a:endParaRPr lang="ru-RU" sz="5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</TotalTime>
  <Words>427</Words>
  <Application>Microsoft Office PowerPoint</Application>
  <PresentationFormat>Экран (4:3)</PresentationFormat>
  <Paragraphs>92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Слайд 1</vt:lpstr>
      <vt:lpstr>Слайд 2</vt:lpstr>
      <vt:lpstr>Слайд 3</vt:lpstr>
      <vt:lpstr>Слайд 4</vt:lpstr>
      <vt:lpstr>Старославянский  язык</vt:lpstr>
      <vt:lpstr>"Глагол"   Московский  народный театр</vt:lpstr>
      <vt:lpstr>Слайд 7</vt:lpstr>
      <vt:lpstr>Слайд 8</vt:lpstr>
      <vt:lpstr>ЧТО ДЕЛАЛ?    ЧТО СДЕЛАЛ?  ЧТО СДЕЛАЛИ?   ЧТО ДЕЛАЛИ? </vt:lpstr>
      <vt:lpstr>     ЧТО БУДЕТ ДЕЛАТЬ?    ЧТО  СДЕЛАЮТ?  ЧТО СДЕЛАЕТ?  ЧТО БУДУТ ДЕЛАТЬ?       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 Тема: «Времена глагола»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Биус</dc:creator>
  <cp:lastModifiedBy>user</cp:lastModifiedBy>
  <cp:revision>92</cp:revision>
  <dcterms:created xsi:type="dcterms:W3CDTF">2015-04-16T16:45:16Z</dcterms:created>
  <dcterms:modified xsi:type="dcterms:W3CDTF">2015-04-21T13:39:10Z</dcterms:modified>
</cp:coreProperties>
</file>