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73" r:id="rId4"/>
    <p:sldId id="274" r:id="rId5"/>
    <p:sldId id="265" r:id="rId6"/>
    <p:sldId id="266" r:id="rId7"/>
    <p:sldId id="267" r:id="rId8"/>
    <p:sldId id="263" r:id="rId9"/>
    <p:sldId id="269" r:id="rId10"/>
    <p:sldId id="272"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3" autoAdjust="0"/>
    <p:restoredTop sz="94660"/>
  </p:normalViewPr>
  <p:slideViewPr>
    <p:cSldViewPr>
      <p:cViewPr varScale="1">
        <p:scale>
          <a:sx n="68" d="100"/>
          <a:sy n="68" d="100"/>
        </p:scale>
        <p:origin x="-14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ru-RU" smtClean="0"/>
              <a:t>Образец заголовка</a:t>
            </a:r>
            <a:endParaRPr kumimoji="0" lang="en-US"/>
          </a:p>
        </p:txBody>
      </p:sp>
      <p:sp>
        <p:nvSpPr>
          <p:cNvPr id="28" name="Дата 27"/>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a:lstStyle/>
          <a:p>
            <a:fld id="{725C68B6-61C2-468F-89AB-4B9F7531AA68}" type="slidenum">
              <a:rPr lang="ru-RU" smtClean="0"/>
              <a:pPr/>
              <a:t>‹#›</a:t>
            </a:fld>
            <a:endParaRPr lang="ru-RU"/>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a:xfrm>
            <a:off x="7924800" y="6416675"/>
            <a:ext cx="762000" cy="365125"/>
          </a:xfrm>
        </p:spPr>
        <p:txBody>
          <a:body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4" name="Текст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13.03.2017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B106E36-FD25-4E2D-B0AA-010F637433A0}" type="datetimeFigureOut">
              <a:rPr lang="ru-RU" smtClean="0"/>
              <a:pPr/>
              <a:t>13.03.2017</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5C68B6-61C2-468F-89AB-4B9F7531AA68}"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021.radikal.ru/1109/ac/8e3b26272fa9.pn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
        <p:nvSpPr>
          <p:cNvPr id="2" name="Заголовок 1"/>
          <p:cNvSpPr>
            <a:spLocks noGrp="1"/>
          </p:cNvSpPr>
          <p:nvPr>
            <p:ph type="ctrTitle"/>
          </p:nvPr>
        </p:nvSpPr>
        <p:spPr>
          <a:xfrm rot="20339255">
            <a:off x="184861" y="2044986"/>
            <a:ext cx="6761524" cy="2285029"/>
          </a:xfrm>
        </p:spPr>
        <p:txBody>
          <a:bodyPr>
            <a:noAutofit/>
          </a:bodyPr>
          <a:lstStyle/>
          <a:p>
            <a:pPr algn="ctr"/>
            <a:r>
              <a:rPr lang="ru-RU" sz="3200" i="1" dirty="0" smtClean="0">
                <a:solidFill>
                  <a:schemeClr val="tx1">
                    <a:lumMod val="95000"/>
                    <a:lumOff val="5000"/>
                  </a:schemeClr>
                </a:solidFill>
                <a:effectLst>
                  <a:outerShdw blurRad="38100" dist="38100" dir="2700000" algn="tl">
                    <a:srgbClr val="000000">
                      <a:alpha val="43137"/>
                    </a:srgbClr>
                  </a:outerShdw>
                </a:effectLst>
              </a:rPr>
              <a:t>Предметно-развивающая среда </a:t>
            </a:r>
            <a:br>
              <a:rPr lang="ru-RU" sz="3200" i="1" dirty="0" smtClean="0">
                <a:solidFill>
                  <a:schemeClr val="tx1">
                    <a:lumMod val="95000"/>
                    <a:lumOff val="5000"/>
                  </a:schemeClr>
                </a:solidFill>
                <a:effectLst>
                  <a:outerShdw blurRad="38100" dist="38100" dir="2700000" algn="tl">
                    <a:srgbClr val="000000">
                      <a:alpha val="43137"/>
                    </a:srgbClr>
                  </a:outerShdw>
                </a:effectLst>
              </a:rPr>
            </a:br>
            <a:r>
              <a:rPr lang="ru-RU" sz="3200" i="1" dirty="0" smtClean="0">
                <a:solidFill>
                  <a:schemeClr val="tx1">
                    <a:lumMod val="95000"/>
                    <a:lumOff val="5000"/>
                  </a:schemeClr>
                </a:solidFill>
                <a:effectLst>
                  <a:outerShdw blurRad="38100" dist="38100" dir="2700000" algn="tl">
                    <a:srgbClr val="000000">
                      <a:alpha val="43137"/>
                    </a:srgbClr>
                  </a:outerShdw>
                </a:effectLst>
              </a:rPr>
              <a:t>В детском саду</a:t>
            </a:r>
            <a:br>
              <a:rPr lang="ru-RU" sz="3200" i="1" dirty="0" smtClean="0">
                <a:solidFill>
                  <a:schemeClr val="tx1">
                    <a:lumMod val="95000"/>
                    <a:lumOff val="5000"/>
                  </a:schemeClr>
                </a:solidFill>
                <a:effectLst>
                  <a:outerShdw blurRad="38100" dist="38100" dir="2700000" algn="tl">
                    <a:srgbClr val="000000">
                      <a:alpha val="43137"/>
                    </a:srgbClr>
                  </a:outerShdw>
                </a:effectLst>
              </a:rPr>
            </a:br>
            <a:r>
              <a:rPr lang="ru-RU" sz="3200" i="1" dirty="0" smtClean="0">
                <a:solidFill>
                  <a:schemeClr val="tx1">
                    <a:lumMod val="95000"/>
                    <a:lumOff val="5000"/>
                  </a:schemeClr>
                </a:solidFill>
                <a:effectLst>
                  <a:outerShdw blurRad="38100" dist="38100" dir="2700000" algn="tl">
                    <a:srgbClr val="000000">
                      <a:alpha val="43137"/>
                    </a:srgbClr>
                  </a:outerShdw>
                </a:effectLst>
              </a:rPr>
              <a:t>ПДД</a:t>
            </a:r>
            <a:endParaRPr lang="ru-RU" sz="3200" i="1" dirty="0">
              <a:solidFill>
                <a:schemeClr val="tx1">
                  <a:lumMod val="95000"/>
                  <a:lumOff val="5000"/>
                </a:schemeClr>
              </a:solidFill>
              <a:effectLst>
                <a:outerShdw blurRad="38100" dist="38100" dir="2700000" algn="tl">
                  <a:srgbClr val="000000">
                    <a:alpha val="43137"/>
                  </a:srgbClr>
                </a:outerShdw>
              </a:effectLst>
            </a:endParaRPr>
          </a:p>
        </p:txBody>
      </p:sp>
      <p:sp>
        <p:nvSpPr>
          <p:cNvPr id="3" name="Подзаголовок 2"/>
          <p:cNvSpPr>
            <a:spLocks noGrp="1"/>
          </p:cNvSpPr>
          <p:nvPr>
            <p:ph type="subTitle" idx="1"/>
          </p:nvPr>
        </p:nvSpPr>
        <p:spPr>
          <a:xfrm>
            <a:off x="1619672" y="4869160"/>
            <a:ext cx="6400800" cy="1752600"/>
          </a:xfrm>
        </p:spPr>
        <p:txBody>
          <a:bodyPr/>
          <a:lstStyle/>
          <a:p>
            <a:r>
              <a:rPr lang="ru-RU" dirty="0" smtClean="0"/>
              <a:t>Выполнила: </a:t>
            </a:r>
            <a:endParaRPr lang="ru-RU" dirty="0" smtClean="0"/>
          </a:p>
          <a:p>
            <a:r>
              <a:rPr lang="ru-RU" dirty="0" smtClean="0"/>
              <a:t>Кочергина </a:t>
            </a:r>
            <a:r>
              <a:rPr lang="ru-RU" dirty="0" smtClean="0"/>
              <a:t>Н.В</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0"/>
            <a:ext cx="9144000" cy="6858000"/>
          </a:xfrm>
        </p:spPr>
        <p:txBody>
          <a:bodyPr>
            <a:noAutofit/>
          </a:bodyPr>
          <a:lstStyle/>
          <a:p>
            <a:pPr algn="ctr">
              <a:buNone/>
            </a:pPr>
            <a:r>
              <a:rPr lang="ru-RU" sz="2400" b="1" i="1" dirty="0" smtClean="0">
                <a:effectLst>
                  <a:outerShdw blurRad="38100" dist="38100" dir="2700000" algn="tl">
                    <a:srgbClr val="000000">
                      <a:alpha val="43137"/>
                    </a:srgbClr>
                  </a:outerShdw>
                </a:effectLst>
                <a:ea typeface="Batang" pitchFamily="18" charset="-127"/>
                <a:cs typeface="Arial" pitchFamily="34" charset="0"/>
              </a:rPr>
              <a:t>Предметно-развивающая среда в </a:t>
            </a:r>
            <a:r>
              <a:rPr lang="ru-RU" sz="2400" b="1" i="1" dirty="0" smtClean="0">
                <a:effectLst>
                  <a:outerShdw blurRad="38100" dist="38100" dir="2700000" algn="tl">
                    <a:srgbClr val="000000">
                      <a:alpha val="43137"/>
                    </a:srgbClr>
                  </a:outerShdw>
                </a:effectLst>
                <a:ea typeface="Batang" pitchFamily="18" charset="-127"/>
                <a:cs typeface="Arial" pitchFamily="34" charset="0"/>
              </a:rPr>
              <a:t>ДОУ по ПДД</a:t>
            </a:r>
            <a:endParaRPr lang="ru-RU" sz="2400" b="1" i="1" dirty="0" smtClean="0">
              <a:effectLst>
                <a:outerShdw blurRad="38100" dist="38100" dir="2700000" algn="tl">
                  <a:srgbClr val="000000">
                    <a:alpha val="43137"/>
                  </a:srgbClr>
                </a:outerShdw>
              </a:effectLst>
              <a:ea typeface="Batang" pitchFamily="18" charset="-127"/>
              <a:cs typeface="Arial" pitchFamily="34" charset="0"/>
            </a:endParaRPr>
          </a:p>
          <a:p>
            <a:endParaRPr lang="ru-RU" sz="2400" dirty="0" smtClean="0">
              <a:effectLst>
                <a:outerShdw blurRad="38100" dist="38100" dir="2700000" algn="tl">
                  <a:srgbClr val="000000">
                    <a:alpha val="43137"/>
                  </a:srgbClr>
                </a:outerShdw>
              </a:effectLst>
              <a:ea typeface="Batang" pitchFamily="18" charset="-127"/>
              <a:cs typeface="Arial" pitchFamily="34" charset="0"/>
            </a:endParaRPr>
          </a:p>
          <a:p>
            <a:pPr>
              <a:buNone/>
            </a:pPr>
            <a:r>
              <a:rPr lang="ru-RU" sz="2400" dirty="0" smtClean="0"/>
              <a:t>Знакомство дошкольников с правилами дорожного движения и воспитание у детей </a:t>
            </a:r>
            <a:r>
              <a:rPr lang="ru-RU" sz="2400" dirty="0" smtClean="0"/>
              <a:t>безопасного</a:t>
            </a:r>
          </a:p>
          <a:p>
            <a:pPr>
              <a:buNone/>
            </a:pPr>
            <a:r>
              <a:rPr lang="ru-RU" sz="2400" dirty="0" smtClean="0"/>
              <a:t>поведения </a:t>
            </a:r>
            <a:r>
              <a:rPr lang="ru-RU" sz="2400" dirty="0" smtClean="0"/>
              <a:t>на улицах города - одни из важнейших задач дошкольного </a:t>
            </a:r>
            <a:r>
              <a:rPr lang="ru-RU" sz="2400" dirty="0" smtClean="0"/>
              <a:t>образовательного</a:t>
            </a:r>
          </a:p>
          <a:p>
            <a:pPr>
              <a:buNone/>
            </a:pPr>
            <a:r>
              <a:rPr lang="ru-RU" sz="2400" dirty="0" smtClean="0"/>
              <a:t>учреждения</a:t>
            </a:r>
            <a:r>
              <a:rPr lang="ru-RU" sz="2400" dirty="0" smtClean="0"/>
              <a:t>. Для реализации этих задач требуется создание условий по формированию </a:t>
            </a:r>
            <a:r>
              <a:rPr lang="ru-RU" sz="2400" dirty="0" smtClean="0"/>
              <a:t>у</a:t>
            </a:r>
          </a:p>
          <a:p>
            <a:pPr>
              <a:buNone/>
            </a:pPr>
            <a:r>
              <a:rPr lang="ru-RU" sz="2400" dirty="0" smtClean="0"/>
              <a:t>дошкольников </a:t>
            </a:r>
            <a:r>
              <a:rPr lang="ru-RU" sz="2400" dirty="0" smtClean="0"/>
              <a:t>и их родителей устойчивых навыков безопасного поведения на улицах и </a:t>
            </a:r>
            <a:r>
              <a:rPr lang="ru-RU" sz="2400" dirty="0" smtClean="0"/>
              <a:t>дорогах.</a:t>
            </a:r>
          </a:p>
          <a:p>
            <a:pPr>
              <a:buNone/>
            </a:pPr>
            <a:r>
              <a:rPr lang="ru-RU" sz="2400" dirty="0" smtClean="0"/>
              <a:t>В </a:t>
            </a:r>
            <a:r>
              <a:rPr lang="ru-RU" sz="2400" dirty="0" smtClean="0"/>
              <a:t>нашем детском саду и в моей средней группе созданы хорошие условия для реализации </a:t>
            </a:r>
            <a:r>
              <a:rPr lang="ru-RU" sz="2400" dirty="0" smtClean="0"/>
              <a:t>этих</a:t>
            </a:r>
          </a:p>
          <a:p>
            <a:pPr>
              <a:buNone/>
            </a:pPr>
            <a:r>
              <a:rPr lang="ru-RU" sz="2400" dirty="0" smtClean="0"/>
              <a:t>задач</a:t>
            </a:r>
            <a:r>
              <a:rPr lang="ru-RU" sz="2400" dirty="0" smtClean="0"/>
              <a:t>. Предметно-развивающая среда по ознакомлению с ПДД включает в себя</a:t>
            </a:r>
            <a:r>
              <a:rPr lang="ru-RU" sz="1800" i="1" dirty="0" smtClean="0"/>
              <a:t>: </a:t>
            </a:r>
            <a:endParaRPr lang="ru-RU" sz="1800" i="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idx="1"/>
          </p:nvPr>
        </p:nvSpPr>
        <p:spPr/>
        <p:txBody>
          <a:bodyPr/>
          <a:lstStyle/>
          <a:p>
            <a:endParaRPr lang="ru-RU"/>
          </a:p>
        </p:txBody>
      </p:sp>
      <p:pic>
        <p:nvPicPr>
          <p:cNvPr id="1026" name="Picture 2" descr="http://player.myshared.ru/9/902376/slides/slide_3.jpg"/>
          <p:cNvPicPr>
            <a:picLocks noChangeAspect="1" noChangeArrowheads="1"/>
          </p:cNvPicPr>
          <p:nvPr/>
        </p:nvPicPr>
        <p:blipFill>
          <a:blip r:embed="rId2" cstate="print"/>
          <a:srcRect/>
          <a:stretch>
            <a:fillRect/>
          </a:stretch>
        </p:blipFill>
        <p:spPr bwMode="auto">
          <a:xfrm>
            <a:off x="0" y="-1"/>
            <a:ext cx="9144000" cy="68580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1124744"/>
            <a:ext cx="9144000" cy="5733256"/>
          </a:xfrm>
        </p:spPr>
        <p:txBody>
          <a:bodyPr>
            <a:normAutofit fontScale="92500" lnSpcReduction="20000"/>
          </a:bodyPr>
          <a:lstStyle/>
          <a:p>
            <a:r>
              <a:rPr lang="ru-RU" dirty="0" smtClean="0"/>
              <a:t> </a:t>
            </a:r>
            <a:r>
              <a:rPr lang="ru-RU" dirty="0" smtClean="0"/>
              <a:t>-дидактические игры: «Светофор», «Поставь дорожный знак», «Теремок», «Угадай, какой знак», «Виды перекрестков», «Наша улица», «Улица поселка», «Мы – водители», «Подумай – отгадай», «Угадай транспорт» -настольно – печатные: «Летит, плывет, едет», «Дорожные знаки», «Дорожная азбука», «За рулем», «Красный, желтый, зеленый» -сюжетно – ролевые: «Пешеходы», «Пассажиры», «Службы спасения» -подвижные игры: «Цветные автомобили», «Машины», «Воробушки и автомобиль», «Трамвай», «Мы юные автомобилисты», «Стоп», «Найди свой цвет» -театрализованные игры: кукольный спектакль «Уважайте светофор», инсценировка «На лесном перекрестке», кукольный театр «Игры во дворе», игра «Путешествие за город», настольный театр «Друзья </a:t>
            </a:r>
            <a:r>
              <a:rPr lang="ru-RU" dirty="0" err="1" smtClean="0"/>
              <a:t>светофорика</a:t>
            </a:r>
            <a:r>
              <a:rPr lang="ru-RU" dirty="0" smtClean="0"/>
              <a:t>», игра – драматизация «Незнайка на дороге», театр игрушек «Происшествие в Светофоре» </a:t>
            </a:r>
            <a:endParaRPr lang="ru-RU" dirty="0"/>
          </a:p>
        </p:txBody>
      </p:sp>
      <p:sp>
        <p:nvSpPr>
          <p:cNvPr id="4" name="Прямоугольник 3"/>
          <p:cNvSpPr/>
          <p:nvPr/>
        </p:nvSpPr>
        <p:spPr>
          <a:xfrm>
            <a:off x="0" y="260648"/>
            <a:ext cx="8610883" cy="923330"/>
          </a:xfrm>
          <a:prstGeom prst="rect">
            <a:avLst/>
          </a:prstGeom>
          <a:noFill/>
        </p:spPr>
        <p:txBody>
          <a:bodyPr wrap="none" lIns="91440" tIns="45720" rIns="91440" bIns="4572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ru-RU" sz="5400" b="1" cap="all" spc="0" dirty="0"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t>Подборка игр по ПДД</a:t>
            </a:r>
            <a:endParaRPr lang="ru-RU" sz="5400" b="1" cap="all" spc="0"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143000"/>
          </a:xfrm>
        </p:spPr>
        <p:style>
          <a:lnRef idx="1">
            <a:schemeClr val="accent1"/>
          </a:lnRef>
          <a:fillRef idx="3">
            <a:schemeClr val="accent1"/>
          </a:fillRef>
          <a:effectRef idx="2">
            <a:schemeClr val="accent1"/>
          </a:effectRef>
          <a:fontRef idx="minor">
            <a:schemeClr val="lt1"/>
          </a:fontRef>
        </p:style>
        <p:txBody>
          <a:bodyPr>
            <a:normAutofit fontScale="90000"/>
          </a:bodyPr>
          <a:lstStyle/>
          <a:p>
            <a:r>
              <a:rPr lang="ru-RU" dirty="0" smtClean="0">
                <a:solidFill>
                  <a:schemeClr val="bg1"/>
                </a:solidFill>
                <a:effectLst/>
              </a:rPr>
              <a:t>Направление: Познавательное развитие по ПДД</a:t>
            </a:r>
            <a:endParaRPr lang="ru-RU" dirty="0">
              <a:solidFill>
                <a:schemeClr val="bg1"/>
              </a:solidFill>
              <a:effectLst/>
            </a:endParaRPr>
          </a:p>
        </p:txBody>
      </p:sp>
      <p:pic>
        <p:nvPicPr>
          <p:cNvPr id="4" name="Содержимое 3" descr="C:\Users\сергей\Desktop\Новая папка\IMG_20170313_151937.jpg"/>
          <p:cNvPicPr>
            <a:picLocks noGrp="1"/>
          </p:cNvPicPr>
          <p:nvPr>
            <p:ph idx="1"/>
          </p:nvPr>
        </p:nvPicPr>
        <p:blipFill>
          <a:blip r:embed="rId2" cstate="print"/>
          <a:srcRect/>
          <a:stretch>
            <a:fillRect/>
          </a:stretch>
        </p:blipFill>
        <p:spPr bwMode="auto">
          <a:xfrm>
            <a:off x="0" y="1124744"/>
            <a:ext cx="6408712" cy="5733256"/>
          </a:xfrm>
          <a:prstGeom prst="rect">
            <a:avLst/>
          </a:prstGeom>
          <a:noFill/>
          <a:ln w="9525">
            <a:noFill/>
            <a:miter lim="800000"/>
            <a:headEnd/>
            <a:tailEnd/>
          </a:ln>
        </p:spPr>
      </p:pic>
      <p:pic>
        <p:nvPicPr>
          <p:cNvPr id="8194" name="Picture 2" descr="Картинки по запросу важно знать клипарт"/>
          <p:cNvPicPr>
            <a:picLocks noChangeAspect="1" noChangeArrowheads="1"/>
          </p:cNvPicPr>
          <p:nvPr/>
        </p:nvPicPr>
        <p:blipFill>
          <a:blip r:embed="rId3" cstate="print"/>
          <a:srcRect/>
          <a:stretch>
            <a:fillRect/>
          </a:stretch>
        </p:blipFill>
        <p:spPr bwMode="auto">
          <a:xfrm>
            <a:off x="6516216" y="1268760"/>
            <a:ext cx="2160240" cy="208823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44000" cy="1988840"/>
          </a:xfrm>
        </p:spPr>
        <p:style>
          <a:lnRef idx="1">
            <a:schemeClr val="accent1"/>
          </a:lnRef>
          <a:fillRef idx="3">
            <a:schemeClr val="accent1"/>
          </a:fillRef>
          <a:effectRef idx="2">
            <a:schemeClr val="accent1"/>
          </a:effectRef>
          <a:fontRef idx="minor">
            <a:schemeClr val="lt1"/>
          </a:fontRef>
        </p:style>
        <p:txBody>
          <a:bodyPr>
            <a:noAutofit/>
          </a:bodyPr>
          <a:lstStyle/>
          <a:p>
            <a:pPr algn="ctr"/>
            <a:r>
              <a:rPr lang="ru-RU" sz="2400" b="0" i="1" dirty="0" smtClean="0">
                <a:solidFill>
                  <a:schemeClr val="bg1"/>
                </a:solidFill>
                <a:effectLst/>
              </a:rPr>
              <a:t>Направление: Социально-личностное развитие.</a:t>
            </a:r>
            <a:br>
              <a:rPr lang="ru-RU" sz="2400" b="0" i="1" dirty="0" smtClean="0">
                <a:solidFill>
                  <a:schemeClr val="bg1"/>
                </a:solidFill>
                <a:effectLst/>
              </a:rPr>
            </a:br>
            <a:r>
              <a:rPr lang="ru-RU" sz="2400" b="0" dirty="0" smtClean="0">
                <a:solidFill>
                  <a:schemeClr val="bg1"/>
                </a:solidFill>
                <a:effectLst/>
              </a:rPr>
              <a:t/>
            </a:r>
            <a:br>
              <a:rPr lang="ru-RU" sz="2400" b="0" dirty="0" smtClean="0">
                <a:solidFill>
                  <a:schemeClr val="bg1"/>
                </a:solidFill>
                <a:effectLst/>
              </a:rPr>
            </a:br>
            <a:r>
              <a:rPr lang="ru-RU" sz="2400" b="0" dirty="0" smtClean="0">
                <a:solidFill>
                  <a:schemeClr val="bg1"/>
                </a:solidFill>
                <a:effectLst/>
              </a:rPr>
              <a:t/>
            </a:r>
            <a:br>
              <a:rPr lang="ru-RU" sz="2400" b="0" dirty="0" smtClean="0">
                <a:solidFill>
                  <a:schemeClr val="bg1"/>
                </a:solidFill>
                <a:effectLst/>
              </a:rPr>
            </a:br>
            <a:r>
              <a:rPr lang="ru-RU" sz="2400" b="0" dirty="0" smtClean="0">
                <a:solidFill>
                  <a:schemeClr val="bg1"/>
                </a:solidFill>
                <a:effectLst/>
              </a:rPr>
              <a:t>В свободном доступе для детей находятся атрибуты для</a:t>
            </a:r>
            <a:br>
              <a:rPr lang="ru-RU" sz="2400" b="0" dirty="0" smtClean="0">
                <a:solidFill>
                  <a:schemeClr val="bg1"/>
                </a:solidFill>
                <a:effectLst/>
              </a:rPr>
            </a:br>
            <a:r>
              <a:rPr lang="ru-RU" sz="2400" b="0" dirty="0" smtClean="0">
                <a:solidFill>
                  <a:schemeClr val="bg1"/>
                </a:solidFill>
                <a:effectLst/>
              </a:rPr>
              <a:t>зарождающихся в этом возрасте сюжетно- ролевых игр:</a:t>
            </a:r>
            <a:endParaRPr lang="ru-RU" sz="2400" b="0" dirty="0">
              <a:solidFill>
                <a:schemeClr val="bg1"/>
              </a:solidFill>
              <a:effectLst/>
            </a:endParaRPr>
          </a:p>
        </p:txBody>
      </p:sp>
      <p:pic>
        <p:nvPicPr>
          <p:cNvPr id="3" name="Рисунок 2" descr="C:\Users\сергей\Desktop\Новая папка — копия\IMG_20170309_174248.jpg"/>
          <p:cNvPicPr/>
          <p:nvPr/>
        </p:nvPicPr>
        <p:blipFill>
          <a:blip r:embed="rId2" cstate="print"/>
          <a:srcRect/>
          <a:stretch>
            <a:fillRect/>
          </a:stretch>
        </p:blipFill>
        <p:spPr bwMode="auto">
          <a:xfrm>
            <a:off x="1763688" y="1988840"/>
            <a:ext cx="5328592" cy="4869160"/>
          </a:xfrm>
          <a:prstGeom prst="rect">
            <a:avLst/>
          </a:prstGeom>
          <a:noFill/>
          <a:ln w="38100">
            <a:solidFill>
              <a:srgbClr val="FF0000"/>
            </a:solid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892480" cy="1403648"/>
          </a:xfrm>
        </p:spPr>
        <p:style>
          <a:lnRef idx="1">
            <a:schemeClr val="accent1"/>
          </a:lnRef>
          <a:fillRef idx="3">
            <a:schemeClr val="accent1"/>
          </a:fillRef>
          <a:effectRef idx="2">
            <a:schemeClr val="accent1"/>
          </a:effectRef>
          <a:fontRef idx="minor">
            <a:schemeClr val="lt1"/>
          </a:fontRef>
        </p:style>
        <p:txBody>
          <a:bodyPr/>
          <a:lstStyle/>
          <a:p>
            <a:r>
              <a:rPr lang="ru-RU" dirty="0" smtClean="0">
                <a:solidFill>
                  <a:schemeClr val="bg1"/>
                </a:solidFill>
              </a:rPr>
              <a:t>«Уголок ПДД»</a:t>
            </a:r>
            <a:endParaRPr lang="ru-RU" dirty="0">
              <a:solidFill>
                <a:schemeClr val="bg1"/>
              </a:solidFill>
            </a:endParaRPr>
          </a:p>
        </p:txBody>
      </p:sp>
      <p:pic>
        <p:nvPicPr>
          <p:cNvPr id="4" name="Содержимое 3" descr="C:\Users\сергей\Desktop\Новая папка — копия\IMG_20170309_173734.jpg"/>
          <p:cNvPicPr>
            <a:picLocks noGrp="1"/>
          </p:cNvPicPr>
          <p:nvPr>
            <p:ph idx="1"/>
          </p:nvPr>
        </p:nvPicPr>
        <p:blipFill>
          <a:blip r:embed="rId2" cstate="print"/>
          <a:srcRect/>
          <a:stretch>
            <a:fillRect/>
          </a:stretch>
        </p:blipFill>
        <p:spPr bwMode="auto">
          <a:xfrm>
            <a:off x="0" y="1412776"/>
            <a:ext cx="4932040" cy="5445224"/>
          </a:xfrm>
          <a:prstGeom prst="rect">
            <a:avLst/>
          </a:prstGeom>
          <a:noFill/>
          <a:ln w="9525">
            <a:solidFill>
              <a:srgbClr val="FF0000"/>
            </a:solidFill>
            <a:miter lim="800000"/>
            <a:headEnd/>
            <a:tailEnd/>
          </a:ln>
        </p:spPr>
      </p:pic>
      <p:pic>
        <p:nvPicPr>
          <p:cNvPr id="5" name="Рисунок 4" descr="C:\Users\сергей\Desktop\Новая папка — копия\IMG_20170309_174013.jpg"/>
          <p:cNvPicPr/>
          <p:nvPr/>
        </p:nvPicPr>
        <p:blipFill>
          <a:blip r:embed="rId3" cstate="print"/>
          <a:srcRect/>
          <a:stretch>
            <a:fillRect/>
          </a:stretch>
        </p:blipFill>
        <p:spPr bwMode="auto">
          <a:xfrm>
            <a:off x="5004048" y="1412776"/>
            <a:ext cx="3888432" cy="5445224"/>
          </a:xfrm>
          <a:prstGeom prst="rect">
            <a:avLst/>
          </a:prstGeom>
          <a:noFill/>
          <a:ln w="9525">
            <a:solidFill>
              <a:srgbClr val="FF0000"/>
            </a:solid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C:\Users\сергей\Desktop\Новая папка\IMG_20170313_170255.jpg"/>
          <p:cNvPicPr/>
          <p:nvPr/>
        </p:nvPicPr>
        <p:blipFill>
          <a:blip r:embed="rId2" cstate="print"/>
          <a:srcRect/>
          <a:stretch>
            <a:fillRect/>
          </a:stretch>
        </p:blipFill>
        <p:spPr bwMode="auto">
          <a:xfrm>
            <a:off x="0" y="0"/>
            <a:ext cx="5328592" cy="6858000"/>
          </a:xfrm>
          <a:prstGeom prst="rect">
            <a:avLst/>
          </a:prstGeom>
          <a:noFill/>
          <a:ln w="9525">
            <a:noFill/>
            <a:miter lim="800000"/>
            <a:headEnd/>
            <a:tailEnd/>
          </a:ln>
        </p:spPr>
      </p:pic>
      <p:sp>
        <p:nvSpPr>
          <p:cNvPr id="10242" name="AutoShape 2" descr="Картинки по запросу художественно-эстетическое развит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44" name="AutoShape 4" descr="Картинки по запросу художественно-эстетическое развит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 name="Прямоугольник 5"/>
          <p:cNvSpPr/>
          <p:nvPr/>
        </p:nvSpPr>
        <p:spPr>
          <a:xfrm>
            <a:off x="5364088" y="0"/>
            <a:ext cx="3779912" cy="5632311"/>
          </a:xfrm>
          <a:prstGeom prst="rect">
            <a:avLst/>
          </a:prstGeom>
        </p:spPr>
        <p:txBody>
          <a:bodyPr wrap="square">
            <a:spAutoFit/>
          </a:bodyPr>
          <a:lstStyle/>
          <a:p>
            <a:r>
              <a:rPr lang="ru-RU" sz="2400" dirty="0" smtClean="0"/>
              <a:t>У любого перекрестка </a:t>
            </a:r>
            <a:endParaRPr lang="ru-RU" sz="2400" dirty="0" smtClean="0"/>
          </a:p>
          <a:p>
            <a:r>
              <a:rPr lang="ru-RU" sz="2400" dirty="0" smtClean="0"/>
              <a:t>Нас </a:t>
            </a:r>
            <a:r>
              <a:rPr lang="ru-RU" sz="2400" dirty="0" smtClean="0"/>
              <a:t>встречает светофор </a:t>
            </a:r>
            <a:endParaRPr lang="ru-RU" sz="2400" dirty="0" smtClean="0"/>
          </a:p>
          <a:p>
            <a:r>
              <a:rPr lang="ru-RU" sz="2400" dirty="0" smtClean="0"/>
              <a:t>И </a:t>
            </a:r>
            <a:r>
              <a:rPr lang="ru-RU" sz="2400" dirty="0" smtClean="0"/>
              <a:t>заводит очень просто С пешеходом разговор: </a:t>
            </a:r>
            <a:endParaRPr lang="ru-RU" sz="2400" dirty="0" smtClean="0"/>
          </a:p>
          <a:p>
            <a:r>
              <a:rPr lang="ru-RU" sz="2400" dirty="0" err="1" smtClean="0"/>
              <a:t>Cвет</a:t>
            </a:r>
            <a:r>
              <a:rPr lang="ru-RU" sz="2400" dirty="0" smtClean="0"/>
              <a:t> </a:t>
            </a:r>
            <a:r>
              <a:rPr lang="ru-RU" sz="2400" dirty="0" smtClean="0"/>
              <a:t>зеленый- проходи! Желтый - лучше подожди! Если свет зажжется красный - Значит, Двигаться опасно! Стой! Пускай пройдет трамвай, наберись терпенья. </a:t>
            </a:r>
            <a:endParaRPr lang="ru-RU" sz="2400" dirty="0" smtClean="0"/>
          </a:p>
          <a:p>
            <a:r>
              <a:rPr lang="ru-RU" sz="2400" dirty="0" smtClean="0"/>
              <a:t>Изучай </a:t>
            </a:r>
            <a:r>
              <a:rPr lang="ru-RU" sz="2400" dirty="0" smtClean="0"/>
              <a:t>и уважай правила движенья. </a:t>
            </a:r>
            <a:endParaRPr lang="ru-RU" sz="2400" dirty="0" smtClean="0"/>
          </a:p>
          <a:p>
            <a:r>
              <a:rPr lang="ru-RU" sz="2400" dirty="0" smtClean="0"/>
              <a:t>Желаю </a:t>
            </a:r>
            <a:r>
              <a:rPr lang="ru-RU" sz="2400" dirty="0" smtClean="0"/>
              <a:t>Вам воспитать грамотных </a:t>
            </a:r>
            <a:r>
              <a:rPr lang="ru-RU" sz="2400" dirty="0" smtClean="0"/>
              <a:t>пешеходов!</a:t>
            </a:r>
            <a:endParaRPr lang="ru-R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Содержимое 2"/>
          <p:cNvSpPr>
            <a:spLocks noGrp="1"/>
          </p:cNvSpPr>
          <p:nvPr>
            <p:ph idx="1"/>
          </p:nvPr>
        </p:nvSpPr>
        <p:spPr>
          <a:xfrm>
            <a:off x="0" y="0"/>
            <a:ext cx="9144000" cy="1772816"/>
          </a:xfrm>
        </p:spPr>
        <p:style>
          <a:lnRef idx="1">
            <a:schemeClr val="accent1"/>
          </a:lnRef>
          <a:fillRef idx="3">
            <a:schemeClr val="accent1"/>
          </a:fillRef>
          <a:effectRef idx="2">
            <a:schemeClr val="accent1"/>
          </a:effectRef>
          <a:fontRef idx="minor">
            <a:schemeClr val="lt1"/>
          </a:fontRef>
        </p:style>
        <p:txBody>
          <a:bodyPr>
            <a:normAutofit fontScale="25000" lnSpcReduction="20000"/>
          </a:bodyPr>
          <a:lstStyle/>
          <a:p>
            <a:pPr>
              <a:buNone/>
            </a:pPr>
            <a:r>
              <a:rPr lang="ru-RU" sz="8000" dirty="0" smtClean="0">
                <a:solidFill>
                  <a:schemeClr val="bg1"/>
                </a:solidFill>
              </a:rPr>
              <a:t>Кто бы ни обучал детей правилам дорожного движения, будь то родители или педагоги дошкольных учебных заведений, важно помнить, что самое большое влияние на формирование поведения ребенка на улице имеет соответствующее поведение взрослых. Ведь мало просто прочитать, рассказать, научить ребенка, нужно своим примером показать ему как нужно правильно вести себя на улице. Иначе всякое целенаправленное обучение теряет смысл.</a:t>
            </a:r>
            <a:br>
              <a:rPr lang="ru-RU" sz="8000" dirty="0" smtClean="0">
                <a:solidFill>
                  <a:schemeClr val="bg1"/>
                </a:solidFill>
              </a:rPr>
            </a:br>
            <a:r>
              <a:rPr lang="ru-RU" sz="8000" dirty="0" smtClean="0">
                <a:solidFill>
                  <a:schemeClr val="bg1"/>
                </a:solidFill>
              </a:rPr>
              <a:t/>
            </a:r>
            <a:br>
              <a:rPr lang="ru-RU" sz="8000" dirty="0" smtClean="0">
                <a:solidFill>
                  <a:schemeClr val="bg1"/>
                </a:solidFill>
              </a:rPr>
            </a:br>
            <a:endParaRPr lang="ru-RU" sz="8000" dirty="0" smtClean="0">
              <a:solidFill>
                <a:schemeClr val="bg1"/>
              </a:solidFill>
            </a:endParaRPr>
          </a:p>
          <a:p>
            <a:pPr>
              <a:buNone/>
            </a:pPr>
            <a:endParaRPr lang="ru-RU" dirty="0"/>
          </a:p>
        </p:txBody>
      </p:sp>
      <p:pic>
        <p:nvPicPr>
          <p:cNvPr id="4" name="Рисунок 3" descr="C:\Users\сергей\Desktop\Новая папка\IMG_20170313_164532.jpg"/>
          <p:cNvPicPr/>
          <p:nvPr/>
        </p:nvPicPr>
        <p:blipFill>
          <a:blip r:embed="rId2" cstate="print"/>
          <a:srcRect/>
          <a:stretch>
            <a:fillRect/>
          </a:stretch>
        </p:blipFill>
        <p:spPr bwMode="auto">
          <a:xfrm>
            <a:off x="0" y="1844824"/>
            <a:ext cx="5076056" cy="4752528"/>
          </a:xfrm>
          <a:prstGeom prst="rect">
            <a:avLst/>
          </a:prstGeom>
          <a:noFill/>
          <a:ln w="9525">
            <a:noFill/>
            <a:miter lim="800000"/>
            <a:headEnd/>
            <a:tailEnd/>
          </a:ln>
        </p:spPr>
      </p:pic>
      <p:pic>
        <p:nvPicPr>
          <p:cNvPr id="4098" name="Picture 2" descr="Картинки по запросу важно знать клипарт"/>
          <p:cNvPicPr>
            <a:picLocks noChangeAspect="1" noChangeArrowheads="1"/>
          </p:cNvPicPr>
          <p:nvPr/>
        </p:nvPicPr>
        <p:blipFill>
          <a:blip r:embed="rId3" cstate="print"/>
          <a:srcRect/>
          <a:stretch>
            <a:fillRect/>
          </a:stretch>
        </p:blipFill>
        <p:spPr bwMode="auto">
          <a:xfrm>
            <a:off x="5868144" y="2152885"/>
            <a:ext cx="2304256" cy="470511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Картинки по запросу спасибо за внимание клипарт"/>
          <p:cNvPicPr>
            <a:picLocks noChangeAspect="1" noChangeArrowheads="1"/>
          </p:cNvPicPr>
          <p:nvPr/>
        </p:nvPicPr>
        <p:blipFill>
          <a:blip r:embed="rId2" cstate="print"/>
          <a:srcRect/>
          <a:stretch>
            <a:fillRect/>
          </a:stretch>
        </p:blipFill>
        <p:spPr bwMode="auto">
          <a:xfrm>
            <a:off x="0" y="0"/>
            <a:ext cx="9141848" cy="6858000"/>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Апекс">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102</TotalTime>
  <Words>401</Words>
  <Application>Microsoft Office PowerPoint</Application>
  <PresentationFormat>Экран (4:3)</PresentationFormat>
  <Paragraphs>23</Paragraphs>
  <Slides>10</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10</vt:i4>
      </vt:variant>
    </vt:vector>
  </HeadingPairs>
  <TitlesOfParts>
    <vt:vector size="11" baseType="lpstr">
      <vt:lpstr>Апекс</vt:lpstr>
      <vt:lpstr>Предметно-развивающая среда  В детском саду ПДД</vt:lpstr>
      <vt:lpstr>Слайд 2</vt:lpstr>
      <vt:lpstr>Слайд 3</vt:lpstr>
      <vt:lpstr>Слайд 4</vt:lpstr>
      <vt:lpstr>Направление: Познавательное развитие по ПДД</vt:lpstr>
      <vt:lpstr>Направление: Социально-личностное развитие.   В свободном доступе для детей находятся атрибуты для зарождающихся в этом возрасте сюжетно- ролевых игр:</vt:lpstr>
      <vt:lpstr>«Уголок ПДД»</vt:lpstr>
      <vt:lpstr>Слайд 8</vt:lpstr>
      <vt:lpstr>Слайд 9</vt:lpstr>
      <vt:lpstr>Слайд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Предметно-развивающая среда  В детском саду</dc:title>
  <dc:creator>avers</dc:creator>
  <cp:lastModifiedBy>avers</cp:lastModifiedBy>
  <cp:revision>15</cp:revision>
  <dcterms:created xsi:type="dcterms:W3CDTF">2017-03-09T15:07:46Z</dcterms:created>
  <dcterms:modified xsi:type="dcterms:W3CDTF">2017-03-13T16:43:51Z</dcterms:modified>
</cp:coreProperties>
</file>