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258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D7938C76-E950-40C3-901E-F29651FB3070}" type="datetimeFigureOut">
              <a:rPr lang="ru-RU" smtClean="0"/>
              <a:t>02.03.2017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8741EC8-F51E-4817-B9AD-ACD647BA5076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7240" y="404664"/>
            <a:ext cx="7543800" cy="273630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ложение и вычитание чисел с разными знаками.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3861048"/>
            <a:ext cx="4381872" cy="151216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Учитель математики МБОУ «СОШ №18» </a:t>
            </a:r>
            <a:r>
              <a:rPr lang="ru-RU" dirty="0" err="1" smtClean="0">
                <a:solidFill>
                  <a:schemeClr val="tx1"/>
                </a:solidFill>
              </a:rPr>
              <a:t>Хуснутдинова</a:t>
            </a:r>
            <a:r>
              <a:rPr lang="ru-RU" dirty="0" smtClean="0">
                <a:solidFill>
                  <a:schemeClr val="tx1"/>
                </a:solidFill>
              </a:rPr>
              <a:t> Т.И.  Урок математики в 6а классе.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49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685801"/>
            <a:ext cx="7920880" cy="1735087"/>
          </a:xfrm>
        </p:spPr>
        <p:txBody>
          <a:bodyPr>
            <a:normAutofit/>
          </a:bodyPr>
          <a:lstStyle/>
          <a:p>
            <a:pPr marL="18288" indent="0">
              <a:lnSpc>
                <a:spcPct val="115000"/>
              </a:lnSpc>
              <a:spcAft>
                <a:spcPts val="675"/>
              </a:spcAft>
              <a:buNone/>
            </a:pPr>
            <a:r>
              <a:rPr lang="ru-RU" sz="3000" dirty="0">
                <a:solidFill>
                  <a:schemeClr val="tx1"/>
                </a:solidFill>
                <a:effectLst/>
                <a:latin typeface="Helvetica"/>
                <a:ea typeface="Times New Roman"/>
                <a:cs typeface="Times New Roman"/>
              </a:rPr>
              <a:t>Дан ряд чисел 7; 9; – 40; 15; – 1; 0; – 7; – 9</a:t>
            </a:r>
            <a:r>
              <a:rPr lang="ru-RU" sz="3000" dirty="0" smtClean="0">
                <a:solidFill>
                  <a:schemeClr val="tx1"/>
                </a:solidFill>
                <a:effectLst/>
                <a:latin typeface="Helvetica"/>
                <a:ea typeface="Times New Roman"/>
                <a:cs typeface="Times New Roman"/>
              </a:rPr>
              <a:t>.</a:t>
            </a:r>
            <a:endParaRPr lang="ru-RU" sz="30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060848"/>
            <a:ext cx="7543800" cy="3600400"/>
          </a:xfrm>
        </p:spPr>
        <p:txBody>
          <a:bodyPr/>
          <a:lstStyle/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r>
              <a:rPr lang="ru-RU" sz="2400" dirty="0" smtClean="0">
                <a:solidFill>
                  <a:schemeClr val="bg1"/>
                </a:solidFill>
                <a:effectLst/>
                <a:latin typeface="Helvetica"/>
                <a:ea typeface="Times New Roman"/>
                <a:cs typeface="Times New Roman"/>
              </a:rPr>
              <a:t>    </a:t>
            </a:r>
            <a: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  <a:t>-расположите </a:t>
            </a:r>
            <a:r>
              <a:rPr lang="ru-RU" sz="2400" dirty="0">
                <a:effectLst/>
                <a:latin typeface="Helvetica"/>
                <a:ea typeface="Times New Roman"/>
                <a:cs typeface="Times New Roman"/>
              </a:rPr>
              <a:t>числа в порядке возрастания;</a:t>
            </a:r>
            <a:r>
              <a:rPr lang="ru-RU" sz="28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solidFill>
                  <a:schemeClr val="tx1"/>
                </a:solidFill>
                <a:effectLst/>
                <a:latin typeface="Calibri"/>
                <a:ea typeface="Calibri"/>
                <a:cs typeface="Times New Roman"/>
              </a:rPr>
              <a:t>-</a:t>
            </a:r>
            <a: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  <a:t>найдите </a:t>
            </a:r>
            <a:r>
              <a:rPr lang="ru-RU" sz="2400" dirty="0">
                <a:effectLst/>
                <a:latin typeface="Helvetica"/>
                <a:ea typeface="Times New Roman"/>
                <a:cs typeface="Times New Roman"/>
              </a:rPr>
              <a:t>среди них противоположные;</a:t>
            </a:r>
            <a:r>
              <a:rPr lang="ru-RU" sz="28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2800" dirty="0" smtClean="0">
                <a:effectLst/>
                <a:latin typeface="Calibri"/>
                <a:ea typeface="Calibri"/>
                <a:cs typeface="Times New Roman"/>
              </a:rPr>
              <a:t>-</a:t>
            </a:r>
            <a: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  <a:t>назовите </a:t>
            </a:r>
            <a:r>
              <a:rPr lang="ru-RU" sz="2400" dirty="0">
                <a:effectLst/>
                <a:latin typeface="Helvetica"/>
                <a:ea typeface="Times New Roman"/>
                <a:cs typeface="Times New Roman"/>
              </a:rPr>
              <a:t>все отрицательные числа среди них</a:t>
            </a:r>
            <a: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  <a:t>.</a:t>
            </a:r>
            <a:b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</a:br>
            <a: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  <a:t> </a:t>
            </a:r>
            <a:r>
              <a:rPr lang="ru-RU" sz="2400" dirty="0">
                <a:effectLst/>
                <a:latin typeface="Helvetica"/>
                <a:ea typeface="Times New Roman"/>
                <a:cs typeface="Times New Roman"/>
              </a:rPr>
              <a:t>-</a:t>
            </a:r>
            <a:r>
              <a:rPr lang="ru-RU" sz="2400" dirty="0" smtClean="0">
                <a:effectLst/>
                <a:latin typeface="Helvetica"/>
                <a:ea typeface="Times New Roman"/>
                <a:cs typeface="Times New Roman"/>
              </a:rPr>
              <a:t>Где </a:t>
            </a:r>
            <a:r>
              <a:rPr lang="ru-RU" sz="2400" dirty="0">
                <a:effectLst/>
                <a:latin typeface="Helvetica"/>
                <a:ea typeface="Times New Roman"/>
                <a:cs typeface="Times New Roman"/>
              </a:rPr>
              <a:t>на координатной прямой расположены отрицательные числа? Положительные числа?</a:t>
            </a:r>
            <a:r>
              <a:rPr lang="ru-RU" sz="28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2800" dirty="0">
                <a:effectLst/>
                <a:latin typeface="Calibri"/>
                <a:ea typeface="Calibri"/>
                <a:cs typeface="Times New Roman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3146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85801"/>
            <a:ext cx="7762056" cy="2095127"/>
          </a:xfrm>
        </p:spPr>
        <p:txBody>
          <a:bodyPr/>
          <a:lstStyle/>
          <a:p>
            <a:pPr marL="18288" indent="0">
              <a:buNone/>
            </a:pPr>
            <a:r>
              <a:rPr lang="ru-RU" sz="6000" dirty="0">
                <a:effectLst/>
              </a:rPr>
              <a:t>Решите уравнение: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636912"/>
            <a:ext cx="7543800" cy="2520280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| </a:t>
            </a:r>
            <a:r>
              <a:rPr lang="ru-RU" i="1" dirty="0">
                <a:effectLst/>
              </a:rPr>
              <a:t>х</a:t>
            </a:r>
            <a:r>
              <a:rPr lang="ru-RU" dirty="0">
                <a:effectLst/>
              </a:rPr>
              <a:t> | = 1,5; 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| </a:t>
            </a:r>
            <a:r>
              <a:rPr lang="ru-RU" i="1" dirty="0">
                <a:effectLst/>
              </a:rPr>
              <a:t>х</a:t>
            </a:r>
            <a:r>
              <a:rPr lang="ru-RU" dirty="0">
                <a:effectLst/>
              </a:rPr>
              <a:t> | = 0</a:t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80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685801"/>
            <a:ext cx="7546032" cy="1879103"/>
          </a:xfrm>
        </p:spPr>
        <p:txBody>
          <a:bodyPr>
            <a:normAutofit lnSpcReduction="10000"/>
          </a:bodyPr>
          <a:lstStyle/>
          <a:p>
            <a:pPr marL="18288" indent="0">
              <a:buNone/>
            </a:pPr>
            <a:r>
              <a:rPr lang="ru-RU" sz="6000" dirty="0">
                <a:effectLst/>
              </a:rPr>
              <a:t>Найдите значение выражения: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492896"/>
            <a:ext cx="7543800" cy="2880320"/>
          </a:xfrm>
        </p:spPr>
        <p:txBody>
          <a:bodyPr/>
          <a:lstStyle/>
          <a:p>
            <a:r>
              <a:rPr lang="ru-RU" dirty="0">
                <a:effectLst/>
              </a:rPr>
              <a:t>(– 3,9 + 3,9) + (– 9,1);</a:t>
            </a:r>
            <a:br>
              <a:rPr lang="ru-RU" dirty="0">
                <a:effectLst/>
              </a:rPr>
            </a:br>
            <a:r>
              <a:rPr lang="ru-RU" dirty="0">
                <a:effectLst/>
              </a:rPr>
              <a:t>(4,8 + (– 15)) + (– 4,8).</a:t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689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685801"/>
            <a:ext cx="7690048" cy="2239143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ru-RU" sz="3200" dirty="0">
                <a:effectLst/>
              </a:rPr>
              <a:t>Решите устно примеры, замените ответы соответствующими буквами. Расшифровав слово, запишите его в тетради.</a:t>
            </a:r>
          </a:p>
          <a:p>
            <a:pPr marL="18288" indent="0">
              <a:buNone/>
            </a:pP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780928"/>
            <a:ext cx="7543800" cy="3010272"/>
          </a:xfrm>
        </p:spPr>
        <p:txBody>
          <a:bodyPr/>
          <a:lstStyle/>
          <a:p>
            <a:endParaRPr lang="ru-RU" sz="32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278181"/>
              </p:ext>
            </p:extLst>
          </p:nvPr>
        </p:nvGraphicFramePr>
        <p:xfrm>
          <a:off x="827584" y="2780927"/>
          <a:ext cx="7488837" cy="3012684"/>
        </p:xfrm>
        <a:graphic>
          <a:graphicData uri="http://schemas.openxmlformats.org/drawingml/2006/table">
            <a:tbl>
              <a:tblPr firstRow="1" firstCol="1" bandRow="1"/>
              <a:tblGrid>
                <a:gridCol w="935811"/>
                <a:gridCol w="935811"/>
                <a:gridCol w="935811"/>
                <a:gridCol w="935811"/>
                <a:gridCol w="935811"/>
                <a:gridCol w="936594"/>
                <a:gridCol w="936594"/>
                <a:gridCol w="936594"/>
              </a:tblGrid>
              <a:tr h="13888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38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-4,5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-1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-15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-4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-9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-1,1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957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60649"/>
            <a:ext cx="7834064" cy="1872208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3600" dirty="0">
                <a:effectLst/>
              </a:rPr>
              <a:t>З</a:t>
            </a:r>
            <a:r>
              <a:rPr lang="ru-RU" sz="3600" dirty="0" smtClean="0">
                <a:effectLst/>
              </a:rPr>
              <a:t>агадано </a:t>
            </a:r>
            <a:r>
              <a:rPr lang="ru-RU" sz="3600" dirty="0">
                <a:effectLst/>
              </a:rPr>
              <a:t>слово – БРАМАГУПТА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772816"/>
            <a:ext cx="8352928" cy="4018384"/>
          </a:xfrm>
        </p:spPr>
        <p:txBody>
          <a:bodyPr/>
          <a:lstStyle/>
          <a:p>
            <a:r>
              <a:rPr lang="ru-RU" sz="2000" dirty="0">
                <a:effectLst/>
              </a:rPr>
              <a:t>Вы узнали имя индийского математика </a:t>
            </a:r>
            <a:r>
              <a:rPr lang="ru-RU" sz="2000" dirty="0" err="1">
                <a:effectLst/>
              </a:rPr>
              <a:t>Брамагупта</a:t>
            </a:r>
            <a:r>
              <a:rPr lang="ru-RU" sz="2000" dirty="0">
                <a:effectLst/>
              </a:rPr>
              <a:t>, который жил в VI веке и один из первых стал использовать положительные и отрицательные числа. Положительные числа этот математик представлял как “имущество”, а отрицательные числа – как “долги”. Правила сложения отрицательных и положительных чисел он выражал так: сумма двух имуществ – имущество</a:t>
            </a:r>
            <a:r>
              <a:rPr lang="ru-RU" sz="2000" dirty="0" smtClean="0">
                <a:effectLst/>
              </a:rPr>
              <a:t>.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(+ Х) + (+ Х) = (+ Х</a:t>
            </a:r>
            <a:r>
              <a:rPr lang="ru-RU" sz="2000" dirty="0" smtClean="0">
                <a:effectLst/>
              </a:rPr>
              <a:t>)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сумма двух долгов есть долг</a:t>
            </a:r>
            <a:r>
              <a:rPr lang="ru-RU" sz="2000" dirty="0" smtClean="0">
                <a:effectLst/>
              </a:rPr>
              <a:t>:</a:t>
            </a: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ru-RU" sz="2000" dirty="0">
                <a:effectLst/>
              </a:rPr>
              <a:t>(– Х) + (– Х) = (– Х)</a:t>
            </a:r>
            <a:br>
              <a:rPr lang="ru-RU" sz="2000" dirty="0">
                <a:effectLst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3949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685801"/>
            <a:ext cx="7546032" cy="1231031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2400" dirty="0" smtClean="0"/>
              <a:t>Работа в тетрадях для самостоятельных работ.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1916832"/>
            <a:ext cx="7543800" cy="3168352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effectLst/>
              </a:rPr>
              <a:t>По дидактическому материалу: 1 гр-2 вариант. 2 гр-3 вариант, 3 гр-4 вариант.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№ 224 (а, б, д, е) 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№ 225 (а) 2 гр. 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№ 227 (а, д) 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№ 229 (а, б, в)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№ 236 (а, в)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№ 237 (а)</a:t>
            </a:r>
            <a:br>
              <a:rPr lang="ru-RU" sz="2400" dirty="0">
                <a:effectLst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7999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685801"/>
            <a:ext cx="7618040" cy="1807095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5400" dirty="0" smtClean="0"/>
              <a:t>Домашняя работа.</a:t>
            </a:r>
            <a:endParaRPr lang="ru-RU" sz="5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2420888"/>
            <a:ext cx="7543800" cy="3370312"/>
          </a:xfrm>
        </p:spPr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SzPts val="1000"/>
              <a:buFont typeface="Symbol"/>
              <a:buChar char=""/>
              <a:tabLst>
                <a:tab pos="457200" algn="l"/>
              </a:tabLst>
            </a:pPr>
            <a:r>
              <a:rPr lang="ru-RU" sz="3600" dirty="0">
                <a:effectLst/>
                <a:latin typeface="Helvetica"/>
                <a:ea typeface="Times New Roman"/>
                <a:cs typeface="Times New Roman"/>
              </a:rPr>
              <a:t>№ 234 (в, г, ж, з,)</a:t>
            </a:r>
            <a:r>
              <a:rPr lang="ru-RU" sz="36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3600" dirty="0">
                <a:effectLst/>
                <a:latin typeface="Helvetica"/>
                <a:ea typeface="Times New Roman"/>
                <a:cs typeface="Times New Roman"/>
              </a:rPr>
              <a:t>№236 ( б, г)</a:t>
            </a:r>
            <a:r>
              <a:rPr lang="ru-RU" sz="36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3600" dirty="0">
                <a:effectLst/>
                <a:latin typeface="Helvetica"/>
                <a:ea typeface="Times New Roman"/>
                <a:cs typeface="Times New Roman"/>
              </a:rPr>
              <a:t>№ 237 (</a:t>
            </a:r>
            <a:r>
              <a:rPr lang="ru-RU" sz="3600" dirty="0" err="1">
                <a:effectLst/>
                <a:latin typeface="Helvetica"/>
                <a:ea typeface="Times New Roman"/>
                <a:cs typeface="Times New Roman"/>
              </a:rPr>
              <a:t>в,г</a:t>
            </a:r>
            <a:r>
              <a:rPr lang="ru-RU" sz="3600" dirty="0">
                <a:effectLst/>
                <a:latin typeface="Helvetica"/>
                <a:ea typeface="Times New Roman"/>
                <a:cs typeface="Times New Roman"/>
              </a:rPr>
              <a:t>)</a:t>
            </a:r>
            <a:r>
              <a:rPr lang="ru-RU" sz="36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3600" dirty="0">
                <a:effectLst/>
                <a:latin typeface="Helvetica"/>
                <a:ea typeface="Times New Roman"/>
                <a:cs typeface="Times New Roman"/>
              </a:rPr>
              <a:t>№ 238 </a:t>
            </a:r>
            <a:r>
              <a:rPr lang="ru-RU" sz="3600" dirty="0">
                <a:effectLst/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effectLst/>
                <a:latin typeface="Calibri"/>
                <a:ea typeface="Calibri"/>
                <a:cs typeface="Times New Roman"/>
              </a:rPr>
            </a:br>
            <a:r>
              <a:rPr lang="ru-RU" sz="3600" dirty="0">
                <a:effectLst/>
                <a:latin typeface="Helvetica"/>
                <a:ea typeface="Times New Roman"/>
                <a:cs typeface="Times New Roman"/>
              </a:rPr>
              <a:t> № 239</a:t>
            </a:r>
            <a:endParaRPr lang="ru-RU" sz="3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3793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209</TotalTime>
  <Words>209</Words>
  <Application>Microsoft Office PowerPoint</Application>
  <PresentationFormat>Экран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Базовая</vt:lpstr>
      <vt:lpstr>Сложение и вычитание чисел с разными знаками.</vt:lpstr>
      <vt:lpstr>    -расположите числа в порядке возрастания; -найдите среди них противоположные; -назовите все отрицательные числа среди них.  -Где на координатной прямой расположены отрицательные числа? Положительные числа? </vt:lpstr>
      <vt:lpstr>| х | = 1,5;  | х | = 0 </vt:lpstr>
      <vt:lpstr>(– 3,9 + 3,9) + (– 9,1); (4,8 + (– 15)) + (– 4,8). </vt:lpstr>
      <vt:lpstr>Презентация PowerPoint</vt:lpstr>
      <vt:lpstr>Вы узнали имя индийского математика Брамагупта, который жил в VI веке и один из первых стал использовать положительные и отрицательные числа. Положительные числа этот математик представлял как “имущество”, а отрицательные числа – как “долги”. Правила сложения отрицательных и положительных чисел он выражал так: сумма двух имуществ – имущество. (+ Х) + (+ Х) = (+ Х) сумма двух долгов есть долг: (– Х) + (– Х) = (– Х) </vt:lpstr>
      <vt:lpstr>По дидактическому материалу: 1 гр-2 вариант. 2 гр-3 вариант, 3 гр-4 вариант. № 224 (а, б, д, е)  № 225 (а) 2 гр.  № 227 (а, д)  № 229 (а, б, в) № 236 (а, в) № 237 (а) </vt:lpstr>
      <vt:lpstr>№ 234 (в, г, ж, з,) №236 ( б, г) № 237 (в,г) № 238   № 239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Сложение и вычитание чисел с разными знаками.</dc:title>
  <dc:creator>NNI_NGV</dc:creator>
  <cp:lastModifiedBy>NNI_NGV</cp:lastModifiedBy>
  <cp:revision>8</cp:revision>
  <dcterms:created xsi:type="dcterms:W3CDTF">2017-03-01T17:00:58Z</dcterms:created>
  <dcterms:modified xsi:type="dcterms:W3CDTF">2017-03-02T09:30:13Z</dcterms:modified>
</cp:coreProperties>
</file>