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83" r:id="rId4"/>
    <p:sldId id="260" r:id="rId5"/>
    <p:sldId id="268" r:id="rId6"/>
    <p:sldId id="271" r:id="rId7"/>
    <p:sldId id="270" r:id="rId8"/>
    <p:sldId id="269" r:id="rId9"/>
    <p:sldId id="282" r:id="rId10"/>
    <p:sldId id="272" r:id="rId11"/>
    <p:sldId id="274" r:id="rId12"/>
    <p:sldId id="273" r:id="rId13"/>
    <p:sldId id="261" r:id="rId14"/>
    <p:sldId id="284" r:id="rId15"/>
    <p:sldId id="262" r:id="rId16"/>
    <p:sldId id="285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5F50"/>
    <a:srgbClr val="402F28"/>
    <a:srgbClr val="49362D"/>
    <a:srgbClr val="EFCAA5"/>
    <a:srgbClr val="EFD099"/>
    <a:srgbClr val="F2D7B0"/>
    <a:srgbClr val="EFCD9B"/>
    <a:srgbClr val="AE1D0E"/>
    <a:srgbClr val="EECA9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39" autoAdjust="0"/>
    <p:restoredTop sz="94660"/>
  </p:normalViewPr>
  <p:slideViewPr>
    <p:cSldViewPr>
      <p:cViewPr>
        <p:scale>
          <a:sx n="66" d="100"/>
          <a:sy n="66" d="100"/>
        </p:scale>
        <p:origin x="-1260" y="-6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4AD95-D1F6-4371-B491-E38EBEE584A9}" type="datetimeFigureOut">
              <a:rPr lang="ru-RU"/>
              <a:pPr>
                <a:defRPr/>
              </a:pPr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16CE7-8580-43CB-957A-46E998BE0E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997687"/>
      </p:ext>
    </p:extLst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99757-7B19-40F7-846A-5C3866DFF8F7}" type="datetimeFigureOut">
              <a:rPr lang="ru-RU"/>
              <a:pPr>
                <a:defRPr/>
              </a:pPr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6B2CE-D39E-48B2-BC09-A1C2F393C4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685651"/>
      </p:ext>
    </p:extLst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9B68E-CFC8-4E59-9EA2-6D87AB25827F}" type="datetimeFigureOut">
              <a:rPr lang="ru-RU"/>
              <a:pPr>
                <a:defRPr/>
              </a:pPr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71641-A562-4B46-A0BD-FD281E2F92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009938"/>
      </p:ext>
    </p:extLst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97B31-15D4-4BAD-A7F7-BF6B283A4015}" type="datetimeFigureOut">
              <a:rPr lang="ru-RU"/>
              <a:pPr>
                <a:defRPr/>
              </a:pPr>
              <a:t>14.03.2017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13E38-8B1A-41BB-AE77-E794562934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862093"/>
      </p:ext>
    </p:extLst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5403C-B669-40D2-9244-34F2509D5CED}" type="datetimeFigureOut">
              <a:rPr lang="ru-RU"/>
              <a:pPr>
                <a:defRPr/>
              </a:pPr>
              <a:t>14.03.2017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CD176-F616-4230-8AFB-2D05E1F9D0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097429"/>
      </p:ext>
    </p:extLst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56C7D-C552-49B7-A0A4-E53F278063C8}" type="datetimeFigureOut">
              <a:rPr lang="ru-RU"/>
              <a:pPr>
                <a:defRPr/>
              </a:pPr>
              <a:t>14.03.2017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6A41C-AE4E-47F5-849F-18162F55D5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603615"/>
      </p:ext>
    </p:extLst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8A7E5-548A-4630-AE98-CE436DF93499}" type="datetimeFigureOut">
              <a:rPr lang="ru-RU"/>
              <a:pPr>
                <a:defRPr/>
              </a:pPr>
              <a:t>14.03.2017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187CC-18E9-41D6-8C32-13AA62FD4F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546637"/>
      </p:ext>
    </p:extLst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B739E-7B02-40CE-9F0A-195E799B9C74}" type="datetimeFigureOut">
              <a:rPr lang="ru-RU"/>
              <a:pPr>
                <a:defRPr/>
              </a:pPr>
              <a:t>14.03.2017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0A5D3-3ED8-4FCB-BB7F-2388F28EB1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336734"/>
      </p:ext>
    </p:extLst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DBBAF-B798-4337-BBE8-17AA9EE99AFE}" type="datetimeFigureOut">
              <a:rPr lang="ru-RU"/>
              <a:pPr>
                <a:defRPr/>
              </a:pPr>
              <a:t>14.03.2017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A0DB3-9AE8-44F9-825A-9D49EEBA66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088442"/>
      </p:ext>
    </p:extLst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7A8C0-D12B-49A4-95E3-5AC80C533A87}" type="datetimeFigureOut">
              <a:rPr lang="ru-RU"/>
              <a:pPr>
                <a:defRPr/>
              </a:pPr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073B7-4861-4024-874B-2448AEB26C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918807"/>
      </p:ext>
    </p:extLst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ECAE3-7A6D-4689-8F4E-97F2CEBFAE61}" type="datetimeFigureOut">
              <a:rPr lang="ru-RU"/>
              <a:pPr>
                <a:defRPr/>
              </a:pPr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243F2-2E61-40BB-879D-20BAA40990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2894"/>
      </p:ext>
    </p:extLst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B605B21-4755-4EAD-9573-62C53E198674}" type="datetimeFigureOut">
              <a:rPr lang="ru-RU"/>
              <a:pPr>
                <a:defRPr/>
              </a:pPr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523F379-2E3A-455C-A153-87C0E4BF74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4"/>
          <p:cNvSpPr>
            <a:spLocks noChangeArrowheads="1" noChangeShapeType="1" noTextEdit="1"/>
          </p:cNvSpPr>
          <p:nvPr/>
        </p:nvSpPr>
        <p:spPr bwMode="auto">
          <a:xfrm>
            <a:off x="1500188" y="2714625"/>
            <a:ext cx="5786437" cy="13573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270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Понёва -элемент женского костюма</a:t>
            </a:r>
          </a:p>
          <a:p>
            <a:pPr algn="ctr"/>
            <a:r>
              <a:rPr lang="ru-RU" sz="3600" b="1" kern="10" dirty="0">
                <a:ln w="1270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села Роговатое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6"/>
          <p:cNvSpPr txBox="1">
            <a:spLocks noChangeArrowheads="1"/>
          </p:cNvSpPr>
          <p:nvPr/>
        </p:nvSpPr>
        <p:spPr bwMode="auto">
          <a:xfrm>
            <a:off x="323850" y="836613"/>
            <a:ext cx="5256213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55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dirty="0">
                <a:solidFill>
                  <a:srgbClr val="825F50"/>
                </a:solidFill>
              </a:rPr>
              <a:t>Одежда с. Роговатое (бывшей Воронежской области) является своеобразной неотъемлемой разновидностью общерусского национального костюма с присущими ему характерными особенностями.</a:t>
            </a:r>
          </a:p>
          <a:p>
            <a:pPr algn="just" eaLnBrk="1" hangingPunct="1"/>
            <a:r>
              <a:rPr lang="ru-RU" altLang="ru-RU" dirty="0">
                <a:solidFill>
                  <a:srgbClr val="825F50"/>
                </a:solidFill>
              </a:rPr>
              <a:t>Традиционный костюм села был достаточно разнообразен, в первую очередь это относится к женскому костюму. Женская одежда была знаковой – она несла информацию о статусе человека, его причастности к определенной возрастной или территориальной группе населения.</a:t>
            </a:r>
          </a:p>
        </p:txBody>
      </p:sp>
      <p:sp>
        <p:nvSpPr>
          <p:cNvPr id="3075" name="Text Box 7"/>
          <p:cNvSpPr txBox="1">
            <a:spLocks noChangeArrowheads="1"/>
          </p:cNvSpPr>
          <p:nvPr/>
        </p:nvSpPr>
        <p:spPr bwMode="auto">
          <a:xfrm>
            <a:off x="357188" y="4336369"/>
            <a:ext cx="511175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5334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dirty="0">
                <a:solidFill>
                  <a:srgbClr val="825F50"/>
                </a:solidFill>
              </a:rPr>
              <a:t>Каждому населенному пункту были присущи свои костюмы и его составные части.</a:t>
            </a:r>
          </a:p>
          <a:p>
            <a:pPr algn="just" eaLnBrk="1" hangingPunct="1"/>
            <a:r>
              <a:rPr lang="ru-RU" altLang="ru-RU" dirty="0">
                <a:solidFill>
                  <a:srgbClr val="825F50"/>
                </a:solidFill>
              </a:rPr>
              <a:t>Различия прослеживаются на отдельных предметах одежды: рубахах, понёвах, передниках, головных уборах.</a:t>
            </a:r>
          </a:p>
          <a:p>
            <a:pPr eaLnBrk="1" hangingPunct="1">
              <a:spcBef>
                <a:spcPct val="50000"/>
              </a:spcBef>
            </a:pPr>
            <a:endParaRPr lang="ru-RU" altLang="ru-RU" sz="1600" dirty="0">
              <a:solidFill>
                <a:srgbClr val="825F50"/>
              </a:solidFill>
            </a:endParaRPr>
          </a:p>
        </p:txBody>
      </p:sp>
      <p:pic>
        <p:nvPicPr>
          <p:cNvPr id="3076" name="Рисунок 6" descr="IMG_548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928688"/>
            <a:ext cx="3214688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1"/>
          <p:cNvSpPr>
            <a:spLocks noChangeArrowheads="1"/>
          </p:cNvSpPr>
          <p:nvPr/>
        </p:nvSpPr>
        <p:spPr bwMode="auto">
          <a:xfrm>
            <a:off x="626440" y="692696"/>
            <a:ext cx="79060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711200" algn="just" eaLnBrk="1" hangingPunct="1"/>
            <a:r>
              <a:rPr lang="ru-RU" altLang="ru-RU" dirty="0">
                <a:solidFill>
                  <a:srgbClr val="825F50"/>
                </a:solidFill>
              </a:rPr>
              <a:t>В селе Роговатое </a:t>
            </a:r>
            <a:r>
              <a:rPr lang="ru-RU" altLang="ru-RU" dirty="0" err="1">
                <a:solidFill>
                  <a:srgbClr val="825F50"/>
                </a:solidFill>
              </a:rPr>
              <a:t>Старооскольского</a:t>
            </a:r>
            <a:r>
              <a:rPr lang="ru-RU" altLang="ru-RU" dirty="0">
                <a:solidFill>
                  <a:srgbClr val="825F50"/>
                </a:solidFill>
              </a:rPr>
              <a:t> района фиксируется понёва в значении </a:t>
            </a:r>
            <a:r>
              <a:rPr lang="ru-RU" altLang="ru-RU" dirty="0" smtClean="0">
                <a:solidFill>
                  <a:srgbClr val="825F50"/>
                </a:solidFill>
              </a:rPr>
              <a:t>«верхняя юбка». </a:t>
            </a:r>
            <a:r>
              <a:rPr lang="ru-RU" altLang="ru-RU" dirty="0">
                <a:solidFill>
                  <a:srgbClr val="825F50"/>
                </a:solidFill>
              </a:rPr>
              <a:t>В современных говорах слово понёва имеет значение </a:t>
            </a:r>
            <a:r>
              <a:rPr lang="ru-RU" altLang="ru-RU" dirty="0" smtClean="0">
                <a:solidFill>
                  <a:srgbClr val="825F50"/>
                </a:solidFill>
              </a:rPr>
              <a:t>«праздничная </a:t>
            </a:r>
            <a:r>
              <a:rPr lang="ru-RU" altLang="ru-RU" dirty="0">
                <a:solidFill>
                  <a:srgbClr val="825F50"/>
                </a:solidFill>
              </a:rPr>
              <a:t>шерстяная юбка в клетку, отделанная внизу лентами, </a:t>
            </a:r>
            <a:r>
              <a:rPr lang="ru-RU" altLang="ru-RU" dirty="0" smtClean="0">
                <a:solidFill>
                  <a:srgbClr val="825F50"/>
                </a:solidFill>
              </a:rPr>
              <a:t>узором». </a:t>
            </a:r>
            <a:endParaRPr lang="ru-RU" altLang="ru-RU" dirty="0">
              <a:solidFill>
                <a:srgbClr val="825F50"/>
              </a:solidFill>
            </a:endParaRPr>
          </a:p>
          <a:p>
            <a:pPr indent="711200" algn="just" eaLnBrk="1" hangingPunct="1"/>
            <a:r>
              <a:rPr lang="ru-RU" altLang="ru-RU" dirty="0" smtClean="0">
                <a:solidFill>
                  <a:srgbClr val="825F50"/>
                </a:solidFill>
              </a:rPr>
              <a:t>Дети</a:t>
            </a:r>
            <a:r>
              <a:rPr lang="ru-RU" altLang="ru-RU" dirty="0">
                <a:solidFill>
                  <a:srgbClr val="825F50"/>
                </a:solidFill>
              </a:rPr>
              <a:t>, в семьях которых от прабабушек сохранились старинные понёвы, записывают воспоминания родственников о традициях их изготовления, истории создания одежды, привозят и демонстрируют их в </a:t>
            </a:r>
            <a:r>
              <a:rPr lang="ru-RU" altLang="ru-RU" dirty="0" smtClean="0">
                <a:solidFill>
                  <a:srgbClr val="825F50"/>
                </a:solidFill>
              </a:rPr>
              <a:t>музее.</a:t>
            </a:r>
            <a:endParaRPr lang="ru-RU" altLang="ru-RU" dirty="0">
              <a:solidFill>
                <a:srgbClr val="825F5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609" y="2783442"/>
            <a:ext cx="6644887" cy="37419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WordArt 4"/>
          <p:cNvSpPr>
            <a:spLocks noChangeArrowheads="1" noChangeShapeType="1" noTextEdit="1"/>
          </p:cNvSpPr>
          <p:nvPr/>
        </p:nvSpPr>
        <p:spPr bwMode="auto">
          <a:xfrm>
            <a:off x="539750" y="476250"/>
            <a:ext cx="8207375" cy="4333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spc="720">
                <a:ln w="1270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Традиционная женская одежда</a:t>
            </a: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329056" y="5408869"/>
            <a:ext cx="431958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445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sz="1600" dirty="0">
                <a:solidFill>
                  <a:srgbClr val="825F50"/>
                </a:solidFill>
              </a:rPr>
              <a:t>Женская одежда с. Роговатое представляет собой </a:t>
            </a:r>
            <a:r>
              <a:rPr lang="ru-RU" altLang="ru-RU" sz="1600" dirty="0" err="1">
                <a:solidFill>
                  <a:srgbClr val="825F50"/>
                </a:solidFill>
              </a:rPr>
              <a:t>поневный</a:t>
            </a:r>
            <a:r>
              <a:rPr lang="ru-RU" altLang="ru-RU" sz="1600" dirty="0">
                <a:solidFill>
                  <a:srgbClr val="825F50"/>
                </a:solidFill>
              </a:rPr>
              <a:t> комплекс, с сарафаном и «парочкой».</a:t>
            </a:r>
          </a:p>
          <a:p>
            <a:pPr algn="just" eaLnBrk="1" hangingPunct="1"/>
            <a:endParaRPr lang="ru-RU" altLang="ru-RU" sz="1600" dirty="0">
              <a:solidFill>
                <a:srgbClr val="49362D"/>
              </a:solidFill>
            </a:endParaRPr>
          </a:p>
        </p:txBody>
      </p:sp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323850" y="6092825"/>
            <a:ext cx="21605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/>
          </a:p>
        </p:txBody>
      </p:sp>
      <p:pic>
        <p:nvPicPr>
          <p:cNvPr id="5125" name="Рисунок 6" descr="IMG_548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071563"/>
            <a:ext cx="40005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29056" y="1071562"/>
            <a:ext cx="414590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3888" algn="just">
              <a:defRPr/>
            </a:pPr>
            <a:r>
              <a:rPr lang="ru-RU" sz="1600" dirty="0">
                <a:solidFill>
                  <a:srgbClr val="825F50"/>
                </a:solidFill>
              </a:rPr>
              <a:t>Понёва — одна из самых древних деталей русского костюма. Это подтверждается и археологическими материалами, и наличием форм, сходных с понёвой, у других славянских народов</a:t>
            </a:r>
            <a:r>
              <a:rPr lang="ru-RU" sz="1600" dirty="0" smtClean="0">
                <a:solidFill>
                  <a:srgbClr val="825F50"/>
                </a:solidFill>
              </a:rPr>
              <a:t>.</a:t>
            </a:r>
          </a:p>
          <a:p>
            <a:pPr indent="623888" algn="just">
              <a:defRPr/>
            </a:pPr>
            <a:r>
              <a:rPr lang="ru-RU" sz="1600" dirty="0" smtClean="0">
                <a:solidFill>
                  <a:srgbClr val="825F50"/>
                </a:solidFill>
              </a:rPr>
              <a:t>В </a:t>
            </a:r>
            <a:r>
              <a:rPr lang="ru-RU" sz="1600" dirty="0">
                <a:solidFill>
                  <a:srgbClr val="825F50"/>
                </a:solidFill>
              </a:rPr>
              <a:t>древности понёва представляла собой несшитые куски шерстяной ткани, закрепленные на талии поясом. Эволюция понёвы привела к появлению нескольких ее видов, самыми распространенными из которых была распашная (несшитая спереди) и «глухая», бытовавшая на </a:t>
            </a:r>
            <a:r>
              <a:rPr lang="ru-RU" sz="1600" dirty="0" err="1">
                <a:solidFill>
                  <a:srgbClr val="825F50"/>
                </a:solidFill>
              </a:rPr>
              <a:t>Белгородчине</a:t>
            </a:r>
            <a:r>
              <a:rPr lang="ru-RU" sz="1600" dirty="0">
                <a:solidFill>
                  <a:srgbClr val="825F50"/>
                </a:solidFill>
              </a:rPr>
              <a:t>. «Глухая» понёва шилась из трех полотнищ клетчатой домотканой шерсти и одного узкого, чаще черного полотнища — прошвы.</a:t>
            </a: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359469" y="1412776"/>
            <a:ext cx="8353623" cy="402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445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ru-RU" altLang="ru-RU" dirty="0" smtClean="0">
                <a:solidFill>
                  <a:srgbClr val="825F50"/>
                </a:solidFill>
              </a:rPr>
              <a:t>Понёва</a:t>
            </a:r>
            <a:r>
              <a:rPr lang="ru-RU" altLang="ru-RU" b="1" i="1" dirty="0" smtClean="0">
                <a:solidFill>
                  <a:srgbClr val="825F50"/>
                </a:solidFill>
              </a:rPr>
              <a:t> </a:t>
            </a:r>
            <a:r>
              <a:rPr lang="ru-RU" altLang="ru-RU" dirty="0">
                <a:solidFill>
                  <a:srgbClr val="825F50"/>
                </a:solidFill>
              </a:rPr>
              <a:t>является одним из наиболее древних компонентов </a:t>
            </a:r>
            <a:r>
              <a:rPr lang="ru-RU" altLang="ru-RU" dirty="0" err="1" smtClean="0">
                <a:solidFill>
                  <a:srgbClr val="825F50"/>
                </a:solidFill>
              </a:rPr>
              <a:t>роговатовской</a:t>
            </a:r>
            <a:r>
              <a:rPr lang="ru-RU" altLang="ru-RU" dirty="0" smtClean="0">
                <a:solidFill>
                  <a:srgbClr val="825F50"/>
                </a:solidFill>
              </a:rPr>
              <a:t> </a:t>
            </a:r>
            <a:r>
              <a:rPr lang="ru-RU" altLang="ru-RU" dirty="0">
                <a:solidFill>
                  <a:srgbClr val="825F50"/>
                </a:solidFill>
              </a:rPr>
              <a:t>одежды.</a:t>
            </a:r>
          </a:p>
          <a:p>
            <a:pPr algn="just" eaLnBrk="1" hangingPunct="1">
              <a:lnSpc>
                <a:spcPct val="130000"/>
              </a:lnSpc>
            </a:pPr>
            <a:r>
              <a:rPr lang="ru-RU" altLang="ru-RU" dirty="0">
                <a:solidFill>
                  <a:srgbClr val="825F50"/>
                </a:solidFill>
              </a:rPr>
              <a:t>Носили поневу повсеместно, только замужние женщины. Обычно девочки до 15 лет ходили в одних рубахах с поясками, а с 15 лет надевали сарафан и после этого считались невестами.</a:t>
            </a:r>
          </a:p>
          <a:p>
            <a:pPr algn="just" eaLnBrk="1" hangingPunct="1">
              <a:lnSpc>
                <a:spcPct val="130000"/>
              </a:lnSpc>
            </a:pPr>
            <a:r>
              <a:rPr lang="ru-RU" altLang="ru-RU" dirty="0">
                <a:solidFill>
                  <a:srgbClr val="825F50"/>
                </a:solidFill>
              </a:rPr>
              <a:t>Сарафан шили из черной домотканой шерстяной ткани.</a:t>
            </a:r>
          </a:p>
          <a:p>
            <a:pPr algn="just" eaLnBrk="1" hangingPunct="1">
              <a:lnSpc>
                <a:spcPct val="130000"/>
              </a:lnSpc>
            </a:pPr>
            <a:r>
              <a:rPr lang="ru-RU" altLang="ru-RU" dirty="0">
                <a:solidFill>
                  <a:srgbClr val="825F50"/>
                </a:solidFill>
              </a:rPr>
              <a:t>Поневу шили из черной шерстяной клетчатой домашнего производства ткани. Основой ткани была «волосень» длинная шерсть, которая прялась и нить получалась тонкая, ровная и прочная.</a:t>
            </a:r>
          </a:p>
          <a:p>
            <a:pPr algn="just" eaLnBrk="1" hangingPunct="1">
              <a:lnSpc>
                <a:spcPct val="130000"/>
              </a:lnSpc>
            </a:pPr>
            <a:r>
              <a:rPr lang="ru-RU" altLang="ru-RU" dirty="0">
                <a:solidFill>
                  <a:srgbClr val="825F50"/>
                </a:solidFill>
              </a:rPr>
              <a:t>Понева состоялась из трех полотнищ, а четвертая </a:t>
            </a:r>
            <a:r>
              <a:rPr lang="ru-RU" altLang="ru-RU" dirty="0" smtClean="0">
                <a:solidFill>
                  <a:srgbClr val="825F50"/>
                </a:solidFill>
              </a:rPr>
              <a:t>- черная </a:t>
            </a:r>
            <a:r>
              <a:rPr lang="ru-RU" altLang="ru-RU" dirty="0">
                <a:solidFill>
                  <a:srgbClr val="825F50"/>
                </a:solidFill>
              </a:rPr>
              <a:t>прошва. Прошва при надевании располагалась впереди и с боку.</a:t>
            </a:r>
          </a:p>
        </p:txBody>
      </p:sp>
      <p:sp>
        <p:nvSpPr>
          <p:cNvPr id="6147" name="WordArt 6"/>
          <p:cNvSpPr>
            <a:spLocks noChangeArrowheads="1" noChangeShapeType="1" noTextEdit="1"/>
          </p:cNvSpPr>
          <p:nvPr/>
        </p:nvSpPr>
        <p:spPr bwMode="auto">
          <a:xfrm>
            <a:off x="3492500" y="692150"/>
            <a:ext cx="2087563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spc="720">
                <a:ln w="1270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FF0000">
                    <a:alpha val="89018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Понёва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395289" y="620713"/>
            <a:ext cx="8353176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445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dirty="0">
                <a:solidFill>
                  <a:srgbClr val="825F50"/>
                </a:solidFill>
              </a:rPr>
              <a:t>Поневы делились на будничные и праздничные. Будничные, как </a:t>
            </a:r>
            <a:r>
              <a:rPr lang="ru-RU" altLang="ru-RU" dirty="0" smtClean="0">
                <a:solidFill>
                  <a:srgbClr val="825F50"/>
                </a:solidFill>
              </a:rPr>
              <a:t>правило</a:t>
            </a:r>
            <a:r>
              <a:rPr lang="ru-RU" altLang="ru-RU" dirty="0">
                <a:solidFill>
                  <a:srgbClr val="825F50"/>
                </a:solidFill>
              </a:rPr>
              <a:t>, почти не украшались. Единственным украшением могла быть узкая полоска, которая нашивалась по краю подола.</a:t>
            </a:r>
          </a:p>
          <a:p>
            <a:pPr algn="just" eaLnBrk="1" hangingPunct="1"/>
            <a:endParaRPr lang="ru-RU" altLang="ru-RU" dirty="0">
              <a:solidFill>
                <a:schemeClr val="accent2"/>
              </a:solidFill>
            </a:endParaRPr>
          </a:p>
        </p:txBody>
      </p:sp>
      <p:pic>
        <p:nvPicPr>
          <p:cNvPr id="7171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885" y="1773237"/>
            <a:ext cx="3235615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Text Box 7"/>
          <p:cNvSpPr txBox="1">
            <a:spLocks noChangeArrowheads="1"/>
          </p:cNvSpPr>
          <p:nvPr/>
        </p:nvSpPr>
        <p:spPr bwMode="auto">
          <a:xfrm>
            <a:off x="5795963" y="5229225"/>
            <a:ext cx="16766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b="1" dirty="0">
                <a:solidFill>
                  <a:srgbClr val="49362D"/>
                </a:solidFill>
              </a:rPr>
              <a:t>праздничная</a:t>
            </a:r>
          </a:p>
        </p:txBody>
      </p:sp>
      <p:sp>
        <p:nvSpPr>
          <p:cNvPr id="7173" name="Text Box 9"/>
          <p:cNvSpPr txBox="1">
            <a:spLocks noChangeArrowheads="1"/>
          </p:cNvSpPr>
          <p:nvPr/>
        </p:nvSpPr>
        <p:spPr bwMode="auto">
          <a:xfrm>
            <a:off x="1475656" y="5252584"/>
            <a:ext cx="15843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 dirty="0">
                <a:solidFill>
                  <a:srgbClr val="49362D"/>
                </a:solidFill>
              </a:rPr>
              <a:t>будничная</a:t>
            </a:r>
          </a:p>
        </p:txBody>
      </p:sp>
      <p:pic>
        <p:nvPicPr>
          <p:cNvPr id="717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700213"/>
            <a:ext cx="3149600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468313" y="765175"/>
            <a:ext cx="815365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5334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ru-RU" dirty="0">
                <a:solidFill>
                  <a:srgbClr val="825F50"/>
                </a:solidFill>
              </a:rPr>
              <a:t>Повседневные поневы ничем не украшались, имели только зеленые полосы по утку и красные на основе. Поневы назывались: об одной «зеленки», об двух «зеленка»; «</a:t>
            </a:r>
            <a:r>
              <a:rPr lang="ru-RU" altLang="ru-RU" dirty="0" err="1">
                <a:solidFill>
                  <a:srgbClr val="825F50"/>
                </a:solidFill>
              </a:rPr>
              <a:t>посигушка</a:t>
            </a:r>
            <a:r>
              <a:rPr lang="ru-RU" altLang="ru-RU" dirty="0">
                <a:solidFill>
                  <a:srgbClr val="825F50"/>
                </a:solidFill>
              </a:rPr>
              <a:t>» об трех зеленок; «дурочка» об трех зеленых.</a:t>
            </a:r>
          </a:p>
        </p:txBody>
      </p:sp>
      <p:pic>
        <p:nvPicPr>
          <p:cNvPr id="8195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37177"/>
            <a:ext cx="2695575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 Box 17"/>
          <p:cNvSpPr txBox="1">
            <a:spLocks noChangeArrowheads="1"/>
          </p:cNvSpPr>
          <p:nvPr/>
        </p:nvSpPr>
        <p:spPr bwMode="auto">
          <a:xfrm>
            <a:off x="755650" y="6028531"/>
            <a:ext cx="18002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200" b="1" dirty="0">
                <a:solidFill>
                  <a:schemeClr val="accent2"/>
                </a:solidFill>
              </a:rPr>
              <a:t>об одной «зеленки»</a:t>
            </a:r>
          </a:p>
        </p:txBody>
      </p:sp>
      <p:sp>
        <p:nvSpPr>
          <p:cNvPr id="8197" name="Line 18"/>
          <p:cNvSpPr>
            <a:spLocks noChangeShapeType="1"/>
          </p:cNvSpPr>
          <p:nvPr/>
        </p:nvSpPr>
        <p:spPr bwMode="auto">
          <a:xfrm flipV="1">
            <a:off x="885826" y="5596731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198" name="Text Box 20"/>
          <p:cNvSpPr txBox="1">
            <a:spLocks noChangeArrowheads="1"/>
          </p:cNvSpPr>
          <p:nvPr/>
        </p:nvSpPr>
        <p:spPr bwMode="auto">
          <a:xfrm>
            <a:off x="6316916" y="1891846"/>
            <a:ext cx="2305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200" b="1" dirty="0">
                <a:solidFill>
                  <a:schemeClr val="accent2"/>
                </a:solidFill>
              </a:rPr>
              <a:t>«</a:t>
            </a:r>
            <a:r>
              <a:rPr lang="ru-RU" altLang="ru-RU" sz="1200" b="1" dirty="0" err="1">
                <a:solidFill>
                  <a:schemeClr val="accent2"/>
                </a:solidFill>
              </a:rPr>
              <a:t>посигушка</a:t>
            </a:r>
            <a:r>
              <a:rPr lang="ru-RU" altLang="ru-RU" sz="1200" b="1" dirty="0">
                <a:solidFill>
                  <a:schemeClr val="accent2"/>
                </a:solidFill>
              </a:rPr>
              <a:t>» об трех зеленок</a:t>
            </a:r>
          </a:p>
        </p:txBody>
      </p:sp>
      <p:sp>
        <p:nvSpPr>
          <p:cNvPr id="8199" name="Line 21"/>
          <p:cNvSpPr>
            <a:spLocks noChangeShapeType="1"/>
          </p:cNvSpPr>
          <p:nvPr/>
        </p:nvSpPr>
        <p:spPr bwMode="auto">
          <a:xfrm>
            <a:off x="7740352" y="2349046"/>
            <a:ext cx="142875" cy="3478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8200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2696878"/>
            <a:ext cx="2808288" cy="309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1" name="Text Box 24"/>
          <p:cNvSpPr txBox="1">
            <a:spLocks noChangeArrowheads="1"/>
          </p:cNvSpPr>
          <p:nvPr/>
        </p:nvSpPr>
        <p:spPr bwMode="auto">
          <a:xfrm>
            <a:off x="3203575" y="6165850"/>
            <a:ext cx="23764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200" b="1">
                <a:solidFill>
                  <a:schemeClr val="accent2"/>
                </a:solidFill>
              </a:rPr>
              <a:t>«дурочка» об трех зеленых</a:t>
            </a:r>
          </a:p>
        </p:txBody>
      </p:sp>
      <p:sp>
        <p:nvSpPr>
          <p:cNvPr id="8202" name="Line 25"/>
          <p:cNvSpPr>
            <a:spLocks noChangeShapeType="1"/>
          </p:cNvSpPr>
          <p:nvPr/>
        </p:nvSpPr>
        <p:spPr bwMode="auto">
          <a:xfrm flipV="1">
            <a:off x="3419475" y="5805488"/>
            <a:ext cx="64770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8203" name="Picture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329" y="2696878"/>
            <a:ext cx="2623403" cy="2874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611188" y="764704"/>
            <a:ext cx="8137525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45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dirty="0">
                <a:solidFill>
                  <a:srgbClr val="825F50"/>
                </a:solidFill>
              </a:rPr>
              <a:t>Поневу «об одной зеленки» повседневно носили пожилые женщины 70-80 лет. То есть, чем больше старилась женщина, тем меньше зеленых полос было на </a:t>
            </a:r>
            <a:r>
              <a:rPr lang="ru-RU" altLang="ru-RU" dirty="0" smtClean="0">
                <a:solidFill>
                  <a:srgbClr val="825F50"/>
                </a:solidFill>
              </a:rPr>
              <a:t>понёве</a:t>
            </a:r>
            <a:r>
              <a:rPr lang="ru-RU" altLang="ru-RU" dirty="0">
                <a:solidFill>
                  <a:srgbClr val="825F50"/>
                </a:solidFill>
              </a:rPr>
              <a:t>.</a:t>
            </a:r>
          </a:p>
        </p:txBody>
      </p:sp>
      <p:pic>
        <p:nvPicPr>
          <p:cNvPr id="9219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925" y="1916113"/>
            <a:ext cx="3979863" cy="446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341438"/>
            <a:ext cx="4243387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 Box 5"/>
          <p:cNvSpPr txBox="1">
            <a:spLocks noChangeArrowheads="1"/>
          </p:cNvSpPr>
          <p:nvPr/>
        </p:nvSpPr>
        <p:spPr bwMode="auto">
          <a:xfrm>
            <a:off x="611560" y="395387"/>
            <a:ext cx="8064896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ru-RU" dirty="0">
                <a:solidFill>
                  <a:srgbClr val="825F50"/>
                </a:solidFill>
              </a:rPr>
              <a:t>Пожилые женщины носили поневу по праздникам. Она называлась «старушечьи полосы»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539750" y="765175"/>
            <a:ext cx="8135938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45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dirty="0">
                <a:solidFill>
                  <a:srgbClr val="825F50"/>
                </a:solidFill>
              </a:rPr>
              <a:t>Было много видов праздничных понев. Самой нарядной и богатой являлась понева «по полотну </a:t>
            </a:r>
            <a:r>
              <a:rPr lang="ru-RU" altLang="ru-RU" dirty="0" err="1">
                <a:solidFill>
                  <a:srgbClr val="825F50"/>
                </a:solidFill>
              </a:rPr>
              <a:t>братая</a:t>
            </a:r>
            <a:r>
              <a:rPr lang="ru-RU" altLang="ru-RU" dirty="0">
                <a:solidFill>
                  <a:srgbClr val="825F50"/>
                </a:solidFill>
              </a:rPr>
              <a:t>». Она вышивалась шерстяными нитями (шленкой) плотным ковровым настилом так, что вышивка почти полностью закрывало черное полотно. </a:t>
            </a:r>
          </a:p>
          <a:p>
            <a:pPr algn="just" eaLnBrk="1" hangingPunct="1"/>
            <a:r>
              <a:rPr lang="ru-RU" altLang="ru-RU" dirty="0">
                <a:solidFill>
                  <a:srgbClr val="825F50"/>
                </a:solidFill>
              </a:rPr>
              <a:t>Понева готовилась к свадьбе, ее надевала невеста на второй день свадьбы, затем носила молодая женщина только по великим годовым праздникам.</a:t>
            </a:r>
          </a:p>
        </p:txBody>
      </p:sp>
      <p:pic>
        <p:nvPicPr>
          <p:cNvPr id="1126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636838"/>
            <a:ext cx="3200400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 Box 7"/>
          <p:cNvSpPr txBox="1">
            <a:spLocks noChangeArrowheads="1"/>
          </p:cNvSpPr>
          <p:nvPr/>
        </p:nvSpPr>
        <p:spPr bwMode="auto">
          <a:xfrm>
            <a:off x="2700338" y="6165850"/>
            <a:ext cx="22320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200">
                <a:solidFill>
                  <a:schemeClr val="accent2"/>
                </a:solidFill>
              </a:rPr>
              <a:t>«по полотну братая»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395288" y="549275"/>
            <a:ext cx="8353176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5334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dirty="0">
                <a:solidFill>
                  <a:srgbClr val="825F50"/>
                </a:solidFill>
              </a:rPr>
              <a:t>Праздничными, надеваемыми по великим праздникам были поневы типа: </a:t>
            </a:r>
            <a:r>
              <a:rPr lang="ru-RU" altLang="ru-RU" dirty="0" err="1">
                <a:solidFill>
                  <a:srgbClr val="825F50"/>
                </a:solidFill>
              </a:rPr>
              <a:t>голоклетка</a:t>
            </a:r>
            <a:r>
              <a:rPr lang="ru-RU" altLang="ru-RU" dirty="0">
                <a:solidFill>
                  <a:srgbClr val="825F50"/>
                </a:solidFill>
              </a:rPr>
              <a:t> густыми, на которой между широкими продольными вышитыми густыми полосами оставались полосы не вышитой клетчатой ткани, поэтому понева и  называлась </a:t>
            </a:r>
            <a:r>
              <a:rPr lang="ru-RU" altLang="ru-RU" dirty="0" err="1">
                <a:solidFill>
                  <a:srgbClr val="825F50"/>
                </a:solidFill>
              </a:rPr>
              <a:t>голоклетка</a:t>
            </a:r>
            <a:r>
              <a:rPr lang="ru-RU" altLang="ru-RU" dirty="0">
                <a:solidFill>
                  <a:srgbClr val="825F50"/>
                </a:solidFill>
              </a:rPr>
              <a:t> густыми. По полотну, по которому шились поневы «</a:t>
            </a:r>
            <a:r>
              <a:rPr lang="ru-RU" altLang="ru-RU" dirty="0" err="1">
                <a:solidFill>
                  <a:srgbClr val="825F50"/>
                </a:solidFill>
              </a:rPr>
              <a:t>голоклетка</a:t>
            </a:r>
            <a:r>
              <a:rPr lang="ru-RU" altLang="ru-RU" dirty="0">
                <a:solidFill>
                  <a:srgbClr val="825F50"/>
                </a:solidFill>
              </a:rPr>
              <a:t>» - пропускались белые полосы (ниточные), которые образуют клетки. </a:t>
            </a:r>
          </a:p>
          <a:p>
            <a:pPr algn="just" eaLnBrk="1" hangingPunct="1"/>
            <a:r>
              <a:rPr lang="ru-RU" altLang="ru-RU" dirty="0" err="1">
                <a:solidFill>
                  <a:srgbClr val="825F50"/>
                </a:solidFill>
              </a:rPr>
              <a:t>Голоклетка</a:t>
            </a:r>
            <a:r>
              <a:rPr lang="ru-RU" altLang="ru-RU" dirty="0">
                <a:solidFill>
                  <a:srgbClr val="825F50"/>
                </a:solidFill>
              </a:rPr>
              <a:t> редкими, она вышивалась не сплошными красными полосами.</a:t>
            </a:r>
          </a:p>
        </p:txBody>
      </p:sp>
      <p:pic>
        <p:nvPicPr>
          <p:cNvPr id="12291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852738"/>
            <a:ext cx="3113087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Text Box 7"/>
          <p:cNvSpPr txBox="1">
            <a:spLocks noChangeArrowheads="1"/>
          </p:cNvSpPr>
          <p:nvPr/>
        </p:nvSpPr>
        <p:spPr bwMode="auto">
          <a:xfrm>
            <a:off x="1763713" y="6165850"/>
            <a:ext cx="19446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200" b="1">
                <a:solidFill>
                  <a:schemeClr val="accent2"/>
                </a:solidFill>
              </a:rPr>
              <a:t>голоклетка густыми</a:t>
            </a:r>
          </a:p>
        </p:txBody>
      </p:sp>
      <p:pic>
        <p:nvPicPr>
          <p:cNvPr id="12293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708275"/>
            <a:ext cx="2965450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Text Box 9"/>
          <p:cNvSpPr txBox="1">
            <a:spLocks noChangeArrowheads="1"/>
          </p:cNvSpPr>
          <p:nvPr/>
        </p:nvSpPr>
        <p:spPr bwMode="auto">
          <a:xfrm>
            <a:off x="5219700" y="6021388"/>
            <a:ext cx="237648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200" b="1">
                <a:solidFill>
                  <a:schemeClr val="accent2"/>
                </a:solidFill>
              </a:rPr>
              <a:t>голоклетка редкими</a:t>
            </a:r>
          </a:p>
        </p:txBody>
      </p:sp>
      <p:sp>
        <p:nvSpPr>
          <p:cNvPr id="12295" name="Line 10"/>
          <p:cNvSpPr>
            <a:spLocks noChangeShapeType="1"/>
          </p:cNvSpPr>
          <p:nvPr/>
        </p:nvSpPr>
        <p:spPr bwMode="auto">
          <a:xfrm flipH="1" flipV="1">
            <a:off x="5364163" y="5516563"/>
            <a:ext cx="43180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6" name="Line 11"/>
          <p:cNvSpPr>
            <a:spLocks noChangeShapeType="1"/>
          </p:cNvSpPr>
          <p:nvPr/>
        </p:nvSpPr>
        <p:spPr bwMode="auto">
          <a:xfrm flipH="1" flipV="1">
            <a:off x="1619250" y="5949950"/>
            <a:ext cx="21590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539750" y="765175"/>
            <a:ext cx="82804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5334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dirty="0" err="1">
                <a:solidFill>
                  <a:srgbClr val="825F50"/>
                </a:solidFill>
              </a:rPr>
              <a:t>Краснополоска</a:t>
            </a:r>
            <a:r>
              <a:rPr lang="ru-RU" altLang="ru-RU" dirty="0">
                <a:solidFill>
                  <a:srgbClr val="825F50"/>
                </a:solidFill>
              </a:rPr>
              <a:t> густыми, полотно которой без белых полос, с густо вышитыми красными полосами. </a:t>
            </a:r>
          </a:p>
          <a:p>
            <a:pPr algn="just" eaLnBrk="1" hangingPunct="1"/>
            <a:r>
              <a:rPr lang="ru-RU" altLang="ru-RU" dirty="0" err="1">
                <a:solidFill>
                  <a:srgbClr val="825F50"/>
                </a:solidFill>
              </a:rPr>
              <a:t>Краснополоска</a:t>
            </a:r>
            <a:r>
              <a:rPr lang="ru-RU" altLang="ru-RU" dirty="0">
                <a:solidFill>
                  <a:srgbClr val="825F50"/>
                </a:solidFill>
              </a:rPr>
              <a:t> редкими вышита красными неширокими полосами</a:t>
            </a:r>
            <a:r>
              <a:rPr lang="ru-RU" altLang="ru-RU" dirty="0">
                <a:solidFill>
                  <a:srgbClr val="402F28"/>
                </a:solidFill>
              </a:rPr>
              <a:t>. </a:t>
            </a:r>
          </a:p>
        </p:txBody>
      </p:sp>
      <p:pic>
        <p:nvPicPr>
          <p:cNvPr id="1331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349500"/>
            <a:ext cx="3475038" cy="371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2205038"/>
            <a:ext cx="3678237" cy="398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 Box 10"/>
          <p:cNvSpPr txBox="1">
            <a:spLocks noChangeArrowheads="1"/>
          </p:cNvSpPr>
          <p:nvPr/>
        </p:nvSpPr>
        <p:spPr bwMode="auto">
          <a:xfrm>
            <a:off x="1116013" y="5949950"/>
            <a:ext cx="230346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200" b="1">
                <a:solidFill>
                  <a:schemeClr val="accent2"/>
                </a:solidFill>
              </a:rPr>
              <a:t>краснополоска густыми</a:t>
            </a:r>
          </a:p>
        </p:txBody>
      </p:sp>
      <p:sp>
        <p:nvSpPr>
          <p:cNvPr id="13318" name="Text Box 11"/>
          <p:cNvSpPr txBox="1">
            <a:spLocks noChangeArrowheads="1"/>
          </p:cNvSpPr>
          <p:nvPr/>
        </p:nvSpPr>
        <p:spPr bwMode="auto">
          <a:xfrm>
            <a:off x="5003800" y="6092825"/>
            <a:ext cx="23050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200" b="1">
                <a:solidFill>
                  <a:schemeClr val="accent2"/>
                </a:solidFill>
              </a:rPr>
              <a:t>краснополоска редкими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4"/>
          <p:cNvSpPr>
            <a:spLocks noChangeArrowheads="1" noChangeShapeType="1" noTextEdit="1"/>
          </p:cNvSpPr>
          <p:nvPr/>
        </p:nvSpPr>
        <p:spPr bwMode="auto">
          <a:xfrm>
            <a:off x="539750" y="692150"/>
            <a:ext cx="8135938" cy="6492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spc="720">
                <a:ln w="1270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Технологическая карта на изготовление </a:t>
            </a:r>
          </a:p>
          <a:p>
            <a:pPr algn="ctr"/>
            <a:r>
              <a:rPr lang="ru-RU" sz="3600" b="1" kern="10" spc="720">
                <a:ln w="1270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понёвы</a:t>
            </a:r>
          </a:p>
        </p:txBody>
      </p:sp>
      <p:pic>
        <p:nvPicPr>
          <p:cNvPr id="1433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628775"/>
            <a:ext cx="6769100" cy="384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3"/>
          <p:cNvSpPr txBox="1">
            <a:spLocks noChangeArrowheads="1"/>
          </p:cNvSpPr>
          <p:nvPr/>
        </p:nvSpPr>
        <p:spPr bwMode="auto">
          <a:xfrm>
            <a:off x="467544" y="332656"/>
            <a:ext cx="8208912" cy="627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90011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ru-RU" altLang="ru-RU" dirty="0">
                <a:solidFill>
                  <a:srgbClr val="825F50"/>
                </a:solidFill>
              </a:rPr>
              <a:t>Изучение данного экспоната музея полезно для учителей начальной школы, учителей технологии, классных руководителей, на занятиях внеурочной деятельности по изучении истории родного края, его традиций и обрядов. </a:t>
            </a:r>
          </a:p>
          <a:p>
            <a:pPr algn="just" eaLnBrk="1" hangingPunct="1">
              <a:lnSpc>
                <a:spcPct val="150000"/>
              </a:lnSpc>
            </a:pPr>
            <a:r>
              <a:rPr lang="ru-RU" altLang="ru-RU" dirty="0">
                <a:solidFill>
                  <a:srgbClr val="825F50"/>
                </a:solidFill>
              </a:rPr>
              <a:t>На занятиях детский объединений дополнительного образования учащимся эта тема может быть интересна и полезна. Они знакомятся с понёвой, с разновидностями, с обрядами села, когда используется женский костюм, в частности – понёва</a:t>
            </a:r>
            <a:r>
              <a:rPr lang="ru-RU" altLang="ru-RU" dirty="0" smtClean="0">
                <a:solidFill>
                  <a:srgbClr val="825F50"/>
                </a:solidFill>
              </a:rPr>
              <a:t>.</a:t>
            </a:r>
            <a:endParaRPr lang="en-US" altLang="ru-RU" dirty="0" smtClean="0">
              <a:solidFill>
                <a:srgbClr val="825F50"/>
              </a:solidFill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ru-RU" dirty="0" smtClean="0">
                <a:solidFill>
                  <a:srgbClr val="825F50"/>
                </a:solidFill>
              </a:rPr>
              <a:t>Роговатовская понёва является </a:t>
            </a:r>
            <a:r>
              <a:rPr lang="ru-RU" dirty="0">
                <a:solidFill>
                  <a:srgbClr val="825F50"/>
                </a:solidFill>
              </a:rPr>
              <a:t>уникальным памятником материальной и духовной культуры </a:t>
            </a:r>
            <a:r>
              <a:rPr lang="ru-RU" dirty="0" smtClean="0">
                <a:solidFill>
                  <a:srgbClr val="825F50"/>
                </a:solidFill>
              </a:rPr>
              <a:t>села Роговатое. </a:t>
            </a:r>
            <a:r>
              <a:rPr lang="ru-RU" dirty="0">
                <a:solidFill>
                  <a:srgbClr val="825F50"/>
                </a:solidFill>
              </a:rPr>
              <a:t>Возникший как рукотворный предмет утилитарного назначения, выражающий эстетические чувства человека, </a:t>
            </a:r>
            <a:r>
              <a:rPr lang="ru-RU" dirty="0" smtClean="0">
                <a:solidFill>
                  <a:srgbClr val="825F50"/>
                </a:solidFill>
              </a:rPr>
              <a:t>понёва одновременно </a:t>
            </a:r>
            <a:r>
              <a:rPr lang="ru-RU" dirty="0">
                <a:solidFill>
                  <a:srgbClr val="825F50"/>
                </a:solidFill>
              </a:rPr>
              <a:t>представляет художественный образ, содержательная ценность которого тесно связана с его функциями. Это один из наиболее массовых видов народного творчества и декоративно-прикладного искусства в целом.</a:t>
            </a:r>
            <a:endParaRPr lang="ru-RU" altLang="ru-RU" dirty="0">
              <a:solidFill>
                <a:srgbClr val="825F5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ext Box 6"/>
          <p:cNvSpPr txBox="1">
            <a:spLocks noChangeArrowheads="1"/>
          </p:cNvSpPr>
          <p:nvPr/>
        </p:nvSpPr>
        <p:spPr bwMode="auto">
          <a:xfrm>
            <a:off x="428625" y="548680"/>
            <a:ext cx="4431408" cy="5442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44500" algn="just">
              <a:lnSpc>
                <a:spcPct val="150000"/>
              </a:lnSpc>
              <a:defRPr/>
            </a:pPr>
            <a:r>
              <a:rPr lang="ru-RU" dirty="0">
                <a:solidFill>
                  <a:srgbClr val="825F50"/>
                </a:solidFill>
              </a:rPr>
              <a:t>Понёва, в отличие от более поздних видов одежды, имела ритуальное значение. Она символизировала совершеннолетие и надевалась в момент половой зрелости, давая понять окружающим, что девушку можно сватать. Впоследствии обычай впервые надевать поневу был </a:t>
            </a:r>
            <a:r>
              <a:rPr lang="ru-RU" dirty="0" smtClean="0">
                <a:solidFill>
                  <a:srgbClr val="825F50"/>
                </a:solidFill>
              </a:rPr>
              <a:t>перенесён </a:t>
            </a:r>
            <a:r>
              <a:rPr lang="ru-RU" dirty="0">
                <a:solidFill>
                  <a:srgbClr val="825F50"/>
                </a:solidFill>
              </a:rPr>
              <a:t>в свадебный обряд, и понёва в народном сознании стала связываться с нелегкой женской долей, с потерей девичьей свободы.</a:t>
            </a:r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692696"/>
            <a:ext cx="2917825" cy="551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764704"/>
            <a:ext cx="792088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987425" algn="just"/>
            <a:r>
              <a:rPr lang="ru-RU" sz="2400" dirty="0" smtClean="0">
                <a:solidFill>
                  <a:srgbClr val="825F50"/>
                </a:solidFill>
              </a:rPr>
              <a:t>Каждому народу достается наследство от предыдущих поколений, сделанное их руками, созданное их невероятными талантами. Веками копилось оно, и вкладывали в него русские люди не только свой труд, но и свою душу, свои мечты и надежды, горе и радость. </a:t>
            </a:r>
          </a:p>
          <a:p>
            <a:pPr indent="987425" algn="just"/>
            <a:r>
              <a:rPr lang="ru-RU" sz="2400" dirty="0" smtClean="0">
                <a:solidFill>
                  <a:srgbClr val="825F50"/>
                </a:solidFill>
              </a:rPr>
              <a:t>Колдовская сила </a:t>
            </a:r>
            <a:r>
              <a:rPr lang="ru-RU" sz="2400" dirty="0" err="1" smtClean="0">
                <a:solidFill>
                  <a:srgbClr val="825F50"/>
                </a:solidFill>
              </a:rPr>
              <a:t>роговатовского</a:t>
            </a:r>
            <a:r>
              <a:rPr lang="ru-RU" sz="2400" dirty="0" smtClean="0">
                <a:solidFill>
                  <a:srgbClr val="825F50"/>
                </a:solidFill>
              </a:rPr>
              <a:t> народного костюма настолько огромна, что однажды взглянув на это сокровище и осознав всю его связь с древнейшими обычаями и обрядами, уже не можешь оторваться от него. И чем глубже проникаешь в этот мир цвета и орнамента, тем больше находишь в нем скрытых тайн и законов красоты народного искусства.</a:t>
            </a:r>
            <a:endParaRPr lang="ru-RU" sz="2400" dirty="0">
              <a:solidFill>
                <a:srgbClr val="825F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936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Презентация1</Template>
  <TotalTime>1905</TotalTime>
  <Words>898</Words>
  <Application>Microsoft Office PowerPoint</Application>
  <PresentationFormat>Экран (4:3)</PresentationFormat>
  <Paragraphs>46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Презентация1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Роговатовская школа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Школа</dc:creator>
  <cp:lastModifiedBy>Pc0</cp:lastModifiedBy>
  <cp:revision>79</cp:revision>
  <dcterms:created xsi:type="dcterms:W3CDTF">2008-12-03T12:35:11Z</dcterms:created>
  <dcterms:modified xsi:type="dcterms:W3CDTF">2017-03-14T08:10:27Z</dcterms:modified>
</cp:coreProperties>
</file>