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7" r:id="rId2"/>
    <p:sldId id="256" r:id="rId3"/>
    <p:sldId id="257" r:id="rId4"/>
    <p:sldId id="288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7" r:id="rId19"/>
    <p:sldId id="278" r:id="rId20"/>
    <p:sldId id="279" r:id="rId21"/>
    <p:sldId id="282" r:id="rId22"/>
    <p:sldId id="280" r:id="rId23"/>
    <p:sldId id="281" r:id="rId24"/>
    <p:sldId id="283" r:id="rId25"/>
    <p:sldId id="284" r:id="rId26"/>
    <p:sldId id="286" r:id="rId27"/>
    <p:sldId id="285" r:id="rId28"/>
    <p:sldId id="289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7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718" autoAdjust="0"/>
  </p:normalViewPr>
  <p:slideViewPr>
    <p:cSldViewPr>
      <p:cViewPr>
        <p:scale>
          <a:sx n="112" d="100"/>
          <a:sy n="112" d="100"/>
        </p:scale>
        <p:origin x="-1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1B67556-C513-4D29-ABC1-0DF81C6CE106}" type="datetimeFigureOut">
              <a:rPr lang="ru-RU" smtClean="0"/>
              <a:pPr/>
              <a:t>30.03.2016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97A0DEB-4E72-4746-805E-51931EEE469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package" Target="../embeddings/_________Microsoft_Word1.docx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764704"/>
            <a:ext cx="4896544" cy="2448272"/>
          </a:xfrm>
        </p:spPr>
        <p:txBody>
          <a:bodyPr/>
          <a:lstStyle/>
          <a:p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Презентация на тему</a:t>
            </a:r>
            <a:b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 ГТО » </a:t>
            </a:r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4088" y="5229200"/>
            <a:ext cx="3394720" cy="9361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8511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609601"/>
            <a:ext cx="6264696" cy="2099319"/>
          </a:xfrm>
        </p:spPr>
        <p:txBody>
          <a:bodyPr>
            <a:noAutofit/>
          </a:bodyPr>
          <a:lstStyle/>
          <a:p>
            <a:pPr algn="ctr"/>
            <a:r>
              <a:rPr lang="ru-RU" sz="16600" dirty="0" smtClean="0">
                <a:solidFill>
                  <a:srgbClr val="C00000"/>
                </a:solidFill>
              </a:rPr>
              <a:t>Г Т О</a:t>
            </a:r>
            <a:endParaRPr lang="ru-RU" sz="16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868" y="55721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76872"/>
            <a:ext cx="6480720" cy="4248472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571184" cy="1008112"/>
          </a:xfrm>
        </p:spPr>
        <p:txBody>
          <a:bodyPr/>
          <a:lstStyle/>
          <a:p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ГТО?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741987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СССР в общеобразовательных учреждениях, профессиональных и спортивных организациях существовала программа физкультурной подготовки под названием «Готов к труду и обороне», или ГТО.</a:t>
            </a:r>
          </a:p>
          <a:p>
            <a:pPr>
              <a:buNone/>
            </a:pPr>
            <a:endParaRPr lang="ru-RU" sz="6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Комплекс 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ГТО был направлен на физическое развитие и укрепления здоровья граждан, являлся основой системы физвоспитания и был призван способствовать развитию массового физкультурного движения в Советском Союзе.</a:t>
            </a:r>
          </a:p>
          <a:p>
            <a:pPr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программе участвовали граждане страны в возрасте от 10 до 60 лет. Для каждой возрастной группы были установлены соответствующие требования и нормативы 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физкультурной подготовки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sz="6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В 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1970-е годы значки ГТО имели более 220 миллионов человек.</a:t>
            </a:r>
          </a:p>
          <a:p>
            <a:pPr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Сдача 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нормативов подтверждалась специальными значками – серебряными и золотыми значками ГТО. Те, кто сдавал нормативы в течение нескольких лет, получали значок «Почётный значок ГТО».</a:t>
            </a:r>
          </a:p>
          <a:p>
            <a:pPr>
              <a:buNone/>
            </a:pPr>
            <a:endParaRPr lang="ru-RU" sz="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Программа 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действовала с 1931 по 1991 годы, при этом требования ГТО с течением времени менялись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С 2010 года программа начала свое возрождение. </a:t>
            </a:r>
          </a:p>
          <a:p>
            <a:pPr>
              <a:buNone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80728"/>
            <a:ext cx="8219256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марте 2013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на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совещании по развитию детско-юношеского спорта Президент РФ Владимир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Путин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предложил воссоздать систему ГТО в новом формате с современными нормативами, которые будут соответствовать уровню физического развития ребёнка.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Путин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также предложил вносить оценку уровня физической подготовки школьника в аттестат и учитывать её при поступлении в вузы.</a:t>
            </a:r>
          </a:p>
          <a:p>
            <a:pPr marL="0" indent="0">
              <a:buNone/>
            </a:pP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Инициативу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Путина снова ввести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ГТО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поддержали депутаты Госдумы, сенаторы Совета Федерации, ректоры вузов, а также ДОСААФ России (Добровольное общество содействия армии, авиации и флоту).</a:t>
            </a:r>
          </a:p>
          <a:p>
            <a:pPr marL="0" indent="0">
              <a:buNone/>
            </a:pPr>
            <a:endParaRPr lang="ru-RU" sz="1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80" y="3212976"/>
            <a:ext cx="4656776" cy="3312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72936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7239000" cy="1143000"/>
          </a:xfrm>
        </p:spPr>
        <p:txBody>
          <a:bodyPr/>
          <a:lstStyle/>
          <a:p>
            <a:r>
              <a:rPr lang="ru-RU" sz="4800" dirty="0" smtClean="0">
                <a:effectLst/>
                <a:latin typeface="Times New Roman" pitchFamily="18" charset="0"/>
                <a:cs typeface="Times New Roman" pitchFamily="18" charset="0"/>
              </a:rPr>
              <a:t>Знак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b="1" dirty="0" err="1" smtClean="0">
                <a:effectLst/>
                <a:latin typeface="Times New Roman" pitchFamily="18" charset="0"/>
                <a:cs typeface="Times New Roman" pitchFamily="18" charset="0"/>
              </a:rPr>
              <a:t>гто</a:t>
            </a:r>
            <a:endParaRPr lang="ru-RU" sz="80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1029" name="Picture 5" descr="C:\Users\Ждановы\Desktop\az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3774690"/>
            <a:ext cx="2459049" cy="252503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357158" y="1214422"/>
            <a:ext cx="70009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Сдача нормативов подтверждалась особыми значками. Чтобы получить такой значок, нужно было выполнить заданный набор требований, например: пробежать на скорость 30 метров, подтянуться определённое количество раз, пройти на лыжах 2 км. </a:t>
            </a:r>
          </a:p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зависимости от уровня достижений сдающие нормативы каждой ступени награждались золотым или серебряным значком </a:t>
            </a:r>
          </a:p>
        </p:txBody>
      </p:sp>
      <p:pic>
        <p:nvPicPr>
          <p:cNvPr id="1030" name="Picture 6" descr="C:\Users\Ждановы\Desktop\az_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2576" y="3857628"/>
            <a:ext cx="2366613" cy="2428892"/>
          </a:xfrm>
          <a:prstGeom prst="rect">
            <a:avLst/>
          </a:prstGeom>
          <a:noFill/>
        </p:spPr>
      </p:pic>
      <p:pic>
        <p:nvPicPr>
          <p:cNvPr id="9" name="Рисунок 8" descr="Готов_к_труду_и_обороне_СССР_30th_anniversar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82" y="4214818"/>
            <a:ext cx="2281195" cy="2000264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080120"/>
          </a:xfrm>
        </p:spPr>
        <p:txBody>
          <a:bodyPr/>
          <a:lstStyle/>
          <a:p>
            <a:r>
              <a:rPr lang="ru-RU" sz="4400" dirty="0" smtClean="0">
                <a:effectLst/>
                <a:latin typeface="Times New Roman" pitchFamily="18" charset="0"/>
                <a:cs typeface="Times New Roman" pitchFamily="18" charset="0"/>
              </a:rPr>
              <a:t>Ступени </a:t>
            </a:r>
            <a:r>
              <a:rPr lang="ru-RU" sz="4400" dirty="0" err="1" smtClean="0">
                <a:effectLst/>
                <a:latin typeface="Times New Roman" pitchFamily="18" charset="0"/>
                <a:cs typeface="Times New Roman" pitchFamily="18" charset="0"/>
              </a:rPr>
              <a:t>гто</a:t>
            </a:r>
            <a:endParaRPr lang="ru-RU" sz="4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сдаче норм ГТО существует несколько ступеней: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ступень – 1-2 классы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(1 классы нормы не сдают, только знакомятся с видами испытаний)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ступень – 3-4 классы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ступень – 5-7 классы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IV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ступень – 8-9 классы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ступень – 10-11 классы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ступень – студенты от 18 до 24 лет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VII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ступень – от 25 до 29 лет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Нормативы, которые сдают учащиеся со 2 по 4 класс:</a:t>
            </a:r>
            <a:endParaRPr lang="ru-RU" sz="4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Бег 30, 60 метров, либо челночный бег 3х10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Кроссовый бег 600, 1500 метров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Прыжок в длину с места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Метание мяча в цель, либо на дальность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Подтягивание на высокой и низкой перекладинах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Наклон вниз с прямыми ногами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Лыжные гонки 1, 2 км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Норматив ГТО «бег на короткие дистанции»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Выполняется с высокого старта.</a:t>
            </a:r>
          </a:p>
          <a:p>
            <a:pPr>
              <a:buNone/>
            </a:pPr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Техника выполнения команды «На старт!»: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сильнейшую ногу поставить вплотную к стартовой линии;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немного повернуть носок внутрь;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другая нога на 1,5–2 стопы сзади;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тяжесть тела равномерно распределяется на обе ноги;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туловище выпрямлено;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руки свободно опущены.</a:t>
            </a:r>
          </a:p>
          <a:p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Техника выполнения команды «Внимание!»: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наклонить туловище вперед под углом 45°;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тяжесть тела перенести на сильнейшую ногу.</a:t>
            </a:r>
          </a:p>
          <a:p>
            <a:endPara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Техника выполнения команды «Марш!»: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бегун резко бросается вперед;</a:t>
            </a:r>
          </a:p>
          <a:p>
            <a:r>
              <a:rPr lang="ru-RU" sz="17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через 5–6 шагов принимается вертикальное положение тела.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564904"/>
            <a:ext cx="3161928" cy="2304256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600200"/>
          </a:xfrm>
        </p:spPr>
        <p:txBody>
          <a:bodyPr>
            <a:normAutofit/>
          </a:bodyPr>
          <a:lstStyle/>
          <a:p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 ГТО «прыжки в длину с места»</a:t>
            </a:r>
            <a:endParaRPr lang="ru-RU" sz="4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Техника прыжка в длину с места делится на: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Подготовку к отталкиванию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Отталкивание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Полет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Приземление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Ждановы\Desktop\ref-2_865276534-9045.coolp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071942"/>
            <a:ext cx="4857784" cy="221056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Норматив ГТО «метание мяча»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Держание мяча: указательный, средний, безымянный пальцы размещены сзади мяча, а большой и мизинец поддерживают мяч сбоку. Рука, удерживающая снаряд, не напряжена. 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Техника метания мяча состоит из: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Держание мяча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Замаха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Броска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874" y="4093130"/>
            <a:ext cx="3767574" cy="164012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 ГТО «подтягивание на перекладине»</a:t>
            </a:r>
            <a:endParaRPr lang="ru-RU" sz="4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юношей используется подтягивание на высокой перекладине. Существует 2 вида подтягивания: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Подтягивания прямым хватом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Подтягивания обратным хватом</a:t>
            </a:r>
          </a:p>
          <a:p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 девушек используется подтягивание на низкой перекладине.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5" y="4581128"/>
            <a:ext cx="4193524" cy="1210631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 ГТО «подтягивание на перекладине»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Подтягивания прямым хватом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Традиционный вариант. </a:t>
            </a:r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Основной акцент: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мышцы спины и предплечье</a:t>
            </a:r>
          </a:p>
          <a:p>
            <a:pPr>
              <a:buNone/>
            </a:pPr>
            <a:r>
              <a:rPr lang="ru-RU" sz="20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Исполнение: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возьмитесь за перекладину хватом, равным ширине плеч. Повисни, немного прогнув спину и скрестив ноги. Подтягивайся, сводя лопатки и стараясь коснуться перекладины верхом груди. Когда отпускаешься в нижней точке полностью выпрямляй руки.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Подтягивания обратным хватом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Этот вариант легче предыдущего. Основной акцент: широчайшие мышцы спины и бицепсы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Исполнение: хват, равный ширине плеч, только ладони на 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себя. Подтягивайся, придерживаясь тех же правил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4725144"/>
            <a:ext cx="1224136" cy="1512168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8229600" cy="16002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 ГТО «подтягивание на перекладине»</a:t>
            </a:r>
            <a:endParaRPr lang="ru-RU" sz="36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Прежде чем приступать к тренировкам по подтягиваниям, нужно определить к какой группе относишься ты. Выполняй предписанный комплекс 2-3 раза в неделю и через месяц протестируй себя и внеси коррективы.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Первая группа. Лучшая попытка от 0 до 1 раза.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Рекомендации: выполняй только обратную часть подтягиваний. Подставь под перекладину лавку, встань на нее и подтягивайся вверх с помощью ног, а отпускайся только за счет силы рук. Между сериями отдыхай ровно 1 минуту.</a:t>
            </a:r>
          </a:p>
          <a:p>
            <a:pPr>
              <a:buNone/>
            </a:pP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 тренировок: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неделя: 3 серии по 5-6 повторов, 5-6 секунд на отпускание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неделя: 3 серии по 5-6 повторов, 5-6 секунд на отпускание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неделя: 3 серии по 5-6 повторов, 8-10 секунд на отпускание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неделя: 3 серии по 5-6 повторов, 8-10секунд на отпускание</a:t>
            </a:r>
          </a:p>
          <a:p>
            <a:pPr>
              <a:buNone/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Вторая группа. Лучшая попытка от 2 до 4 раз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Рекомендации: делай большее количество серий с меньшим количеством повторов. Самые первые повторы будут максимально интенсивными, что позволит задействовать большинство мышц</a:t>
            </a:r>
          </a:p>
          <a:p>
            <a:pPr>
              <a:buNone/>
            </a:pPr>
            <a:r>
              <a:rPr lang="ru-RU" sz="14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 тренировок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неделя: 8 серий, 50% от лучшей попытки, 90 секунд отдыха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неделя: 8 серий, 50% от лучшей попытки, 60 секунд отдыха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 неделя: 8 серий, лучшая попытка, 90 секунд отдыха</a:t>
            </a:r>
          </a:p>
          <a:p>
            <a:pPr>
              <a:buNone/>
            </a:pP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неделя: 8 серий, лучшая попытка, 60 секунд отдыха</a:t>
            </a: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 ГТО «подтягивание на перекладине»</a:t>
            </a:r>
            <a:endParaRPr lang="ru-RU" sz="32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Третья группа. Лучшая попытка от 5 до 7 раз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Рекомендации: делай большее количество раз, чем обычно, не считая количество серий. Например если ты обычно выполняешь 3 серии по 6 раз, что в сумме будет 18, сделай 30 раз, не обращая внимания на количество серий.</a:t>
            </a:r>
          </a:p>
          <a:p>
            <a:pPr>
              <a:buNone/>
            </a:pPr>
            <a:r>
              <a:rPr lang="ru-RU" sz="1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 тренировок: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Сделай максимальное количество подтягиваний, отдохни минуту и повтори попытку. Далее отдыхай сколько захочешь пока не сделаешь необходимое количество раз. Каждую неделю количество раз можно незначительно увеличивать. </a:t>
            </a:r>
          </a:p>
          <a:p>
            <a:pPr>
              <a:buNone/>
            </a:pPr>
            <a:endPara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Четвертая группа. Лучшая попытка от 8 до 12 раз.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Рекомендации: подтягивайся с отягощением.</a:t>
            </a:r>
          </a:p>
          <a:p>
            <a:pPr>
              <a:buNone/>
            </a:pPr>
            <a:r>
              <a:rPr lang="ru-RU" sz="1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График тренировок: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прикрепи к специальному поясу отягощение. Ты можешь подтянуться в 2-3 раза меньше чем обычно. Выполняй 4-5 серий с отягощением максимальное количество раз, отдыхая между сериями 60 секунд.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 ГТО «подтягивание на перекладине»</a:t>
            </a:r>
            <a:endParaRPr lang="ru-RU" sz="4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Подтягивание на низкой перекладине: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Перекладина находится на высоте от 40 до 65 см в зависимости от роста. Повиснуть на этой перекладине. Хват – прямой, корпус и ноги вытянуть в одну линию. Сводя лопатки и сохраняя тело идеально прямым, подтягиваемся, коснувшись перекладины грудью. Плавно возвращаясь в исходное положение</a:t>
            </a:r>
            <a:r>
              <a:rPr lang="ru-RU" sz="2400" dirty="0" smtClean="0"/>
              <a:t>. </a:t>
            </a:r>
            <a:endParaRPr lang="ru-RU" sz="2400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effectLst/>
                <a:latin typeface="Times New Roman" pitchFamily="18" charset="0"/>
                <a:cs typeface="Times New Roman" pitchFamily="18" charset="0"/>
              </a:rPr>
              <a:t>Норматив ГТО «лыжные гонки»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Различают два стиля катания на лыжах: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Классический стиль – лыжи перемещаются параллельно относительно друг друга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Коньковый стиль – лыжник двигается как конькобежец, отталкиваясь от снега внутренней поверхностью лыж. </a:t>
            </a: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Лыжи изготавливают из 2 материалов: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Дерева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Пластика</a:t>
            </a:r>
          </a:p>
          <a:p>
            <a:pPr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Сегодня большим спросом пользуются именно пластиковые 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лыжи.Они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прочнее, долговечнее – не расслаиваются и не намокают, они легче и скоростнее. На пластиковых лыжах можно кататься даже в оттепель.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068960"/>
            <a:ext cx="2952328" cy="18002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Норматив ГТО «лыжные гонки»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 правильно выбрать длину лыж:</a:t>
            </a:r>
          </a:p>
          <a:p>
            <a:pPr>
              <a:buNone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Длина. Основной способ вытянуть руку вверх и из получившейся высоты отнять 10 см. </a:t>
            </a:r>
          </a:p>
          <a:p>
            <a:pPr>
              <a:buNone/>
            </a:pPr>
            <a:r>
              <a:rPr lang="ru-RU" sz="18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Замечание: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если ваш вес намного больше (меньше) роста, указанного в таблице, вам нужно от длины лыж, предлагаемой в таблице, отнять (прибавить) 5-8 см.</a:t>
            </a:r>
          </a:p>
          <a:p>
            <a:pPr algn="ctr"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Специальная таблица по которой можно вычислить длину лыж и палок:</a:t>
            </a:r>
          </a:p>
          <a:p>
            <a:pPr algn="ctr">
              <a:buNone/>
            </a:pP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204562"/>
              </p:ext>
            </p:extLst>
          </p:nvPr>
        </p:nvGraphicFramePr>
        <p:xfrm>
          <a:off x="1979712" y="4149080"/>
          <a:ext cx="5184576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/>
                <a:gridCol w="648072"/>
                <a:gridCol w="648072"/>
                <a:gridCol w="648072"/>
                <a:gridCol w="648072"/>
                <a:gridCol w="648072"/>
                <a:gridCol w="648072"/>
                <a:gridCol w="648072"/>
              </a:tblGrid>
              <a:tr h="34420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Вес (кг)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20-25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25-30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30-35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35-45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45-55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55-65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65-75</a:t>
                      </a:r>
                      <a:endParaRPr lang="ru-RU" sz="1200" dirty="0"/>
                    </a:p>
                  </a:txBody>
                  <a:tcPr/>
                </a:tc>
              </a:tr>
              <a:tr h="424361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Рост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125-140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150-160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160-170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170-180</a:t>
                      </a:r>
                      <a:endParaRPr lang="ru-RU" sz="1200" dirty="0"/>
                    </a:p>
                  </a:txBody>
                  <a:tcPr/>
                </a:tc>
              </a:tr>
              <a:tr h="59410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лыж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105-115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115-135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135-165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165-180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180-195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195-200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200-210</a:t>
                      </a:r>
                      <a:endParaRPr lang="ru-RU" sz="1200" dirty="0"/>
                    </a:p>
                  </a:txBody>
                  <a:tcPr/>
                </a:tc>
              </a:tr>
              <a:tr h="594105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Длина палок (см)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80-90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90-100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100-110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110-120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120-130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130-140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140-150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52128"/>
          </a:xfrm>
        </p:spPr>
        <p:txBody>
          <a:bodyPr/>
          <a:lstStyle/>
          <a:p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Виды испытаний и нормы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256584" cy="5112568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23592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213532"/>
              </p:ext>
            </p:extLst>
          </p:nvPr>
        </p:nvGraphicFramePr>
        <p:xfrm>
          <a:off x="1763688" y="836712"/>
          <a:ext cx="5307999" cy="5544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Документ" r:id="rId4" imgW="6720615" imgH="7106677" progId="Word.Document.12">
                  <p:embed/>
                </p:oleObj>
              </mc:Choice>
              <mc:Fallback>
                <p:oleObj name="Документ" r:id="rId4" imgW="6720615" imgH="7106677" progId="Word.Document.12">
                  <p:embed/>
                  <p:pic>
                    <p:nvPicPr>
                      <p:cNvPr id="0" name="Объект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836712"/>
                        <a:ext cx="5307999" cy="5544616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993907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764704"/>
            <a:ext cx="5976664" cy="5361459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239982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4704"/>
            <a:ext cx="6120680" cy="554461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57569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6552729" cy="62646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715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04664"/>
            <a:ext cx="6696744" cy="597666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19732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4664"/>
            <a:ext cx="5688632" cy="626469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201013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04664"/>
            <a:ext cx="5904656" cy="6048672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9189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4"/>
            <a:ext cx="6120679" cy="561662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86635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48680"/>
            <a:ext cx="5832648" cy="5904656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937164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363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7015550</TotalTime>
  <Words>1339</Words>
  <Application>Microsoft Office PowerPoint</Application>
  <PresentationFormat>Экран (4:3)</PresentationFormat>
  <Paragraphs>158</Paragraphs>
  <Slides>28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Исполнительная</vt:lpstr>
      <vt:lpstr>Документ</vt:lpstr>
      <vt:lpstr>  Презентация на тему   « ГТО »   </vt:lpstr>
      <vt:lpstr>Г Т О</vt:lpstr>
      <vt:lpstr>Что такое ГТО?</vt:lpstr>
      <vt:lpstr>Презентация PowerPoint</vt:lpstr>
      <vt:lpstr>Знак гто</vt:lpstr>
      <vt:lpstr>Ступени гто</vt:lpstr>
      <vt:lpstr> Нормативы, которые сдают учащиеся со 2 по 4 класс:</vt:lpstr>
      <vt:lpstr>Норматив ГТО «бег на короткие дистанции» </vt:lpstr>
      <vt:lpstr>Норматив ГТО «прыжки в длину с места»</vt:lpstr>
      <vt:lpstr>Норматив ГТО «метание мяча»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«подтягивание на перекладине»</vt:lpstr>
      <vt:lpstr>Норматив ГТО «лыжные гонки»</vt:lpstr>
      <vt:lpstr>Норматив ГТО «лыжные гонки»</vt:lpstr>
      <vt:lpstr>Виды испытаний и нормы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ГТО</dc:title>
  <dc:creator>Астахов</dc:creator>
  <cp:lastModifiedBy>XXX</cp:lastModifiedBy>
  <cp:revision>49</cp:revision>
  <dcterms:created xsi:type="dcterms:W3CDTF">2012-11-25T15:21:02Z</dcterms:created>
  <dcterms:modified xsi:type="dcterms:W3CDTF">2016-03-30T12:45:16Z</dcterms:modified>
</cp:coreProperties>
</file>