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38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overOverla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14.03.2017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8" name="Group 7"/>
          <p:cNvGrpSpPr/>
          <p:nvPr/>
        </p:nvGrpSpPr>
        <p:grpSpPr>
          <a:xfrm>
            <a:off x="1194101" y="2887530"/>
            <a:ext cx="6779110" cy="923330"/>
            <a:chOff x="1172584" y="1381459"/>
            <a:chExt cx="6779110" cy="923330"/>
          </a:xfrm>
          <a:effectLst>
            <a:outerShdw blurRad="38100" dist="12700" dir="16200000" rotWithShape="0">
              <a:prstClr val="black">
                <a:alpha val="30000"/>
              </a:prstClr>
            </a:outerShdw>
          </a:effectLst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ln w="3175">
                    <a:solidFill>
                      <a:schemeClr val="tx2">
                        <a:alpha val="60000"/>
                      </a:schemeClr>
                    </a:solidFill>
                  </a:ln>
                  <a:solidFill>
                    <a:schemeClr val="tx2">
                      <a:lumMod val="90000"/>
                    </a:schemeClr>
                  </a:solidFill>
                  <a:effectLst>
                    <a:outerShdw blurRad="34925" dist="12700" dir="14400000" algn="ctr" rotWithShape="0">
                      <a:srgbClr val="000000">
                        <a:alpha val="21000"/>
                      </a:srgbClr>
                    </a:outerShdw>
                  </a:effectLst>
                  <a:latin typeface="Wingdings" pitchFamily="2" charset="2"/>
                </a:rPr>
                <a:t></a:t>
              </a:r>
              <a:endParaRPr lang="en-US" sz="5400" dirty="0">
                <a:ln w="3175">
                  <a:solidFill>
                    <a:schemeClr val="tx2">
                      <a:alpha val="60000"/>
                    </a:schemeClr>
                  </a:solidFill>
                </a:ln>
                <a:solidFill>
                  <a:schemeClr val="tx2">
                    <a:lumMod val="90000"/>
                  </a:schemeClr>
                </a:solidFill>
                <a:effectLst>
                  <a:outerShdw blurRad="34925" dist="12700" dir="14400000" algn="ctr" rotWithShape="0">
                    <a:srgbClr val="000000">
                      <a:alpha val="21000"/>
                    </a:srgbClr>
                  </a:outerShdw>
                </a:effectLst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293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3341" y="1387737"/>
            <a:ext cx="6777318" cy="1731982"/>
          </a:xfrm>
        </p:spPr>
        <p:txBody>
          <a:bodyPr anchor="b"/>
          <a:lstStyle>
            <a:lvl1pPr>
              <a:defRPr>
                <a:ln w="3175">
                  <a:solidFill>
                    <a:schemeClr val="tx1">
                      <a:alpha val="65000"/>
                    </a:schemeClr>
                  </a:solidFill>
                </a:ln>
                <a:solidFill>
                  <a:schemeClr val="tx1"/>
                </a:solidFill>
                <a:effectLst>
                  <a:outerShdw blurRad="25400" dist="12700" dir="14220000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767862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  <a:effectLst>
                  <a:outerShdw blurRad="34925" dist="12700" dir="14400000" rotWithShape="0">
                    <a:prstClr val="black">
                      <a:alpha val="21000"/>
                    </a:prst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grpSp>
        <p:nvGrpSpPr>
          <p:cNvPr id="12" name="Group 11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3" name="TextBox 12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4" name="Straight Connector 13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CoverOverlay.png"/>
          <p:cNvPicPr>
            <a:picLocks noChangeAspect="1"/>
          </p:cNvPicPr>
          <p:nvPr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1172584" y="2887579"/>
            <a:ext cx="6779110" cy="923330"/>
            <a:chOff x="1172584" y="1381459"/>
            <a:chExt cx="6779110" cy="923330"/>
          </a:xfrm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7412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40" y="1204857"/>
            <a:ext cx="7754713" cy="1910716"/>
          </a:xfrm>
        </p:spPr>
        <p:txBody>
          <a:bodyPr anchor="b"/>
          <a:lstStyle>
            <a:lvl1pPr algn="ctr">
              <a:defRPr sz="5400" b="0" cap="none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8" y="3767316"/>
            <a:ext cx="7734747" cy="15001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14.03.2017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85800" y="2240280"/>
            <a:ext cx="3803904" cy="387705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4"/>
          </p:nvPr>
        </p:nvSpPr>
        <p:spPr>
          <a:xfrm>
            <a:off x="4645151" y="2240280"/>
            <a:ext cx="3803904" cy="387705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ransition spd="slow"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51560" y="2240280"/>
            <a:ext cx="3442446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8488" y="2947595"/>
            <a:ext cx="3803904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02306" y="2240280"/>
            <a:ext cx="3447288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944368"/>
            <a:ext cx="3799728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14.03.2017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14" name="Group 13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6" name="TextBox 15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7" name="Straight Connector 16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 spd="slow"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14.03.2017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10" name="Group 9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 spd="slow"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14.03.2017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4579" y="1678195"/>
            <a:ext cx="3422483" cy="1886921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2001" y="559398"/>
            <a:ext cx="4116667" cy="5566765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34579" y="3603812"/>
            <a:ext cx="3411725" cy="251728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14.03.2017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731" y="4668818"/>
            <a:ext cx="7767021" cy="644729"/>
          </a:xfrm>
        </p:spPr>
        <p:txBody>
          <a:bodyPr anchor="b"/>
          <a:lstStyle>
            <a:lvl1pPr algn="ctr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40000">
            <a:off x="2183792" y="666965"/>
            <a:ext cx="4772156" cy="3598016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24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8489" y="5324306"/>
            <a:ext cx="7756264" cy="804862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14.03.2017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11" name="Group 10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5" name="TextBox 14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6" name="Straight Connector 15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 spd="slow"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6560" y="559398"/>
            <a:ext cx="1678193" cy="556676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8488" y="849854"/>
            <a:ext cx="5507917" cy="502382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14.03.2017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11" name="Group 10"/>
          <p:cNvGrpSpPr/>
          <p:nvPr/>
        </p:nvGrpSpPr>
        <p:grpSpPr>
          <a:xfrm rot="5400000">
            <a:off x="3909050" y="2880823"/>
            <a:ext cx="5480154" cy="923330"/>
            <a:chOff x="1815339" y="1381459"/>
            <a:chExt cx="5480154" cy="923330"/>
          </a:xfrm>
        </p:grpSpPr>
        <p:sp>
          <p:nvSpPr>
            <p:cNvPr id="12" name="TextBox 11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3" name="Straight Connector 12"/>
            <p:cNvCxnSpPr/>
            <p:nvPr/>
          </p:nvCxnSpPr>
          <p:spPr>
            <a:xfrm flipH="1" flipV="1">
              <a:off x="1815339" y="1924709"/>
              <a:ext cx="2468880" cy="2505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0800000">
              <a:off x="4826613" y="1927417"/>
              <a:ext cx="2468880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 spd="slow">
    <p:wip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83000">
                <a:schemeClr val="bg1">
                  <a:alpha val="11000"/>
                </a:schemeClr>
              </a:gs>
              <a:gs pos="100000">
                <a:schemeClr val="bg2">
                  <a:lumMod val="75000"/>
                  <a:alpha val="23000"/>
                </a:schemeClr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8490" y="570156"/>
            <a:ext cx="7756263" cy="10542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7" y="2248347"/>
            <a:ext cx="7745505" cy="38778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60378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14.03.2017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16144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639264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>
    <p:wipe/>
  </p:transition>
  <p:txStyles>
    <p:titleStyle>
      <a:lvl1pPr algn="ctr" defTabSz="914400" rtl="0" eaLnBrk="1" latinLnBrk="0" hangingPunct="1">
        <a:spcBef>
          <a:spcPct val="0"/>
        </a:spcBef>
        <a:buNone/>
        <a:defRPr sz="54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6576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77724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"/>
        <a:defRPr sz="2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50876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82880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14884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46888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78892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13.xml"/><Relationship Id="rId13" Type="http://schemas.openxmlformats.org/officeDocument/2006/relationships/slide" Target="slide18.xml"/><Relationship Id="rId3" Type="http://schemas.openxmlformats.org/officeDocument/2006/relationships/slide" Target="slide4.xml"/><Relationship Id="rId7" Type="http://schemas.openxmlformats.org/officeDocument/2006/relationships/slide" Target="slide8.xml"/><Relationship Id="rId12" Type="http://schemas.openxmlformats.org/officeDocument/2006/relationships/slide" Target="slide17.xml"/><Relationship Id="rId17" Type="http://schemas.openxmlformats.org/officeDocument/2006/relationships/slide" Target="slide12.xml"/><Relationship Id="rId2" Type="http://schemas.openxmlformats.org/officeDocument/2006/relationships/slide" Target="slide3.xml"/><Relationship Id="rId16" Type="http://schemas.openxmlformats.org/officeDocument/2006/relationships/slide" Target="slide11.xml"/><Relationship Id="rId1" Type="http://schemas.openxmlformats.org/officeDocument/2006/relationships/slideLayout" Target="../slideLayouts/slideLayout5.xml"/><Relationship Id="rId6" Type="http://schemas.openxmlformats.org/officeDocument/2006/relationships/slide" Target="slide7.xml"/><Relationship Id="rId11" Type="http://schemas.openxmlformats.org/officeDocument/2006/relationships/slide" Target="slide16.xml"/><Relationship Id="rId5" Type="http://schemas.openxmlformats.org/officeDocument/2006/relationships/slide" Target="slide6.xml"/><Relationship Id="rId15" Type="http://schemas.openxmlformats.org/officeDocument/2006/relationships/slide" Target="slide10.xml"/><Relationship Id="rId10" Type="http://schemas.openxmlformats.org/officeDocument/2006/relationships/slide" Target="slide15.xml"/><Relationship Id="rId4" Type="http://schemas.openxmlformats.org/officeDocument/2006/relationships/slide" Target="slide5.xml"/><Relationship Id="rId9" Type="http://schemas.openxmlformats.org/officeDocument/2006/relationships/slide" Target="slide14.xml"/><Relationship Id="rId14" Type="http://schemas.openxmlformats.org/officeDocument/2006/relationships/slide" Target="slide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5536" y="1387737"/>
            <a:ext cx="8064895" cy="1731982"/>
          </a:xfrm>
        </p:spPr>
        <p:txBody>
          <a:bodyPr/>
          <a:lstStyle/>
          <a:p>
            <a:r>
              <a:rPr lang="ru-RU" dirty="0" smtClean="0"/>
              <a:t>Игра </a:t>
            </a:r>
            <a:br>
              <a:rPr lang="ru-RU" dirty="0" smtClean="0"/>
            </a:br>
            <a:r>
              <a:rPr lang="ru-RU" dirty="0" smtClean="0"/>
              <a:t>«Математик-бизнесмен»</a:t>
            </a: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4211960" y="5301208"/>
            <a:ext cx="45365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 smtClean="0"/>
              <a:t>Выполнил:</a:t>
            </a:r>
          </a:p>
          <a:p>
            <a:pPr algn="r"/>
            <a:r>
              <a:rPr lang="ru-RU" dirty="0" smtClean="0"/>
              <a:t>Учитель информатики </a:t>
            </a:r>
          </a:p>
          <a:p>
            <a:pPr algn="r"/>
            <a:r>
              <a:rPr lang="ru-RU" dirty="0" smtClean="0"/>
              <a:t>МБОУ СОШ Чехов-3</a:t>
            </a:r>
          </a:p>
          <a:p>
            <a:pPr algn="r"/>
            <a:r>
              <a:rPr lang="ru-RU" dirty="0" smtClean="0"/>
              <a:t>Булатова С.Р.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7664475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Группы вопросов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55576" y="2204864"/>
            <a:ext cx="3442446" cy="658368"/>
          </a:xfrm>
        </p:spPr>
        <p:txBody>
          <a:bodyPr/>
          <a:lstStyle/>
          <a:p>
            <a:r>
              <a:rPr lang="ru-RU" dirty="0" smtClean="0"/>
              <a:t>Вопросы по 100 р.</a:t>
            </a:r>
            <a:endParaRPr lang="ru-RU" dirty="0"/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20046927"/>
              </p:ext>
            </p:extLst>
          </p:nvPr>
        </p:nvGraphicFramePr>
        <p:xfrm>
          <a:off x="688975" y="2947988"/>
          <a:ext cx="3803649" cy="1158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7883"/>
                <a:gridCol w="1267883"/>
                <a:gridCol w="1267883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>
                          <a:solidFill>
                            <a:schemeClr val="bg1"/>
                          </a:solidFill>
                          <a:hlinkClick r:id="rId2" action="ppaction://hlinksldjump"/>
                        </a:rPr>
                        <a:t>1</a:t>
                      </a:r>
                      <a:endParaRPr lang="ru-RU" sz="32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>
                          <a:solidFill>
                            <a:schemeClr val="bg1"/>
                          </a:solidFill>
                          <a:hlinkClick r:id="rId3" action="ppaction://hlinksldjump"/>
                        </a:rPr>
                        <a:t>2</a:t>
                      </a:r>
                      <a:endParaRPr lang="ru-RU" sz="32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>
                          <a:solidFill>
                            <a:schemeClr val="bg1"/>
                          </a:solidFill>
                          <a:hlinkClick r:id="rId4" action="ppaction://hlinksldjump"/>
                        </a:rPr>
                        <a:t>3</a:t>
                      </a:r>
                      <a:endParaRPr lang="ru-RU" sz="32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hlinkClick r:id="rId5" action="ppaction://hlinksldjump"/>
                        </a:rPr>
                        <a:t>4</a:t>
                      </a:r>
                      <a:endParaRPr lang="ru-RU" sz="3200" b="1" dirty="0"/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hlinkClick r:id="rId6" action="ppaction://hlinksldjump"/>
                        </a:rPr>
                        <a:t>5</a:t>
                      </a:r>
                      <a:endParaRPr lang="ru-RU" sz="3200" b="1" dirty="0"/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hlinkClick r:id="rId7" action="ppaction://hlinksldjump"/>
                        </a:rPr>
                        <a:t>6</a:t>
                      </a:r>
                      <a:endParaRPr lang="ru-RU" sz="3200" b="1" dirty="0"/>
                    </a:p>
                  </a:txBody>
                  <a:tcPr>
                    <a:solidFill>
                      <a:schemeClr val="accent1"/>
                    </a:solidFill>
                  </a:tcPr>
                </a:tc>
              </a:tr>
            </a:tbl>
          </a:graphicData>
        </a:graphic>
      </p:graphicFrame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716016" y="2204864"/>
            <a:ext cx="3447288" cy="658368"/>
          </a:xfrm>
        </p:spPr>
        <p:txBody>
          <a:bodyPr/>
          <a:lstStyle/>
          <a:p>
            <a:r>
              <a:rPr lang="ru-RU" dirty="0" smtClean="0"/>
              <a:t>Вопросы по 300 р.</a:t>
            </a:r>
            <a:endParaRPr lang="ru-RU" dirty="0"/>
          </a:p>
        </p:txBody>
      </p:sp>
      <p:graphicFrame>
        <p:nvGraphicFramePr>
          <p:cNvPr id="8" name="Объект 7"/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2039226053"/>
              </p:ext>
            </p:extLst>
          </p:nvPr>
        </p:nvGraphicFramePr>
        <p:xfrm>
          <a:off x="4645025" y="2944813"/>
          <a:ext cx="3800475" cy="1158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6825"/>
                <a:gridCol w="1266825"/>
                <a:gridCol w="1266825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>
                          <a:hlinkClick r:id="rId8" action="ppaction://hlinksldjump"/>
                        </a:rPr>
                        <a:t>1</a:t>
                      </a:r>
                      <a:endParaRPr lang="ru-RU" sz="3200" dirty="0"/>
                    </a:p>
                  </a:txBody>
                  <a:tcP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>
                          <a:hlinkClick r:id="rId9" action="ppaction://hlinksldjump"/>
                        </a:rPr>
                        <a:t>2</a:t>
                      </a:r>
                      <a:endParaRPr lang="ru-RU" sz="3200" dirty="0"/>
                    </a:p>
                  </a:txBody>
                  <a:tcP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>
                          <a:hlinkClick r:id="rId10" action="ppaction://hlinksldjump"/>
                        </a:rPr>
                        <a:t>3</a:t>
                      </a:r>
                      <a:endParaRPr lang="ru-RU" sz="3200" dirty="0"/>
                    </a:p>
                  </a:txBody>
                  <a:tcPr>
                    <a:solidFill>
                      <a:srgbClr val="7030A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hlinkClick r:id="rId11" action="ppaction://hlinksldjump"/>
                        </a:rPr>
                        <a:t>4</a:t>
                      </a:r>
                      <a:endParaRPr lang="ru-RU" sz="3200" b="1" dirty="0"/>
                    </a:p>
                  </a:txBody>
                  <a:tcP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hlinkClick r:id="rId12" action="ppaction://hlinksldjump"/>
                        </a:rPr>
                        <a:t>5</a:t>
                      </a:r>
                      <a:endParaRPr lang="ru-RU" sz="3200" b="1" dirty="0"/>
                    </a:p>
                  </a:txBody>
                  <a:tcP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hlinkClick r:id="rId13" action="ppaction://hlinksldjump"/>
                        </a:rPr>
                        <a:t>6</a:t>
                      </a:r>
                      <a:endParaRPr lang="ru-RU" sz="3200" b="1" dirty="0"/>
                    </a:p>
                  </a:txBody>
                  <a:tcPr>
                    <a:solidFill>
                      <a:srgbClr val="7030A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18535094"/>
              </p:ext>
            </p:extLst>
          </p:nvPr>
        </p:nvGraphicFramePr>
        <p:xfrm>
          <a:off x="2771800" y="4653136"/>
          <a:ext cx="3168352" cy="12457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84176"/>
                <a:gridCol w="1584176"/>
              </a:tblGrid>
              <a:tr h="622868"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>
                          <a:hlinkClick r:id="rId14" action="ppaction://hlinksldjump"/>
                        </a:rPr>
                        <a:t>1</a:t>
                      </a:r>
                      <a:endParaRPr lang="ru-RU" sz="3200" dirty="0"/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>
                          <a:hlinkClick r:id="rId15" action="ppaction://hlinksldjump"/>
                        </a:rPr>
                        <a:t>2</a:t>
                      </a:r>
                      <a:endParaRPr lang="ru-RU" sz="3200" dirty="0"/>
                    </a:p>
                  </a:txBody>
                  <a:tcPr>
                    <a:solidFill>
                      <a:srgbClr val="002060"/>
                    </a:solidFill>
                  </a:tcPr>
                </a:tc>
              </a:tr>
              <a:tr h="622868"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hlinkClick r:id="rId16" action="ppaction://hlinksldjump"/>
                        </a:rPr>
                        <a:t>4</a:t>
                      </a:r>
                      <a:endParaRPr lang="ru-RU" sz="3200" b="1" dirty="0"/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hlinkClick r:id="rId17" action="ppaction://hlinksldjump"/>
                        </a:rPr>
                        <a:t>5</a:t>
                      </a:r>
                      <a:endParaRPr lang="ru-RU" sz="3200" b="1" dirty="0"/>
                    </a:p>
                  </a:txBody>
                  <a:tcPr>
                    <a:solidFill>
                      <a:srgbClr val="002060"/>
                    </a:solidFill>
                  </a:tcPr>
                </a:tc>
              </a:tr>
            </a:tbl>
          </a:graphicData>
        </a:graphic>
      </p:graphicFrame>
      <p:sp>
        <p:nvSpPr>
          <p:cNvPr id="11" name="Текст 4"/>
          <p:cNvSpPr txBox="1">
            <a:spLocks/>
          </p:cNvSpPr>
          <p:nvPr/>
        </p:nvSpPr>
        <p:spPr>
          <a:xfrm>
            <a:off x="2555776" y="3933056"/>
            <a:ext cx="3447288" cy="65836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None/>
              <a:defRPr sz="2400" b="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None/>
              <a:defRPr sz="2000" b="1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None/>
              <a:defRPr sz="1800" b="1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None/>
              <a:defRPr sz="1600" b="1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None/>
              <a:defRPr sz="1600" b="1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ts val="400"/>
              </a:spcBef>
              <a:buClr>
                <a:schemeClr val="accent1"/>
              </a:buClr>
              <a:buFont typeface="Wingdings" pitchFamily="2" charset="2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ts val="400"/>
              </a:spcBef>
              <a:buClr>
                <a:schemeClr val="accent1"/>
              </a:buClr>
              <a:buFont typeface="Wingdings" pitchFamily="2" charset="2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ts val="400"/>
              </a:spcBef>
              <a:buClr>
                <a:schemeClr val="accent1"/>
              </a:buClr>
              <a:buFont typeface="Wingdings" pitchFamily="2" charset="2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ts val="400"/>
              </a:spcBef>
              <a:buClr>
                <a:schemeClr val="accent1"/>
              </a:buClr>
              <a:buFont typeface="Wingdings" pitchFamily="2" charset="2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smtClean="0"/>
              <a:t>Вопросы по 200 р.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1832568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699247" y="2248347"/>
            <a:ext cx="7745505" cy="3340893"/>
          </a:xfrm>
        </p:spPr>
        <p:txBody>
          <a:bodyPr/>
          <a:lstStyle/>
          <a:p>
            <a:pPr marL="0" indent="0">
              <a:buNone/>
            </a:pPr>
            <a:r>
              <a:rPr lang="ru-RU" sz="3200" dirty="0" smtClean="0"/>
              <a:t>№1 </a:t>
            </a:r>
          </a:p>
          <a:p>
            <a:pPr marL="0" indent="0" algn="ctr">
              <a:buNone/>
            </a:pPr>
            <a:r>
              <a:rPr lang="ru-RU" sz="3200" dirty="0" smtClean="0"/>
              <a:t>Мастерица связала свитер и продала его за 100 руб. Какую прибыль она получила, если на свитер ушло 3 мотка шерсти по 20 руб. за моток, а на украшение свитера понадобился бисер стоимостью 10 руб.?</a:t>
            </a:r>
            <a:endParaRPr lang="ru-RU" sz="32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23528" y="570156"/>
            <a:ext cx="8496944" cy="1054250"/>
          </a:xfrm>
        </p:spPr>
        <p:txBody>
          <a:bodyPr/>
          <a:lstStyle/>
          <a:p>
            <a:r>
              <a:rPr lang="ru-RU" dirty="0" smtClean="0"/>
              <a:t>Вопросы стоимостью 100 р.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2123728" y="5949280"/>
            <a:ext cx="59766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hlinkClick r:id="rId2" action="ppaction://hlinksldjump"/>
              </a:rPr>
              <a:t>Вернуться к списку вопросов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266131411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sz="3200" dirty="0" smtClean="0"/>
              <a:t>№2</a:t>
            </a:r>
          </a:p>
          <a:p>
            <a:pPr marL="0" indent="0" algn="ctr">
              <a:buNone/>
            </a:pPr>
            <a:r>
              <a:rPr lang="ru-RU" sz="3200" dirty="0" smtClean="0"/>
              <a:t>Отец дал своему сыну 150 руб., а другой своему – 100 руб. Оказалось, однако, что оба сына увеличили капитал только на 150 руб. Чем это объяснить?</a:t>
            </a:r>
            <a:endParaRPr lang="ru-RU" sz="3200" dirty="0"/>
          </a:p>
        </p:txBody>
      </p:sp>
      <p:sp>
        <p:nvSpPr>
          <p:cNvPr id="4" name="Заголовок 2"/>
          <p:cNvSpPr>
            <a:spLocks noGrp="1"/>
          </p:cNvSpPr>
          <p:nvPr>
            <p:ph type="title"/>
          </p:nvPr>
        </p:nvSpPr>
        <p:spPr>
          <a:xfrm>
            <a:off x="323528" y="570156"/>
            <a:ext cx="8496944" cy="1054250"/>
          </a:xfrm>
        </p:spPr>
        <p:txBody>
          <a:bodyPr/>
          <a:lstStyle/>
          <a:p>
            <a:r>
              <a:rPr lang="ru-RU" dirty="0" smtClean="0"/>
              <a:t>Вопросы стоимостью 100 р.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2123728" y="5949280"/>
            <a:ext cx="59766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hlinkClick r:id="rId2" action="ppaction://hlinksldjump"/>
              </a:rPr>
              <a:t>Вернуться к списку вопросов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316627780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3200" dirty="0" smtClean="0"/>
              <a:t>№3</a:t>
            </a:r>
          </a:p>
          <a:p>
            <a:pPr marL="0" indent="0" algn="ctr">
              <a:buNone/>
            </a:pPr>
            <a:r>
              <a:rPr lang="ru-RU" sz="3200" dirty="0" smtClean="0"/>
              <a:t>Лиса купила у пчел 100кг. </a:t>
            </a:r>
            <a:r>
              <a:rPr lang="ru-RU" sz="3200" dirty="0"/>
              <a:t>м</a:t>
            </a:r>
            <a:r>
              <a:rPr lang="ru-RU" sz="3200" dirty="0" smtClean="0"/>
              <a:t>еда за 1000 руб., а на рынке стала продавать по 12 руб. за 1 кг. Какой доход получит лиса, когда продаст весь мед?</a:t>
            </a:r>
          </a:p>
          <a:p>
            <a:pPr marL="0" indent="0">
              <a:buNone/>
            </a:pPr>
            <a:endParaRPr lang="ru-RU" sz="3200" dirty="0"/>
          </a:p>
        </p:txBody>
      </p:sp>
      <p:sp>
        <p:nvSpPr>
          <p:cNvPr id="4" name="Заголовок 2"/>
          <p:cNvSpPr>
            <a:spLocks noGrp="1"/>
          </p:cNvSpPr>
          <p:nvPr>
            <p:ph type="title"/>
          </p:nvPr>
        </p:nvSpPr>
        <p:spPr>
          <a:xfrm>
            <a:off x="323528" y="570156"/>
            <a:ext cx="8496944" cy="1054250"/>
          </a:xfrm>
        </p:spPr>
        <p:txBody>
          <a:bodyPr/>
          <a:lstStyle/>
          <a:p>
            <a:r>
              <a:rPr lang="ru-RU" dirty="0" smtClean="0"/>
              <a:t>Вопросы стоимостью 100 р.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2123728" y="5949280"/>
            <a:ext cx="59766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hlinkClick r:id="rId2" action="ppaction://hlinksldjump"/>
              </a:rPr>
              <a:t>Вернуться к списку вопросов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386326509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3200" dirty="0" smtClean="0"/>
              <a:t>№4</a:t>
            </a:r>
          </a:p>
          <a:p>
            <a:pPr marL="0" indent="0" algn="ctr">
              <a:buNone/>
            </a:pPr>
            <a:r>
              <a:rPr lang="ru-RU" sz="3200" dirty="0" smtClean="0"/>
              <a:t>Мальчик купил две книги, причем первая на 50% дороже второй. На сколько % вторая книга дешевле первой?</a:t>
            </a:r>
          </a:p>
          <a:p>
            <a:pPr marL="0" indent="0">
              <a:buNone/>
            </a:pPr>
            <a:endParaRPr lang="ru-RU" sz="3200" dirty="0"/>
          </a:p>
        </p:txBody>
      </p:sp>
      <p:sp>
        <p:nvSpPr>
          <p:cNvPr id="4" name="Заголовок 2"/>
          <p:cNvSpPr>
            <a:spLocks noGrp="1"/>
          </p:cNvSpPr>
          <p:nvPr>
            <p:ph type="title"/>
          </p:nvPr>
        </p:nvSpPr>
        <p:spPr>
          <a:xfrm>
            <a:off x="323528" y="570156"/>
            <a:ext cx="8496944" cy="1054250"/>
          </a:xfrm>
        </p:spPr>
        <p:txBody>
          <a:bodyPr/>
          <a:lstStyle/>
          <a:p>
            <a:r>
              <a:rPr lang="ru-RU" dirty="0" smtClean="0"/>
              <a:t>Вопросы стоимостью 100 р.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2123728" y="5949280"/>
            <a:ext cx="59766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hlinkClick r:id="rId2" action="ppaction://hlinksldjump"/>
              </a:rPr>
              <a:t>Вернуться к списку вопросов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123661979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3200" dirty="0" smtClean="0"/>
              <a:t>№5</a:t>
            </a:r>
          </a:p>
          <a:p>
            <a:pPr marL="0" indent="0" algn="ctr">
              <a:buNone/>
            </a:pPr>
            <a:r>
              <a:rPr lang="ru-RU" sz="3200" dirty="0" smtClean="0"/>
              <a:t>Костюм стоит 110 долларов. Сколько франков надо заплатить за этот костюм, если курс франка по отношению к доллару оставляет 5,5, т.е. 1 доллар = 5,5 франков?</a:t>
            </a:r>
          </a:p>
          <a:p>
            <a:pPr marL="0" indent="0">
              <a:buNone/>
            </a:pPr>
            <a:endParaRPr lang="ru-RU" sz="3200" dirty="0"/>
          </a:p>
        </p:txBody>
      </p:sp>
      <p:sp>
        <p:nvSpPr>
          <p:cNvPr id="4" name="Заголовок 2"/>
          <p:cNvSpPr>
            <a:spLocks noGrp="1"/>
          </p:cNvSpPr>
          <p:nvPr>
            <p:ph type="title"/>
          </p:nvPr>
        </p:nvSpPr>
        <p:spPr>
          <a:xfrm>
            <a:off x="323528" y="570156"/>
            <a:ext cx="8496944" cy="1054250"/>
          </a:xfrm>
        </p:spPr>
        <p:txBody>
          <a:bodyPr/>
          <a:lstStyle/>
          <a:p>
            <a:r>
              <a:rPr lang="ru-RU" dirty="0" smtClean="0"/>
              <a:t>Вопросы стоимостью 100 р.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2123728" y="5949280"/>
            <a:ext cx="59766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hlinkClick r:id="rId2" action="ppaction://hlinksldjump"/>
              </a:rPr>
              <a:t>Вернуться к списку вопросов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76867893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3200" dirty="0" smtClean="0"/>
              <a:t>№6</a:t>
            </a:r>
          </a:p>
          <a:p>
            <a:pPr marL="0" indent="0" algn="ctr">
              <a:buNone/>
            </a:pPr>
            <a:r>
              <a:rPr lang="ru-RU" sz="3200" dirty="0" smtClean="0"/>
              <a:t>Два бизнесмена поспорили, кто получил больше прибыли. Один выручил от продажи своих товаров 5000 руб., а его расходы составили 3000 руб. Другой наторговал на 1000 руб. меньше, но затратил своих денег всего 2000 руб. Кто выиграл спор?</a:t>
            </a:r>
          </a:p>
          <a:p>
            <a:pPr marL="0" indent="0">
              <a:buNone/>
            </a:pPr>
            <a:endParaRPr lang="ru-RU" sz="3200" dirty="0"/>
          </a:p>
        </p:txBody>
      </p:sp>
      <p:sp>
        <p:nvSpPr>
          <p:cNvPr id="4" name="Заголовок 2"/>
          <p:cNvSpPr>
            <a:spLocks noGrp="1"/>
          </p:cNvSpPr>
          <p:nvPr>
            <p:ph type="title"/>
          </p:nvPr>
        </p:nvSpPr>
        <p:spPr>
          <a:xfrm>
            <a:off x="323528" y="570156"/>
            <a:ext cx="8496944" cy="1054250"/>
          </a:xfrm>
        </p:spPr>
        <p:txBody>
          <a:bodyPr/>
          <a:lstStyle/>
          <a:p>
            <a:r>
              <a:rPr lang="ru-RU" dirty="0" smtClean="0"/>
              <a:t>Вопросы стоимостью 100 р.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2123728" y="5949280"/>
            <a:ext cx="59766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hlinkClick r:id="rId2" action="ppaction://hlinksldjump"/>
              </a:rPr>
              <a:t>Вернуться к списку вопросов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276378492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3200" dirty="0" smtClean="0"/>
              <a:t>№1</a:t>
            </a:r>
          </a:p>
          <a:p>
            <a:pPr marL="0" indent="0" algn="ctr">
              <a:buNone/>
            </a:pPr>
            <a:r>
              <a:rPr lang="ru-RU" sz="3200" dirty="0" smtClean="0"/>
              <a:t>Бизнесмен положил в банк 100 000 руб. Через год он забрал из банка 150 000 руб. Сколько % составила прибыль?</a:t>
            </a:r>
            <a:endParaRPr lang="ru-RU" sz="3200" dirty="0"/>
          </a:p>
        </p:txBody>
      </p:sp>
      <p:sp>
        <p:nvSpPr>
          <p:cNvPr id="4" name="Заголовок 2"/>
          <p:cNvSpPr>
            <a:spLocks noGrp="1"/>
          </p:cNvSpPr>
          <p:nvPr>
            <p:ph type="title"/>
          </p:nvPr>
        </p:nvSpPr>
        <p:spPr>
          <a:xfrm>
            <a:off x="323528" y="570156"/>
            <a:ext cx="8496944" cy="1054250"/>
          </a:xfrm>
        </p:spPr>
        <p:txBody>
          <a:bodyPr/>
          <a:lstStyle/>
          <a:p>
            <a:r>
              <a:rPr lang="ru-RU" dirty="0" smtClean="0"/>
              <a:t>Вопросы стоимостью 200 р.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2123728" y="5949280"/>
            <a:ext cx="59766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hlinkClick r:id="rId2" action="ppaction://hlinksldjump"/>
              </a:rPr>
              <a:t>Вернуться к списку вопросов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285023772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3200" dirty="0" smtClean="0"/>
              <a:t>№2</a:t>
            </a:r>
          </a:p>
          <a:p>
            <a:pPr marL="0" indent="0" algn="ctr">
              <a:buNone/>
            </a:pPr>
            <a:r>
              <a:rPr lang="ru-RU" sz="3200" dirty="0" smtClean="0"/>
              <a:t>Коля печет пирожки и продает их на ранке. В первый день он продал 100 пирожков по цене 1 руб. за один пирожок. На следующий день он снизил цену на 10% и продал 110 пирожков. В какой день он заработал больше денег?</a:t>
            </a:r>
            <a:endParaRPr lang="ru-RU" sz="3200" dirty="0"/>
          </a:p>
        </p:txBody>
      </p:sp>
      <p:sp>
        <p:nvSpPr>
          <p:cNvPr id="4" name="Заголовок 2"/>
          <p:cNvSpPr>
            <a:spLocks noGrp="1"/>
          </p:cNvSpPr>
          <p:nvPr>
            <p:ph type="title"/>
          </p:nvPr>
        </p:nvSpPr>
        <p:spPr>
          <a:xfrm>
            <a:off x="323528" y="570156"/>
            <a:ext cx="8496944" cy="1054250"/>
          </a:xfrm>
        </p:spPr>
        <p:txBody>
          <a:bodyPr/>
          <a:lstStyle/>
          <a:p>
            <a:r>
              <a:rPr lang="ru-RU" dirty="0" smtClean="0"/>
              <a:t>Вопросы стоимостью 200 р.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2123728" y="5949280"/>
            <a:ext cx="59766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hlinkClick r:id="rId2" action="ppaction://hlinksldjump"/>
              </a:rPr>
              <a:t>Вернуться к списку вопросов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122309595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3200" dirty="0" smtClean="0"/>
              <a:t>№3</a:t>
            </a:r>
          </a:p>
          <a:p>
            <a:pPr marL="0" indent="0" algn="ctr">
              <a:buNone/>
            </a:pPr>
            <a:r>
              <a:rPr lang="ru-RU" sz="3200" dirty="0" smtClean="0"/>
              <a:t>Один множитель увеличивает на 10%, а другой уменьшает на 10%. Как изменилось произведение?</a:t>
            </a:r>
            <a:endParaRPr lang="ru-RU" sz="3200" dirty="0"/>
          </a:p>
        </p:txBody>
      </p:sp>
      <p:sp>
        <p:nvSpPr>
          <p:cNvPr id="4" name="Заголовок 2"/>
          <p:cNvSpPr>
            <a:spLocks noGrp="1"/>
          </p:cNvSpPr>
          <p:nvPr>
            <p:ph type="title"/>
          </p:nvPr>
        </p:nvSpPr>
        <p:spPr>
          <a:xfrm>
            <a:off x="323528" y="570156"/>
            <a:ext cx="8496944" cy="1054250"/>
          </a:xfrm>
        </p:spPr>
        <p:txBody>
          <a:bodyPr/>
          <a:lstStyle/>
          <a:p>
            <a:r>
              <a:rPr lang="ru-RU" dirty="0" smtClean="0"/>
              <a:t>Вопросы стоимостью 200 р.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2123728" y="5949280"/>
            <a:ext cx="59766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hlinkClick r:id="rId2" action="ppaction://hlinksldjump"/>
              </a:rPr>
              <a:t>Вернуться к списку вопросов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78222203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3200" dirty="0" smtClean="0"/>
              <a:t>№4</a:t>
            </a:r>
          </a:p>
          <a:p>
            <a:pPr marL="0" indent="0" algn="ctr">
              <a:buNone/>
            </a:pPr>
            <a:r>
              <a:rPr lang="ru-RU" sz="3200" dirty="0" smtClean="0"/>
              <a:t>Вы продаете лимонад. Затраты на производство и реализацию 1 стакана лимонада составляет 30 коп. По цене 60 коп. можно реализовать 130 стаканов, а по цене 50 коп. – 200 стаканов. Какую цену вы должны назначить, если хотите получить больше прибыли?</a:t>
            </a:r>
            <a:endParaRPr lang="ru-RU" sz="3200" dirty="0"/>
          </a:p>
        </p:txBody>
      </p:sp>
      <p:sp>
        <p:nvSpPr>
          <p:cNvPr id="4" name="Заголовок 2"/>
          <p:cNvSpPr>
            <a:spLocks noGrp="1"/>
          </p:cNvSpPr>
          <p:nvPr>
            <p:ph type="title"/>
          </p:nvPr>
        </p:nvSpPr>
        <p:spPr>
          <a:xfrm>
            <a:off x="323528" y="570156"/>
            <a:ext cx="8496944" cy="1054250"/>
          </a:xfrm>
        </p:spPr>
        <p:txBody>
          <a:bodyPr/>
          <a:lstStyle/>
          <a:p>
            <a:r>
              <a:rPr lang="ru-RU" dirty="0" smtClean="0"/>
              <a:t>Вопросы стоимостью 200 р.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2123728" y="5949280"/>
            <a:ext cx="59766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hlinkClick r:id="rId2" action="ppaction://hlinksldjump"/>
              </a:rPr>
              <a:t>Вернуться к списку вопросов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186410977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№1</a:t>
            </a:r>
          </a:p>
          <a:p>
            <a:pPr marL="0" indent="0" algn="ctr">
              <a:buNone/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Фермер продает лошадь по числу подкованных гвоздей, которых у нее 10. За первый гвоздь он просит 10 руб., а за каждый следующий в 2 раза больше, чем за предыдущий. Во сколько фермер оценивает лошадь? 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Заголовок 2"/>
          <p:cNvSpPr>
            <a:spLocks noGrp="1"/>
          </p:cNvSpPr>
          <p:nvPr>
            <p:ph type="title"/>
          </p:nvPr>
        </p:nvSpPr>
        <p:spPr>
          <a:xfrm>
            <a:off x="323528" y="570156"/>
            <a:ext cx="8496944" cy="1054250"/>
          </a:xfrm>
        </p:spPr>
        <p:txBody>
          <a:bodyPr/>
          <a:lstStyle/>
          <a:p>
            <a:r>
              <a:rPr lang="ru-RU" dirty="0" smtClean="0"/>
              <a:t>Вопросы стоимостью </a:t>
            </a:r>
            <a:r>
              <a:rPr lang="en-US" dirty="0" smtClean="0"/>
              <a:t>3</a:t>
            </a:r>
            <a:r>
              <a:rPr lang="ru-RU" dirty="0" smtClean="0"/>
              <a:t>00 р.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2123728" y="5949280"/>
            <a:ext cx="59766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hlinkClick r:id="rId2" action="ppaction://hlinksldjump"/>
              </a:rPr>
              <a:t>Вернуться к списку вопросов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256122625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№2</a:t>
            </a:r>
          </a:p>
          <a:p>
            <a:pPr marL="0" indent="0" algn="ctr">
              <a:buNone/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 вашего банка есть два варианта использования денег: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Вложить 80 руб. и получить 100 руб.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Вложить 20 руб. и получить 30 руб.</a:t>
            </a:r>
          </a:p>
          <a:p>
            <a:pPr marL="0" indent="0" algn="ctr">
              <a:buNone/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Какой вариант вы выберете и почему?</a:t>
            </a:r>
          </a:p>
          <a:p>
            <a:pPr marL="514350" indent="-514350" algn="ctr">
              <a:buFont typeface="+mj-lt"/>
              <a:buAutoNum type="arabicPeriod"/>
            </a:pPr>
            <a:endParaRPr lang="ru-RU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Заголовок 2"/>
          <p:cNvSpPr>
            <a:spLocks noGrp="1"/>
          </p:cNvSpPr>
          <p:nvPr>
            <p:ph type="title"/>
          </p:nvPr>
        </p:nvSpPr>
        <p:spPr>
          <a:xfrm>
            <a:off x="323528" y="570156"/>
            <a:ext cx="8496944" cy="1054250"/>
          </a:xfrm>
        </p:spPr>
        <p:txBody>
          <a:bodyPr/>
          <a:lstStyle/>
          <a:p>
            <a:r>
              <a:rPr lang="ru-RU" dirty="0" smtClean="0"/>
              <a:t>Вопросы стоимостью </a:t>
            </a:r>
            <a:r>
              <a:rPr lang="en-US" dirty="0" smtClean="0"/>
              <a:t>3</a:t>
            </a:r>
            <a:r>
              <a:rPr lang="ru-RU" dirty="0" smtClean="0"/>
              <a:t>00 р.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2123728" y="5949280"/>
            <a:ext cx="59766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hlinkClick r:id="rId2" action="ppaction://hlinksldjump"/>
              </a:rPr>
              <a:t>Вернуться к списку вопросов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322526649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3200" dirty="0" smtClean="0"/>
              <a:t>№3</a:t>
            </a:r>
          </a:p>
          <a:p>
            <a:pPr marL="0" indent="0" algn="ctr">
              <a:buNone/>
            </a:pPr>
            <a:r>
              <a:rPr lang="ru-RU" sz="3200" dirty="0" smtClean="0"/>
              <a:t>В ваш банк клиент положил 500 000 руб. под 10% годовых. Какую сумму вы должны отдать клиенту через полгода?</a:t>
            </a:r>
          </a:p>
          <a:p>
            <a:pPr marL="0" indent="0">
              <a:buNone/>
            </a:pPr>
            <a:endParaRPr lang="ru-RU" sz="3200" dirty="0"/>
          </a:p>
        </p:txBody>
      </p:sp>
      <p:sp>
        <p:nvSpPr>
          <p:cNvPr id="4" name="Заголовок 2"/>
          <p:cNvSpPr>
            <a:spLocks noGrp="1"/>
          </p:cNvSpPr>
          <p:nvPr>
            <p:ph type="title"/>
          </p:nvPr>
        </p:nvSpPr>
        <p:spPr>
          <a:xfrm>
            <a:off x="323528" y="570156"/>
            <a:ext cx="8496944" cy="1054250"/>
          </a:xfrm>
        </p:spPr>
        <p:txBody>
          <a:bodyPr/>
          <a:lstStyle/>
          <a:p>
            <a:r>
              <a:rPr lang="ru-RU" dirty="0" smtClean="0"/>
              <a:t>Вопросы стоимостью </a:t>
            </a:r>
            <a:r>
              <a:rPr lang="en-US" dirty="0" smtClean="0"/>
              <a:t>3</a:t>
            </a:r>
            <a:r>
              <a:rPr lang="ru-RU" dirty="0" smtClean="0"/>
              <a:t>00 р.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2123728" y="5949280"/>
            <a:ext cx="59766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hlinkClick r:id="rId2" action="ppaction://hlinksldjump"/>
              </a:rPr>
              <a:t>Вернуться к списку вопросов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415060624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sz="3200" dirty="0" smtClean="0"/>
              <a:t>№4</a:t>
            </a:r>
          </a:p>
          <a:p>
            <a:pPr marL="0" indent="0" algn="ctr">
              <a:buNone/>
            </a:pPr>
            <a:r>
              <a:rPr lang="ru-RU" sz="3200" dirty="0"/>
              <a:t> </a:t>
            </a:r>
            <a:r>
              <a:rPr lang="ru-RU" sz="3200" dirty="0" smtClean="0"/>
              <a:t>Бабуля продавала на рынке щенка. Мимо шли 3 парня, собрали по 100 руб. и купили его за 300 руб. Парни ушли, а бабуля подумала, что продала щенка очень дорого. Она попросила мальчика догнать парней и вернуть им 50 руб. Мальчик подумал: «А как же парни разделят между собой эти деньги? Отдам я им 30 руб., а себе возьму 20. Так он и сделал. Получилось, что каждый парень заплатил по 90 руб., т.е. вместе они отдали 270 руб., 20 руб. остались у мальчика т.е. всего 290 руб. Куда делись 10 рублей?</a:t>
            </a:r>
            <a:endParaRPr lang="ru-RU" sz="3200" dirty="0"/>
          </a:p>
        </p:txBody>
      </p:sp>
      <p:sp>
        <p:nvSpPr>
          <p:cNvPr id="4" name="Заголовок 2"/>
          <p:cNvSpPr>
            <a:spLocks noGrp="1"/>
          </p:cNvSpPr>
          <p:nvPr>
            <p:ph type="title"/>
          </p:nvPr>
        </p:nvSpPr>
        <p:spPr>
          <a:xfrm>
            <a:off x="323528" y="570156"/>
            <a:ext cx="8496944" cy="1054250"/>
          </a:xfrm>
        </p:spPr>
        <p:txBody>
          <a:bodyPr/>
          <a:lstStyle/>
          <a:p>
            <a:r>
              <a:rPr lang="ru-RU" dirty="0" smtClean="0"/>
              <a:t>Вопросы стоимостью </a:t>
            </a:r>
            <a:r>
              <a:rPr lang="en-US" dirty="0" smtClean="0"/>
              <a:t>3</a:t>
            </a:r>
            <a:r>
              <a:rPr lang="ru-RU" dirty="0" smtClean="0"/>
              <a:t>00 р.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2123728" y="5949280"/>
            <a:ext cx="59766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hlinkClick r:id="rId2" action="ppaction://hlinksldjump"/>
              </a:rPr>
              <a:t>Вернуться к списку вопросов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308308405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3200" dirty="0" smtClean="0"/>
              <a:t>№5</a:t>
            </a:r>
          </a:p>
          <a:p>
            <a:pPr marL="0" indent="0" algn="ctr">
              <a:buNone/>
            </a:pPr>
            <a:r>
              <a:rPr lang="ru-RU" sz="3200" dirty="0" smtClean="0"/>
              <a:t>У четырёх братьев 45 руб. Если деньги первого увеличить на 2 руб., а деньги второго уменьшить на 2 руб., у третьего увеличить вдвое, то у всех денег </a:t>
            </a:r>
            <a:r>
              <a:rPr lang="ru-RU" sz="3200" dirty="0" err="1" smtClean="0"/>
              <a:t>окажеться</a:t>
            </a:r>
            <a:r>
              <a:rPr lang="ru-RU" sz="3200" dirty="0" smtClean="0"/>
              <a:t> поровну. Сколько денег у каждого?</a:t>
            </a:r>
            <a:endParaRPr lang="ru-RU" sz="3200" dirty="0"/>
          </a:p>
        </p:txBody>
      </p:sp>
      <p:sp>
        <p:nvSpPr>
          <p:cNvPr id="4" name="Заголовок 2"/>
          <p:cNvSpPr>
            <a:spLocks noGrp="1"/>
          </p:cNvSpPr>
          <p:nvPr>
            <p:ph type="title"/>
          </p:nvPr>
        </p:nvSpPr>
        <p:spPr>
          <a:xfrm>
            <a:off x="323528" y="570156"/>
            <a:ext cx="8496944" cy="1054250"/>
          </a:xfrm>
        </p:spPr>
        <p:txBody>
          <a:bodyPr/>
          <a:lstStyle/>
          <a:p>
            <a:r>
              <a:rPr lang="ru-RU" dirty="0" smtClean="0"/>
              <a:t>Вопросы стоимостью </a:t>
            </a:r>
            <a:r>
              <a:rPr lang="en-US" dirty="0" smtClean="0"/>
              <a:t>3</a:t>
            </a:r>
            <a:r>
              <a:rPr lang="ru-RU" dirty="0" smtClean="0"/>
              <a:t>00 р.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2123728" y="5949280"/>
            <a:ext cx="59766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hlinkClick r:id="rId2" action="ppaction://hlinksldjump"/>
              </a:rPr>
              <a:t>Вернуться к списку вопросов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122705269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3200" dirty="0" smtClean="0"/>
              <a:t>№6</a:t>
            </a:r>
          </a:p>
          <a:p>
            <a:pPr marL="0" indent="0" algn="ctr">
              <a:buNone/>
            </a:pPr>
            <a:r>
              <a:rPr lang="ru-RU" sz="3200" dirty="0" smtClean="0"/>
              <a:t>Цену на товар уменьшили на 10%, а потом еще на 10%. Стал бы он дешевле, если бы его цену сразу снизили на 20% процентов?</a:t>
            </a:r>
            <a:endParaRPr lang="ru-RU" sz="3200" dirty="0"/>
          </a:p>
        </p:txBody>
      </p:sp>
      <p:sp>
        <p:nvSpPr>
          <p:cNvPr id="4" name="Заголовок 2"/>
          <p:cNvSpPr>
            <a:spLocks noGrp="1"/>
          </p:cNvSpPr>
          <p:nvPr>
            <p:ph type="title"/>
          </p:nvPr>
        </p:nvSpPr>
        <p:spPr>
          <a:xfrm>
            <a:off x="323528" y="570156"/>
            <a:ext cx="8496944" cy="1054250"/>
          </a:xfrm>
        </p:spPr>
        <p:txBody>
          <a:bodyPr/>
          <a:lstStyle/>
          <a:p>
            <a:r>
              <a:rPr lang="ru-RU" dirty="0" smtClean="0"/>
              <a:t>Вопросы стоимостью </a:t>
            </a:r>
            <a:r>
              <a:rPr lang="en-US" dirty="0" smtClean="0"/>
              <a:t>3</a:t>
            </a:r>
            <a:r>
              <a:rPr lang="ru-RU" dirty="0" smtClean="0"/>
              <a:t>00 р.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2123728" y="5949280"/>
            <a:ext cx="59766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hlinkClick r:id="rId2" action="ppaction://hlinksldjump"/>
              </a:rPr>
              <a:t>Вернуться к списку вопросов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406274624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вердый переплет">
  <a:themeElements>
    <a:clrScheme name="Твердый переплет">
      <a:dk1>
        <a:sysClr val="windowText" lastClr="000000"/>
      </a:dk1>
      <a:lt1>
        <a:sysClr val="window" lastClr="FFFFFF"/>
      </a:lt1>
      <a:dk2>
        <a:srgbClr val="895D1D"/>
      </a:dk2>
      <a:lt2>
        <a:srgbClr val="ECE9C6"/>
      </a:lt2>
      <a:accent1>
        <a:srgbClr val="873624"/>
      </a:accent1>
      <a:accent2>
        <a:srgbClr val="D6862D"/>
      </a:accent2>
      <a:accent3>
        <a:srgbClr val="D0BE40"/>
      </a:accent3>
      <a:accent4>
        <a:srgbClr val="877F6C"/>
      </a:accent4>
      <a:accent5>
        <a:srgbClr val="972109"/>
      </a:accent5>
      <a:accent6>
        <a:srgbClr val="AEB795"/>
      </a:accent6>
      <a:hlink>
        <a:srgbClr val="CC9900"/>
      </a:hlink>
      <a:folHlink>
        <a:srgbClr val="B2B2B2"/>
      </a:folHlink>
    </a:clrScheme>
    <a:fontScheme name="Твердый переплет">
      <a:maj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궁서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Твердый переплет">
      <a:fillStyleLst>
        <a:solidFill>
          <a:schemeClr val="phClr"/>
        </a:solidFill>
        <a:solidFill>
          <a:schemeClr val="phClr">
            <a:tint val="68000"/>
            <a:shade val="94000"/>
            <a:satMod val="300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80000"/>
                <a:lumMod val="98000"/>
              </a:schemeClr>
            </a:gs>
            <a:gs pos="100000">
              <a:schemeClr val="phClr">
                <a:satMod val="130000"/>
              </a:schemeClr>
            </a:gs>
          </a:gsLst>
          <a:lin ang="5160000" scaled="0"/>
        </a:gradFill>
      </a:fillStyleLst>
      <a:lnStyleLst>
        <a:ln w="12700" cap="flat" cmpd="sng" algn="ctr">
          <a:solidFill>
            <a:schemeClr val="phClr">
              <a:shade val="90000"/>
              <a:lumMod val="90000"/>
            </a:schemeClr>
          </a:solidFill>
          <a:prstDash val="solid"/>
        </a:ln>
        <a:ln w="19050" cap="flat" cmpd="sng" algn="ctr">
          <a:solidFill>
            <a:schemeClr val="phClr">
              <a:shade val="75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12700" dir="5400000" rotWithShape="0">
              <a:srgbClr val="000000">
                <a:alpha val="1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6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400000"/>
            </a:lightRig>
          </a:scene3d>
          <a:sp3d>
            <a:bevelT w="25400" h="25400"/>
          </a:sp3d>
        </a:effectStyle>
      </a:effectStyleLst>
      <a:bgFillStyleLst>
        <a:solidFill>
          <a:schemeClr val="phClr">
            <a:tint val="96000"/>
            <a:lumMod val="11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3000"/>
                <a:shade val="20000"/>
              </a:schemeClr>
              <a:schemeClr val="phClr">
                <a:tint val="90000"/>
                <a:shade val="85000"/>
                <a:satMod val="115000"/>
              </a:schemeClr>
            </a:duotone>
          </a:blip>
          <a:tile tx="0" ty="0" sx="60000" sy="6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hade val="50000"/>
                <a:satMod val="340000"/>
                <a:lumMod val="40000"/>
              </a:schemeClr>
              <a:schemeClr val="phClr">
                <a:tint val="92000"/>
                <a:shade val="94000"/>
                <a:hueMod val="110000"/>
                <a:satMod val="236000"/>
                <a:lum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Hardcover</Template>
  <TotalTime>115</TotalTime>
  <Words>841</Words>
  <Application>Microsoft Office PowerPoint</Application>
  <PresentationFormat>Экран (4:3)</PresentationFormat>
  <Paragraphs>92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Твердый переплет</vt:lpstr>
      <vt:lpstr>Игра  «Математик-бизнесмен»</vt:lpstr>
      <vt:lpstr>Группы вопросов</vt:lpstr>
      <vt:lpstr>Вопросы стоимостью 100 р.</vt:lpstr>
      <vt:lpstr>Вопросы стоимостью 100 р.</vt:lpstr>
      <vt:lpstr>Вопросы стоимостью 100 р.</vt:lpstr>
      <vt:lpstr>Вопросы стоимостью 100 р.</vt:lpstr>
      <vt:lpstr>Вопросы стоимостью 100 р.</vt:lpstr>
      <vt:lpstr>Вопросы стоимостью 100 р.</vt:lpstr>
      <vt:lpstr>Вопросы стоимостью 200 р.</vt:lpstr>
      <vt:lpstr>Вопросы стоимостью 200 р.</vt:lpstr>
      <vt:lpstr>Вопросы стоимостью 200 р.</vt:lpstr>
      <vt:lpstr>Вопросы стоимостью 200 р.</vt:lpstr>
      <vt:lpstr>Вопросы стоимостью 300 р.</vt:lpstr>
      <vt:lpstr>Вопросы стоимостью 300 р.</vt:lpstr>
      <vt:lpstr>Вопросы стоимостью 300 р.</vt:lpstr>
      <vt:lpstr>Вопросы стоимостью 300 р.</vt:lpstr>
      <vt:lpstr>Вопросы стоимостью 300 р.</vt:lpstr>
      <vt:lpstr>Вопросы стоимостью 300 р.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Игра  «Математик-бизнесмен»</dc:title>
  <dc:creator>пк</dc:creator>
  <cp:lastModifiedBy>пк</cp:lastModifiedBy>
  <cp:revision>21</cp:revision>
  <dcterms:created xsi:type="dcterms:W3CDTF">2017-03-14T08:37:21Z</dcterms:created>
  <dcterms:modified xsi:type="dcterms:W3CDTF">2017-03-14T12:09:02Z</dcterms:modified>
</cp:coreProperties>
</file>