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80" r:id="rId4"/>
    <p:sldId id="279" r:id="rId5"/>
    <p:sldId id="278" r:id="rId6"/>
    <p:sldId id="277" r:id="rId7"/>
    <p:sldId id="276" r:id="rId8"/>
    <p:sldId id="275" r:id="rId9"/>
    <p:sldId id="273" r:id="rId10"/>
    <p:sldId id="272" r:id="rId11"/>
    <p:sldId id="271" r:id="rId12"/>
    <p:sldId id="270" r:id="rId13"/>
    <p:sldId id="269" r:id="rId14"/>
    <p:sldId id="268" r:id="rId15"/>
    <p:sldId id="267" r:id="rId16"/>
    <p:sldId id="266" r:id="rId17"/>
    <p:sldId id="265" r:id="rId18"/>
    <p:sldId id="284" r:id="rId19"/>
    <p:sldId id="281" r:id="rId20"/>
    <p:sldId id="282" r:id="rId21"/>
    <p:sldId id="283" r:id="rId22"/>
    <p:sldId id="264" r:id="rId23"/>
    <p:sldId id="26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komus.ru/product/271981/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://www.komus.ru/photo/full/116678_1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8" y="-2144"/>
            <a:ext cx="9141142" cy="6860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4" y="1714488"/>
            <a:ext cx="640231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Pour">
              <a:avLst/>
            </a:prstTxWarp>
            <a:spAutoFit/>
          </a:bodyPr>
          <a:lstStyle/>
          <a:p>
            <a:pPr algn="ctr"/>
            <a:r>
              <a:rPr lang="ru-RU" sz="8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Фигурные числа</a:t>
            </a:r>
            <a:endParaRPr lang="ru-RU" sz="8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4546" y="714356"/>
            <a:ext cx="3866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МБОУ </a:t>
            </a:r>
            <a:r>
              <a:rPr lang="ru-RU" sz="2800" dirty="0" err="1" smtClean="0">
                <a:solidFill>
                  <a:srgbClr val="FF0000"/>
                </a:solidFill>
              </a:rPr>
              <a:t>Кишкинская</a:t>
            </a:r>
            <a:r>
              <a:rPr lang="ru-RU" sz="2800" dirty="0" smtClean="0">
                <a:solidFill>
                  <a:srgbClr val="FF0000"/>
                </a:solidFill>
              </a:rPr>
              <a:t> СОШ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0298" y="5500702"/>
            <a:ext cx="481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Учитель математики : Кузьмина Нина Юрьевна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6000768"/>
            <a:ext cx="20220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2015 год</a:t>
            </a:r>
            <a:endParaRPr lang="ru-RU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3643314"/>
            <a:ext cx="592130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Проектно-исследовательская работа</a:t>
            </a:r>
          </a:p>
          <a:p>
            <a:pPr algn="ctr"/>
            <a:r>
              <a:rPr lang="ru-RU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 учащимися 5 класса</a:t>
            </a:r>
            <a:endParaRPr lang="ru-RU" sz="2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28662" y="1928802"/>
            <a:ext cx="607223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perspectiveContrastingRightFacing"/>
              <a:lightRig rig="threePt" dir="t"/>
            </a:scene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мире нет места для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некрасивой математики.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Г. Харди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928662" y="1500174"/>
            <a:ext cx="685804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Целью работы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является знакомство с основными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теоретико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числовыми доказательствами фигурных чисел.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В соответствии с поставленной целью решались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следующие задачи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05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- изучить историю происхождения фигурных чисел;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- рассмотреть виды фигурных чисел;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- рассмотреть плоские и пространственные фигурные числа.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Методы исследования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05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- обработка и анализ научных источников;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- анализ научной литературы и пособий по исследуемой проблеме.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4" y="1285860"/>
            <a:ext cx="6500858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История возникновения фигурных чисел.</a:t>
            </a:r>
            <a:endParaRPr lang="ru-RU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071538" y="857232"/>
            <a:ext cx="650085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Давным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давно, помогая себе при счёте камушками, люди обращали внимание на правильные фигуры, которые можно выложить из камушков. Можно просто класть камушки в ряд: один, два, три. Если класть их в два ряда, чтобы получались прямоугольники, мы обнаружим, что получаются все чётные числа. Можно выкладывать камни в три ряда: получатся числа, делящиеся на три. Всякое число, которое на что–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нибудь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делится, можно представить таким прямоугольником, и только простые числа не могут быть «прямоугольными».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571480"/>
            <a:ext cx="68580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Фигурные числа были известны ещё в глубокой древности. Предполагают, что впервые они появились в школе Пифагора. Числа древними греками, а вместе с ним Пифагором и пифагорейцами мыслились зримо, в виде камешков, расположенных на песке или на счётной доске – абаке. По этой причине греки не знали нуля, т. к. его невозможно было «увидеть». Но и единица ещё не была полноправным числом, а представлялась как некий «числовой атом», из которого образовывались все числа. Пифагорейцы называли единицу «границей между числом и частями», т. е. между целыми числами и дробями, но в то же время видели в ней «семя и вечный корень». </a:t>
            </a:r>
            <a:endParaRPr lang="ru-RU" sz="2400" dirty="0"/>
          </a:p>
        </p:txBody>
      </p:sp>
    </p:spTree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71472" y="1214422"/>
            <a:ext cx="72152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Фигурные числа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по мнению пифагорейцев, играют важную роль в структуре мироздания. О них много говорится в пифагорейских учебниках арифметики, созданных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Никомахом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Геразским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Теоном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Смирнским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Изучением фигурных чисел занимались многие математики античности: Эратосфен,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Гипсикл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другие. Диофант Александрийский написал большое исследование о свойствах многоугольных чисел, фрагменты которого дошли до наших дней.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571480"/>
            <a:ext cx="61436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Счёт на камушках оставил глубокий след в истории математики. Древние греки, когда им приходилось умножать числа, рисовали прямоугольники; результатом умножения трёх на пять был прямоугольник со сторонами три и пять. Это – развитие счёта на камушках.</a:t>
            </a:r>
            <a:endParaRPr lang="ru-RU" sz="2400" dirty="0"/>
          </a:p>
        </p:txBody>
      </p:sp>
      <p:pic>
        <p:nvPicPr>
          <p:cNvPr id="2" name="Picture 2" descr="D:\рабочая 2\i (1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2" y="3286124"/>
            <a:ext cx="6786610" cy="33933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071802" y="857232"/>
            <a:ext cx="457203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дальнейшем многие математики интересовались этими числами. Про них доказано много важных и трудных теорем. В Новое время фигурными числами занимались Ферма, Эйлер, Лагранж, Гаусс и другие. Ферма сформулировал в 1670 году так называемую «золотую теорему»: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D:\рабочая 2\i (2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572008"/>
            <a:ext cx="4000528" cy="2000264"/>
          </a:xfrm>
          <a:prstGeom prst="rect">
            <a:avLst/>
          </a:prstGeom>
          <a:noFill/>
        </p:spPr>
      </p:pic>
      <p:pic>
        <p:nvPicPr>
          <p:cNvPr id="3" name="Picture 2" descr="D:\рабочая 2\image1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357298"/>
            <a:ext cx="2200219" cy="2955628"/>
          </a:xfrm>
          <a:prstGeom prst="rect">
            <a:avLst/>
          </a:prstGeom>
          <a:noFill/>
        </p:spPr>
      </p:pic>
      <p:pic>
        <p:nvPicPr>
          <p:cNvPr id="4" name="Picture 2" descr="D:\рабочая 2\RTEmagicC_10313_lagrange_bureau_des_longitudes_fr_txdam27197_9dd4e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929066"/>
            <a:ext cx="2071702" cy="26190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8" y="-2144"/>
            <a:ext cx="9141142" cy="6860144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14282" y="2357430"/>
            <a:ext cx="7715304" cy="320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Числа- камушки раскладывались в виде правильных геометрических фигур, эти фигуры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классифицировались. Так возникли числа, сегодня именуемые фигурными.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14290"/>
            <a:ext cx="67673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5400" b="1" i="1" u="none" strike="noStrike" cap="none" spc="0" normalizeH="0" baseline="0" dirty="0" smtClean="0" bmk="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Определение и виды фигурных чисел.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8" y="0"/>
            <a:ext cx="9141142" cy="6860144"/>
          </a:xfrm>
          <a:prstGeom prst="rect">
            <a:avLst/>
          </a:prstGeom>
          <a:noFill/>
        </p:spPr>
      </p:pic>
      <p:pic>
        <p:nvPicPr>
          <p:cNvPr id="2" name="Рисунок 1" descr="C:\Documents and Settings\Valentina\Мои документы\Мои рисунки\числа\числа 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14356"/>
            <a:ext cx="15049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643042" y="642918"/>
            <a:ext cx="48577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Линейные числа (простые) – числа,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которые делятся на единицу и на самих себя, представимы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виде последовательности точек, выстроенных в линию.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3" descr="C:\Documents and Settings\Valentina\Мои документы\Мои рисунки\числа\числа 0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928802"/>
            <a:ext cx="13144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Рисунок 3" descr="числа 0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4500" y="457200"/>
            <a:ext cx="1314450" cy="638175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714480" y="1928802"/>
            <a:ext cx="59721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Плоские числа –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числа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представимые в виде произведения двух сомножителей (плоское число 6=2∙3).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D:\рабочая 2\i (2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000372"/>
            <a:ext cx="1352178" cy="1000132"/>
          </a:xfrm>
          <a:prstGeom prst="rect">
            <a:avLst/>
          </a:prstGeom>
          <a:noFill/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" name="Рисунок 4" descr="числа 0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4500" y="457200"/>
            <a:ext cx="1266825" cy="971550"/>
          </a:xfrm>
          <a:prstGeom prst="rect">
            <a:avLst/>
          </a:prstGeom>
          <a:noFill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85918" y="3000372"/>
            <a:ext cx="461486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Телесные числа, выражаемые произведением трёх сомножителей (телесное число 8=2∙2∙2).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D:\рабочая 2\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9" y="4429132"/>
            <a:ext cx="2258869" cy="1214446"/>
          </a:xfrm>
          <a:prstGeom prst="rect">
            <a:avLst/>
          </a:prstGeom>
          <a:noFill/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714612" y="5000636"/>
            <a:ext cx="3500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Треугольные числа (3, 6, 10).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8" y="0"/>
            <a:ext cx="9141142" cy="6860144"/>
          </a:xfrm>
          <a:prstGeom prst="rect">
            <a:avLst/>
          </a:prstGeom>
          <a:noFill/>
        </p:spPr>
      </p:pic>
      <p:pic>
        <p:nvPicPr>
          <p:cNvPr id="2" name="Рисунок 7" descr="C:\Documents and Settings\Valentina\Мои документы\Мои рисунки\числа\числа 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71480"/>
            <a:ext cx="18954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357422" y="857232"/>
            <a:ext cx="39290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Квадратные числа (4,9,16).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8" descr="C:\Documents and Settings\Valentina\Мои документы\Мои рисунки\числа\числа 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714488"/>
            <a:ext cx="16764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14546" y="2143116"/>
            <a:ext cx="42862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Пятиугольные числа (5, 12, 22)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9" descr="C:\Documents and Settings\Valentina\Мои документы\Мои рисунки\числа\числа 0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214686"/>
            <a:ext cx="1714512" cy="143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43108" y="3429000"/>
            <a:ext cx="52149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Именно от фигурных чисел пошло выражение: «Возвести в квадрат или куб».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642910" y="428604"/>
            <a:ext cx="1714512" cy="2000264"/>
            <a:chOff x="2748" y="3000"/>
            <a:chExt cx="2314" cy="2749"/>
          </a:xfrm>
        </p:grpSpPr>
        <p:sp>
          <p:nvSpPr>
            <p:cNvPr id="1027" name="AutoShape 3"/>
            <p:cNvSpPr>
              <a:spLocks noChangeAspect="1" noChangeArrowheads="1"/>
            </p:cNvSpPr>
            <p:nvPr/>
          </p:nvSpPr>
          <p:spPr bwMode="auto">
            <a:xfrm>
              <a:off x="2748" y="3000"/>
              <a:ext cx="2314" cy="2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8" name="Oval 4"/>
            <p:cNvSpPr>
              <a:spLocks noChangeArrowheads="1"/>
            </p:cNvSpPr>
            <p:nvPr/>
          </p:nvSpPr>
          <p:spPr bwMode="auto">
            <a:xfrm>
              <a:off x="3648" y="3393"/>
              <a:ext cx="259" cy="262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9" name="Oval 5"/>
            <p:cNvSpPr>
              <a:spLocks noChangeArrowheads="1"/>
            </p:cNvSpPr>
            <p:nvPr/>
          </p:nvSpPr>
          <p:spPr bwMode="auto">
            <a:xfrm>
              <a:off x="3133" y="3785"/>
              <a:ext cx="260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0" name="Oval 6"/>
            <p:cNvSpPr>
              <a:spLocks noChangeArrowheads="1"/>
            </p:cNvSpPr>
            <p:nvPr/>
          </p:nvSpPr>
          <p:spPr bwMode="auto">
            <a:xfrm>
              <a:off x="4162" y="3785"/>
              <a:ext cx="257" cy="262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3391" y="4309"/>
              <a:ext cx="260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2" name="Oval 8"/>
            <p:cNvSpPr>
              <a:spLocks noChangeArrowheads="1"/>
            </p:cNvSpPr>
            <p:nvPr/>
          </p:nvSpPr>
          <p:spPr bwMode="auto">
            <a:xfrm>
              <a:off x="2748" y="4309"/>
              <a:ext cx="259" cy="263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3648" y="5356"/>
              <a:ext cx="258" cy="261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4162" y="5356"/>
              <a:ext cx="259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3905" y="4309"/>
              <a:ext cx="260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2876" y="4964"/>
              <a:ext cx="260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3133" y="5356"/>
              <a:ext cx="260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4548" y="4309"/>
              <a:ext cx="260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4419" y="4964"/>
              <a:ext cx="260" cy="264"/>
            </a:xfrm>
            <a:prstGeom prst="ellipse">
              <a:avLst/>
            </a:prstGeom>
            <a:solidFill>
              <a:srgbClr val="3366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0" name="Line 16"/>
            <p:cNvSpPr>
              <a:spLocks noChangeShapeType="1"/>
            </p:cNvSpPr>
            <p:nvPr/>
          </p:nvSpPr>
          <p:spPr bwMode="auto">
            <a:xfrm flipH="1">
              <a:off x="3391" y="3524"/>
              <a:ext cx="25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1" name="Line 17"/>
            <p:cNvSpPr>
              <a:spLocks noChangeShapeType="1"/>
            </p:cNvSpPr>
            <p:nvPr/>
          </p:nvSpPr>
          <p:spPr bwMode="auto">
            <a:xfrm>
              <a:off x="3905" y="3524"/>
              <a:ext cx="257" cy="2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auto">
            <a:xfrm>
              <a:off x="3391" y="4047"/>
              <a:ext cx="128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H="1">
              <a:off x="4034" y="4047"/>
              <a:ext cx="129" cy="3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3648" y="4440"/>
              <a:ext cx="2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>
              <a:off x="4162" y="4571"/>
              <a:ext cx="129" cy="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 flipH="1">
              <a:off x="3262" y="4571"/>
              <a:ext cx="129" cy="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005" y="4047"/>
              <a:ext cx="128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>
              <a:off x="4419" y="4047"/>
              <a:ext cx="257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2876" y="4571"/>
              <a:ext cx="129" cy="3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3648" y="365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3519" y="3655"/>
              <a:ext cx="257" cy="6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>
              <a:off x="3776" y="3655"/>
              <a:ext cx="257" cy="7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3133" y="5225"/>
              <a:ext cx="129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>
              <a:off x="3391" y="5487"/>
              <a:ext cx="2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>
              <a:off x="3905" y="5487"/>
              <a:ext cx="25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6" name="Line 32"/>
            <p:cNvSpPr>
              <a:spLocks noChangeShapeType="1"/>
            </p:cNvSpPr>
            <p:nvPr/>
          </p:nvSpPr>
          <p:spPr bwMode="auto">
            <a:xfrm flipH="1">
              <a:off x="4419" y="5225"/>
              <a:ext cx="129" cy="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7" name="Line 33"/>
            <p:cNvSpPr>
              <a:spLocks noChangeShapeType="1"/>
            </p:cNvSpPr>
            <p:nvPr/>
          </p:nvSpPr>
          <p:spPr bwMode="auto">
            <a:xfrm flipH="1">
              <a:off x="4548" y="4571"/>
              <a:ext cx="128" cy="5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786050" y="1428736"/>
            <a:ext cx="4357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пятиугольные числа 12, 5)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643182"/>
            <a:ext cx="2400300" cy="1111250"/>
          </a:xfrm>
          <a:prstGeom prst="rect">
            <a:avLst/>
          </a:prstGeom>
          <a:noFill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158" y="3786190"/>
            <a:ext cx="692948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Очень интересны кубические числа, возникающие при складывании кубиков: 1,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2*2*2=8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(два этажа из квадратов 2*2).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3*3*3=27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(три этажа из квадратов 3*3)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4*4*4=64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(четыре этажа из квадратов 4*4) 5*5*5=125, 6*6*6=216, 7*7*7=343, 8*8*8=512, 9*9*9=729, 10*10*10= 1000 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так далее. Теперь понятно, почему про такие числа говорят: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"два в кубе", "три в кубе", "десять в кубе"?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00100" y="3143248"/>
            <a:ext cx="2939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Кубические числа</a:t>
            </a:r>
            <a:endParaRPr lang="ru-RU" sz="2800" b="1" i="1" dirty="0"/>
          </a:p>
        </p:txBody>
      </p:sp>
    </p:spTree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85720" y="428604"/>
            <a:ext cx="664373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Пирамидальные числа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возникают при складывании круглых камушков горкой так, чтобы они не раскатывались. Получается пирамида. Каждый слой в такой пирамиде - треугольное число. Наверху один камушек, под ним - 3, под теми - 6 и т.д.: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1, 1+3=4, 1+3+6=10, 1+3+6+10=20, …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l19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096849"/>
            <a:ext cx="3552848" cy="32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28596" y="3286124"/>
            <a:ext cx="678661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Фигурное представление чисел помогало пифагорейцам открывать законы арифметических операций, а также легко переходить к числовой характеристике геометрических объектов - измерению площадей и объемов. Так, представляя число 10 в двух формах: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5*2=2*5, легко "увидеть" переместительный закон умножения: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b=b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*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D:\рабочая 2\i (2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31979"/>
            <a:ext cx="4429156" cy="26996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1142" cy="6860144"/>
          </a:xfrm>
          <a:prstGeom prst="rect">
            <a:avLst/>
          </a:prstGeom>
          <a:noFill/>
        </p:spPr>
      </p:pic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0241" name="Group 1"/>
          <p:cNvGrpSpPr>
            <a:grpSpLocks noChangeAspect="1"/>
          </p:cNvGrpSpPr>
          <p:nvPr/>
        </p:nvGrpSpPr>
        <p:grpSpPr bwMode="auto">
          <a:xfrm>
            <a:off x="928662" y="3143248"/>
            <a:ext cx="6429420" cy="909638"/>
            <a:chOff x="2279" y="12376"/>
            <a:chExt cx="10763" cy="1627"/>
          </a:xfrm>
        </p:grpSpPr>
        <p:sp>
          <p:nvSpPr>
            <p:cNvPr id="1025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279" y="12376"/>
              <a:ext cx="10763" cy="162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54" name="Text Box 14"/>
            <p:cNvSpPr txBox="1">
              <a:spLocks noChangeArrowheads="1"/>
            </p:cNvSpPr>
            <p:nvPr/>
          </p:nvSpPr>
          <p:spPr bwMode="auto">
            <a:xfrm>
              <a:off x="2279" y="12376"/>
              <a:ext cx="10763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2179" tIns="31090" rIns="62179" bIns="310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1, 3, 6, 10, 15, 21, 28, 36, 45, 55, 66, 78, 91…</a:t>
              </a:r>
              <a:endPara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242" name="Group 2"/>
            <p:cNvGrpSpPr>
              <a:grpSpLocks/>
            </p:cNvGrpSpPr>
            <p:nvPr/>
          </p:nvGrpSpPr>
          <p:grpSpPr bwMode="auto">
            <a:xfrm>
              <a:off x="2399" y="12991"/>
              <a:ext cx="9574" cy="1012"/>
              <a:chOff x="174" y="1706"/>
              <a:chExt cx="4883" cy="523"/>
            </a:xfrm>
          </p:grpSpPr>
          <p:sp>
            <p:nvSpPr>
              <p:cNvPr id="10253" name="AutoShape 13"/>
              <p:cNvSpPr>
                <a:spLocks/>
              </p:cNvSpPr>
              <p:nvPr/>
            </p:nvSpPr>
            <p:spPr bwMode="auto">
              <a:xfrm rot="5400000">
                <a:off x="272" y="1684"/>
                <a:ext cx="182" cy="318"/>
              </a:xfrm>
              <a:prstGeom prst="rightBrace">
                <a:avLst>
                  <a:gd name="adj1" fmla="val 145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52" name="AutoShape 12"/>
              <p:cNvSpPr>
                <a:spLocks/>
              </p:cNvSpPr>
              <p:nvPr/>
            </p:nvSpPr>
            <p:spPr bwMode="auto">
              <a:xfrm rot="5400000">
                <a:off x="635" y="1684"/>
                <a:ext cx="182" cy="318"/>
              </a:xfrm>
              <a:prstGeom prst="rightBrace">
                <a:avLst>
                  <a:gd name="adj1" fmla="val 145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51" name="AutoShape 11"/>
              <p:cNvSpPr>
                <a:spLocks/>
              </p:cNvSpPr>
              <p:nvPr/>
            </p:nvSpPr>
            <p:spPr bwMode="auto">
              <a:xfrm rot="5400000">
                <a:off x="998" y="1684"/>
                <a:ext cx="182" cy="318"/>
              </a:xfrm>
              <a:prstGeom prst="rightBrace">
                <a:avLst>
                  <a:gd name="adj1" fmla="val 145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50" name="AutoShape 10"/>
              <p:cNvSpPr>
                <a:spLocks/>
              </p:cNvSpPr>
              <p:nvPr/>
            </p:nvSpPr>
            <p:spPr bwMode="auto">
              <a:xfrm rot="5400000">
                <a:off x="1315" y="1684"/>
                <a:ext cx="182" cy="318"/>
              </a:xfrm>
              <a:prstGeom prst="rightBrace">
                <a:avLst>
                  <a:gd name="adj1" fmla="val 145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49" name="AutoShape 9"/>
              <p:cNvSpPr>
                <a:spLocks/>
              </p:cNvSpPr>
              <p:nvPr/>
            </p:nvSpPr>
            <p:spPr bwMode="auto">
              <a:xfrm rot="5400000">
                <a:off x="2993" y="1638"/>
                <a:ext cx="182" cy="318"/>
              </a:xfrm>
              <a:prstGeom prst="rightBrace">
                <a:avLst>
                  <a:gd name="adj1" fmla="val 145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48" name="AutoShape 8"/>
              <p:cNvSpPr>
                <a:spLocks/>
              </p:cNvSpPr>
              <p:nvPr/>
            </p:nvSpPr>
            <p:spPr bwMode="auto">
              <a:xfrm rot="5400000">
                <a:off x="3855" y="1638"/>
                <a:ext cx="182" cy="318"/>
              </a:xfrm>
              <a:prstGeom prst="rightBrace">
                <a:avLst>
                  <a:gd name="adj1" fmla="val 145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47" name="AutoShape 7"/>
              <p:cNvSpPr>
                <a:spLocks/>
              </p:cNvSpPr>
              <p:nvPr/>
            </p:nvSpPr>
            <p:spPr bwMode="auto">
              <a:xfrm rot="5400000">
                <a:off x="4717" y="1638"/>
                <a:ext cx="182" cy="318"/>
              </a:xfrm>
              <a:prstGeom prst="rightBrace">
                <a:avLst>
                  <a:gd name="adj1" fmla="val 14560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46" name="Text Box 6"/>
              <p:cNvSpPr txBox="1">
                <a:spLocks noChangeArrowheads="1"/>
              </p:cNvSpPr>
              <p:nvPr/>
            </p:nvSpPr>
            <p:spPr bwMode="auto">
              <a:xfrm>
                <a:off x="174" y="1982"/>
                <a:ext cx="1481" cy="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62179" tIns="31090" rIns="62179" bIns="310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</a:t>
                </a:r>
                <a:r>
                  <a:rPr kumimoji="0" lang="ru-RU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4      9    16     25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45" name="Text Box 5"/>
              <p:cNvSpPr txBox="1">
                <a:spLocks noChangeArrowheads="1"/>
              </p:cNvSpPr>
              <p:nvPr/>
            </p:nvSpPr>
            <p:spPr bwMode="auto">
              <a:xfrm>
                <a:off x="2858" y="1982"/>
                <a:ext cx="49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62179" tIns="31090" rIns="62179" bIns="310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81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44" name="Text Box 4"/>
              <p:cNvSpPr txBox="1">
                <a:spLocks noChangeArrowheads="1"/>
              </p:cNvSpPr>
              <p:nvPr/>
            </p:nvSpPr>
            <p:spPr bwMode="auto">
              <a:xfrm>
                <a:off x="3696" y="1979"/>
                <a:ext cx="49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62179" tIns="31090" rIns="62179" bIns="310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121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43" name="Text Box 3"/>
              <p:cNvSpPr txBox="1">
                <a:spLocks noChangeArrowheads="1"/>
              </p:cNvSpPr>
              <p:nvPr/>
            </p:nvSpPr>
            <p:spPr bwMode="auto">
              <a:xfrm>
                <a:off x="4558" y="1979"/>
                <a:ext cx="49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62179" tIns="31090" rIns="62179" bIns="310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 169</a:t>
                </a: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714348" y="928670"/>
            <a:ext cx="578644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Хочу отметить, считается, что именно от фигурных чисел пошло выражение «Возведение в квадрат или куб». Посмотрите: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57158" y="4714884"/>
            <a:ext cx="75009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1+3=4 (т.е.2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3+6=9 (т.е. 3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6+10=16 (т.е. 4</a:t>
            </a:r>
            <a:r>
              <a:rPr kumimoji="0" lang="ru-RU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и т.д.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14282" y="714356"/>
            <a:ext cx="6858048" cy="5547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isometricOffAxis1Right"/>
              <a:lightRig rig="threePt" dir="t"/>
            </a:scene3d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600" b="1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Выводы</a:t>
            </a:r>
            <a:endParaRPr kumimoji="0" lang="ru-RU" sz="1600" b="1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Итак, работая по данной теме, я пришла к следующим выводам: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Фигурные числа, действительно, существуют: они выкладываются в виде геометрических фигур;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Выделяются несколько видов данных чисел;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Фигурное представление чисел помогло «открыть» ряд  математических законов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Фигурные числа – это интересно!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5" y="1142984"/>
            <a:ext cx="661662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ru-RU" sz="7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Фигурные числа</a:t>
            </a:r>
          </a:p>
          <a:p>
            <a:pPr algn="ctr"/>
            <a:r>
              <a:rPr lang="ru-RU" sz="7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 наше время</a:t>
            </a:r>
            <a:endParaRPr lang="ru-RU" sz="7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pic>
        <p:nvPicPr>
          <p:cNvPr id="2" name="Рисунок 14" descr="C:\Documents and Settings\Valentina\Мои документы\Мои рисунки\фигурные числ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642918"/>
            <a:ext cx="363537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Picture 2" descr="фигурные числа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214686"/>
            <a:ext cx="310197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4" name="Рисунок 17" descr="C:\Documents and Settings\Valentina\Мои документы\Мои рисунки\фигурные числа 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3071810"/>
            <a:ext cx="3795704" cy="307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pic>
        <p:nvPicPr>
          <p:cNvPr id="2" name="Рисунок 18" descr="C:\Documents and Settings\Valentina\Мои документы\Мои рисунки\фигурные числа 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57166"/>
            <a:ext cx="2643206" cy="264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Рисунок 24" descr="Конфеты Ferrero Rocher, 200г">
            <a:hlinkClick r:id="rId4" tooltip="&quot;Конфеты Ferrero Rocher, 200г&quot;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1571612"/>
            <a:ext cx="3043242" cy="304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4" name="Рисунок 27" descr="Набор конфет Птичье молоко 200г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71604" y="3500438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pic>
        <p:nvPicPr>
          <p:cNvPr id="2" name="Рисунок 20" descr="C:\Documents and Settings\Valentina\Мои документы\Мои рисунки\фигурные числа 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85728"/>
            <a:ext cx="2843213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3" name="Рисунок 23" descr="C:\Documents and Settings\Valentina\Мои документы\Мои рисунки\фигурные числа 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2500306"/>
            <a:ext cx="394016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4" name="Рисунок 21" descr="C:\Documents and Settings\Valentina\Мои документы\Мои рисунки\фигурные числа 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2786058"/>
            <a:ext cx="2928958" cy="35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857224" y="1571612"/>
            <a:ext cx="51435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Список использованной литературы: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Ван-дер-Варден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Б.Л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Пробуждающаяся наука. Математика Древнего Египта, Вавилона и Греции.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Бендукидзе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А. Фигурные числа. Физико-математический журнал, Квант,, 1974г., №6.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Детская энциклопедия: Я познаю мир. Математика. Сост. А.П. Савин, В. В.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Станцо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А. Ю. Котова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Энзенбергер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Х.М. Дух числа. Математические приключения. Харьков. 2005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АЯ 1\шаблоны\325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2144"/>
            <a:ext cx="9141142" cy="6860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71604" y="1714488"/>
            <a:ext cx="5715040" cy="32147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8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</a:t>
            </a:r>
          </a:p>
          <a:p>
            <a:pPr algn="ctr"/>
            <a:r>
              <a:rPr lang="ru-RU" sz="8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за внимание</a:t>
            </a:r>
            <a:endParaRPr lang="ru-RU" sz="8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920</Words>
  <PresentationFormat>Экран (4:3)</PresentationFormat>
  <Paragraphs>62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НИНА</dc:creator>
  <cp:lastModifiedBy>Image&amp;Matros ®</cp:lastModifiedBy>
  <cp:revision>54</cp:revision>
  <dcterms:created xsi:type="dcterms:W3CDTF">2015-04-25T19:13:54Z</dcterms:created>
  <dcterms:modified xsi:type="dcterms:W3CDTF">2015-04-26T15:11:30Z</dcterms:modified>
</cp:coreProperties>
</file>