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71" r:id="rId2"/>
    <p:sldId id="257" r:id="rId3"/>
    <p:sldId id="388" r:id="rId4"/>
    <p:sldId id="407" r:id="rId5"/>
    <p:sldId id="408" r:id="rId6"/>
    <p:sldId id="390" r:id="rId7"/>
    <p:sldId id="391" r:id="rId8"/>
    <p:sldId id="392" r:id="rId9"/>
    <p:sldId id="393" r:id="rId10"/>
    <p:sldId id="394" r:id="rId11"/>
    <p:sldId id="395" r:id="rId12"/>
    <p:sldId id="396" r:id="rId13"/>
    <p:sldId id="397" r:id="rId14"/>
    <p:sldId id="398" r:id="rId15"/>
    <p:sldId id="399" r:id="rId16"/>
    <p:sldId id="400" r:id="rId17"/>
    <p:sldId id="401" r:id="rId18"/>
    <p:sldId id="402" r:id="rId19"/>
    <p:sldId id="403" r:id="rId20"/>
    <p:sldId id="404" r:id="rId21"/>
    <p:sldId id="405" r:id="rId22"/>
    <p:sldId id="406" r:id="rId23"/>
    <p:sldId id="291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19" autoAdjust="0"/>
    <p:restoredTop sz="94716" autoAdjust="0"/>
  </p:normalViewPr>
  <p:slideViewPr>
    <p:cSldViewPr>
      <p:cViewPr varScale="1">
        <p:scale>
          <a:sx n="103" d="100"/>
          <a:sy n="103" d="100"/>
        </p:scale>
        <p:origin x="-180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B36A04-A049-4B4D-AD1C-E93FAD3D106A}" type="datetimeFigureOut">
              <a:rPr lang="ru-RU" smtClean="0"/>
              <a:pPr/>
              <a:t>13.01.2015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85677E-61E4-49C7-8520-BF56A4C8FBA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3481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85677E-61E4-49C7-8520-BF56A4C8FBA4}" type="slidenum">
              <a:rPr lang="ru-RU" smtClean="0"/>
              <a:pPr/>
              <a:t>1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85677E-61E4-49C7-8520-BF56A4C8FBA4}" type="slidenum">
              <a:rPr lang="ru-RU" smtClean="0"/>
              <a:pPr/>
              <a:t>2</a:t>
            </a:fld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r>
              <a:rPr lang="ru-RU" smtClean="0"/>
              <a:t>А.П. Ершова, В.В. Голобородько, А.С. Ершова «Математика. Самостоятельные и контрольные работы по алгебре и геометрии для 7 класса»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r>
              <a:rPr lang="ru-RU" smtClean="0"/>
              <a:t>А.П. Ершова, В.В. Голобородько, А.С. Ершова «Математика. Самостоятельные и контрольные работы по алгебре и геометрии для 7 класса»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r>
              <a:rPr lang="ru-RU" smtClean="0"/>
              <a:t>А.П. Ершова, В.В. Голобородько, А.С. Ершова «Математика. Самостоятельные и контрольные работы по алгебре и геометрии для 7 класса»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r>
              <a:rPr lang="ru-RU" smtClean="0"/>
              <a:t>Гусев В.А., Медяник А.И. «Дидактические материалы по геометрии для 7 класса»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r>
              <a:rPr lang="ru-RU" smtClean="0"/>
              <a:t>обный рк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/>
              <a:t>19.09.2012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www.konspekturoka.ru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/>
              <a:t>19.09.2012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www.konspekturoka.ru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/>
              <a:t>19.09.2012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www.konspekturoka.ru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/>
              <a:t>19.09.2012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www.konspekturoka.ru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/>
              <a:t>19.09.2012</a:t>
            </a:r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www.konspekturoka.ru</a:t>
            </a: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/>
              <a:t>19.09.2012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www.konspekturoka.ru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/>
              <a:t>19.09.2012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www.konspekturoka.ru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/>
              <a:t>19.09.2012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www.konspekturoka.ru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/>
              <a:t>19.09.2012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www.konspekturoka.ru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/>
              <a:t>19.09.2012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www.konspekturoka.ru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/>
              <a:t>19.09.2012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www.konspekturoka.ru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09600" y="304800"/>
            <a:ext cx="80010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1C4094-4BB7-4DF7-A3A0-8F265A6378FD}" type="datetime1">
              <a:rPr lang="ru-RU">
                <a:solidFill>
                  <a:srgbClr val="B13F9A"/>
                </a:solidFill>
              </a:rPr>
              <a:pPr>
                <a:defRPr/>
              </a:pPr>
              <a:t>13.01.2015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B13F9A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DBD524-8844-48D8-9114-B0C7AD409FD1}" type="slidenum">
              <a:rPr lang="ru-RU">
                <a:solidFill>
                  <a:srgbClr val="B13F9A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640182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dirty="0" smtClean="0"/>
              <a:t>19.09.2012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www.konspekturoka.ru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5F1DF7-BE69-44FF-B272-DDF4C76768C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816" r:id="rId12"/>
  </p:sldLayoutIdLst>
  <p:transition>
    <p:fade/>
  </p:transition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slide" Target="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13" Type="http://schemas.openxmlformats.org/officeDocument/2006/relationships/image" Target="../media/image16.png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6.bin"/><Relationship Id="rId12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11" Type="http://schemas.openxmlformats.org/officeDocument/2006/relationships/image" Target="../media/image19.wmf"/><Relationship Id="rId5" Type="http://schemas.openxmlformats.org/officeDocument/2006/relationships/oleObject" Target="../embeddings/oleObject4.bin"/><Relationship Id="rId10" Type="http://schemas.openxmlformats.org/officeDocument/2006/relationships/oleObject" Target="../embeddings/oleObject8.bin"/><Relationship Id="rId4" Type="http://schemas.openxmlformats.org/officeDocument/2006/relationships/image" Target="../media/image17.wmf"/><Relationship Id="rId9" Type="http://schemas.openxmlformats.org/officeDocument/2006/relationships/image" Target="../media/image18.w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21.wmf"/><Relationship Id="rId4" Type="http://schemas.openxmlformats.org/officeDocument/2006/relationships/oleObject" Target="../embeddings/oleObject10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21.wmf"/><Relationship Id="rId4" Type="http://schemas.openxmlformats.org/officeDocument/2006/relationships/oleObject" Target="../embeddings/oleObject12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21.wmf"/><Relationship Id="rId4" Type="http://schemas.openxmlformats.org/officeDocument/2006/relationships/oleObject" Target="../embeddings/oleObject14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7.bin"/><Relationship Id="rId5" Type="http://schemas.openxmlformats.org/officeDocument/2006/relationships/image" Target="../media/image24.wmf"/><Relationship Id="rId4" Type="http://schemas.openxmlformats.org/officeDocument/2006/relationships/oleObject" Target="../embeddings/oleObject16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6.png"/><Relationship Id="rId5" Type="http://schemas.openxmlformats.org/officeDocument/2006/relationships/oleObject" Target="../embeddings/oleObject19.bin"/><Relationship Id="rId4" Type="http://schemas.openxmlformats.org/officeDocument/2006/relationships/image" Target="../media/image24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5" Type="http://schemas.openxmlformats.org/officeDocument/2006/relationships/oleObject" Target="../embeddings/oleObject21.bin"/><Relationship Id="rId4" Type="http://schemas.openxmlformats.org/officeDocument/2006/relationships/image" Target="../media/image24.w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6.png"/><Relationship Id="rId5" Type="http://schemas.openxmlformats.org/officeDocument/2006/relationships/oleObject" Target="../embeddings/oleObject23.bin"/><Relationship Id="rId4" Type="http://schemas.openxmlformats.org/officeDocument/2006/relationships/image" Target="../media/image24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slide" Target="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25.bin"/><Relationship Id="rId5" Type="http://schemas.openxmlformats.org/officeDocument/2006/relationships/image" Target="../media/image4.wmf"/><Relationship Id="rId4" Type="http://schemas.openxmlformats.org/officeDocument/2006/relationships/oleObject" Target="../embeddings/oleObject24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1705" y="2852920"/>
            <a:ext cx="8820590" cy="1080150"/>
          </a:xfrm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txBody>
          <a:bodyPr>
            <a:noAutofit/>
          </a:bodyPr>
          <a:lstStyle/>
          <a:p>
            <a:r>
              <a:rPr lang="ru-RU" sz="3600" b="1" i="1" u="sng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Треугольники </a:t>
            </a:r>
            <a:endParaRPr lang="ru-RU" sz="3600" b="1" i="1" u="sng" spc="300" dirty="0" smtClean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C:\Documents and Settings\All Users\Документы\Мои рисунки\Образцы рисунков\WP6CAOETMLGCAJS66PICAFBVECJCAC3E2LVCAC3MBDYCAHKG0SRCALYZIL5CAJLOHK9CA3F9IM8CAYJZC6MCAM1SU86CA6X75BICAPMCXGWCA31NQV5CAL51XEZCAM3FFV4CA2Q1E1HCAQLHT5PCATXE11U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4FA"/>
              </a:clrFrom>
              <a:clrTo>
                <a:srgbClr val="FFF4F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7236370" y="836640"/>
            <a:ext cx="1584220" cy="1584220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2015645" y="260560"/>
            <a:ext cx="511271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i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5400" b="1" i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b="1" i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класс</a:t>
            </a:r>
            <a:br>
              <a:rPr lang="ru-RU" sz="5400" b="1" i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5400" b="1" i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геометрия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676570" y="98066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9" name="Picture 2" descr="C:\Documents and Settings\All Users\Документы\Мои рисунки\Образцы рисунков\3LCCAL3VWXVCAR01R14CAJKKEKDCA9G7WIFCA9G0LL8CAHXM5S7CAJ4CQ01CAATPEOJCALZBEMYCAB90X5HCA9SGP0JCA3J21JGCA2JOKWVCASJTJ29CAKEGE54CATC0ZUACAR0HD83CAU4RQXFCA3F8E4S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7430" y="0"/>
            <a:ext cx="2706624" cy="1792224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618655" y="4221110"/>
            <a:ext cx="790678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i="1" dirty="0" smtClean="0">
                <a:ln w="1905"/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Урок</a:t>
            </a:r>
            <a:r>
              <a:rPr lang="en-US" sz="3200" b="1" i="1" dirty="0" smtClean="0">
                <a:ln w="1905"/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smtClean="0">
                <a:ln w="1905"/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№ 1</a:t>
            </a:r>
            <a:r>
              <a:rPr lang="en-US" sz="3200" b="1" i="1" dirty="0">
                <a:ln w="1905"/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</a:t>
            </a:r>
            <a:endParaRPr lang="en-US" sz="3200" b="1" i="1" dirty="0" smtClean="0">
              <a:ln w="1905"/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3200" b="1" i="1" dirty="0" smtClean="0">
              <a:ln w="1905"/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i="1" dirty="0" smtClean="0">
                <a:ln w="1905"/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Третий признак равенства треугольников</a:t>
            </a:r>
            <a:endParaRPr lang="en-US" sz="3200" b="1" i="1" dirty="0" smtClean="0">
              <a:ln w="1905"/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1</a:t>
            </a:fld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419840" y="764630"/>
            <a:ext cx="2017284" cy="92333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54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Цели:</a:t>
            </a:r>
          </a:p>
        </p:txBody>
      </p:sp>
      <p:pic>
        <p:nvPicPr>
          <p:cNvPr id="10" name="Picture 4" descr="C:\Documents and Settings\All Users\Документы\Мои рисунки\Образцы рисунков\WP6CAOETMLGCAJS66PICAFBVECJCAC3E2LVCAC3MBDYCAHKG0SRCALYZIL5CAJLOHK9CA3F9IM8CAYJZC6MCAM1SU86CA6X75BICAPMCXGWCA31NQV5CAL51XEZCAM3FFV4CA2Q1E1HCAQLHT5PCATXE11U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4FA"/>
              </a:clrFrom>
              <a:clrTo>
                <a:srgbClr val="FFF4F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7020340" y="4941210"/>
            <a:ext cx="1584220" cy="1584220"/>
          </a:xfrm>
          <a:prstGeom prst="rect">
            <a:avLst/>
          </a:prstGeom>
          <a:noFill/>
        </p:spPr>
      </p:pic>
      <p:pic>
        <p:nvPicPr>
          <p:cNvPr id="11" name="Picture 2" descr="C:\Documents and Settings\All Users\Документы\Мои рисунки\Образцы рисунков\3LCCAL3VWXVCAR01R14CAJKKEKDCA9G7WIFCA9G0LL8CAHXM5S7CAJ4CQ01CAATPEOJCALZBEMYCAB90X5HCA9SGP0JCA3J21JGCA2JOKWVCASJTJ29CAKEGE54CATC0ZUACAR0HD83CAU4RQXFCA3F8E4S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7430" y="0"/>
            <a:ext cx="2706624" cy="179222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79390" y="2479584"/>
            <a:ext cx="8964610" cy="1815882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Доказать третий признак равенства треугольников;</a:t>
            </a:r>
          </a:p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Учиться  решать задачи на применение третьего признака равенства треугольников.</a:t>
            </a:r>
          </a:p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</a:pPr>
            <a:endParaRPr lang="ru-RU" sz="28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2</a:t>
            </a:fld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Text Box 2"/>
          <p:cNvSpPr txBox="1">
            <a:spLocks noChangeArrowheads="1"/>
          </p:cNvSpPr>
          <p:nvPr/>
        </p:nvSpPr>
        <p:spPr bwMode="auto">
          <a:xfrm>
            <a:off x="8316913" y="3429000"/>
            <a:ext cx="431800" cy="519113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50000">
                <a:srgbClr val="66FFFF"/>
              </a:gs>
              <a:gs pos="100000">
                <a:schemeClr val="bg1"/>
              </a:gs>
            </a:gsLst>
            <a:lin ang="18900000" scaled="1"/>
          </a:gradFill>
          <a:ln w="12700">
            <a:noFill/>
            <a:miter lim="800000"/>
            <a:headEnd type="none" w="sm" len="sm"/>
            <a:tailEnd type="none" w="sm" len="sm"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66FFFF"/>
            </a:extrusionClr>
          </a:sp3d>
        </p:spPr>
        <p:txBody>
          <a:bodyPr>
            <a:spAutoFit/>
            <a:flatTx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>
                <a:solidFill>
                  <a:srgbClr val="0000CC"/>
                </a:solidFill>
                <a:latin typeface="Tahoma" pitchFamily="34" charset="0"/>
              </a:rPr>
              <a:t>Л</a:t>
            </a:r>
          </a:p>
        </p:txBody>
      </p:sp>
      <p:sp>
        <p:nvSpPr>
          <p:cNvPr id="211971" name="Text Box 3"/>
          <p:cNvSpPr txBox="1">
            <a:spLocks noChangeArrowheads="1"/>
          </p:cNvSpPr>
          <p:nvPr/>
        </p:nvSpPr>
        <p:spPr bwMode="auto">
          <a:xfrm>
            <a:off x="7956550" y="2852738"/>
            <a:ext cx="431800" cy="519112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50000">
                <a:srgbClr val="66FFFF"/>
              </a:gs>
              <a:gs pos="100000">
                <a:schemeClr val="bg1"/>
              </a:gs>
            </a:gsLst>
            <a:lin ang="18900000" scaled="1"/>
          </a:gradFill>
          <a:ln w="12700">
            <a:noFill/>
            <a:miter lim="800000"/>
            <a:headEnd type="none" w="sm" len="sm"/>
            <a:tailEnd type="none" w="sm" len="sm"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66FFFF"/>
            </a:extrusionClr>
          </a:sp3d>
        </p:spPr>
        <p:txBody>
          <a:bodyPr>
            <a:spAutoFit/>
            <a:flatTx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>
                <a:solidFill>
                  <a:srgbClr val="0000CC"/>
                </a:solidFill>
                <a:latin typeface="Tahoma" pitchFamily="34" charset="0"/>
              </a:rPr>
              <a:t>О</a:t>
            </a:r>
          </a:p>
        </p:txBody>
      </p:sp>
      <p:sp>
        <p:nvSpPr>
          <p:cNvPr id="211972" name="Text Box 4"/>
          <p:cNvSpPr txBox="1">
            <a:spLocks noChangeArrowheads="1"/>
          </p:cNvSpPr>
          <p:nvPr/>
        </p:nvSpPr>
        <p:spPr bwMode="auto">
          <a:xfrm>
            <a:off x="8027988" y="1557338"/>
            <a:ext cx="431800" cy="519112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50000">
                <a:srgbClr val="66FFFF"/>
              </a:gs>
              <a:gs pos="100000">
                <a:schemeClr val="bg1"/>
              </a:gs>
            </a:gsLst>
            <a:lin ang="18900000" scaled="1"/>
          </a:gradFill>
          <a:ln w="12700">
            <a:noFill/>
            <a:miter lim="800000"/>
            <a:headEnd type="none" w="sm" len="sm"/>
            <a:tailEnd type="none" w="sm" len="sm"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66FFFF"/>
            </a:extrusionClr>
          </a:sp3d>
        </p:spPr>
        <p:txBody>
          <a:bodyPr>
            <a:spAutoFit/>
            <a:flatTx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>
                <a:solidFill>
                  <a:srgbClr val="0000CC"/>
                </a:solidFill>
                <a:latin typeface="Tahoma" pitchFamily="34" charset="0"/>
              </a:rPr>
              <a:t>У</a:t>
            </a:r>
          </a:p>
        </p:txBody>
      </p:sp>
      <p:sp>
        <p:nvSpPr>
          <p:cNvPr id="211973" name="Text Box 5"/>
          <p:cNvSpPr txBox="1">
            <a:spLocks noChangeArrowheads="1"/>
          </p:cNvSpPr>
          <p:nvPr/>
        </p:nvSpPr>
        <p:spPr bwMode="auto">
          <a:xfrm>
            <a:off x="8243888" y="4868863"/>
            <a:ext cx="431800" cy="519112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50000">
                <a:srgbClr val="66FFFF"/>
              </a:gs>
              <a:gs pos="100000">
                <a:schemeClr val="bg1"/>
              </a:gs>
            </a:gsLst>
            <a:lin ang="18900000" scaled="1"/>
          </a:gradFill>
          <a:ln w="12700">
            <a:noFill/>
            <a:miter lim="800000"/>
            <a:headEnd type="none" w="sm" len="sm"/>
            <a:tailEnd type="none" w="sm" len="sm"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66FFFF"/>
            </a:extrusionClr>
          </a:sp3d>
        </p:spPr>
        <p:txBody>
          <a:bodyPr>
            <a:spAutoFit/>
            <a:flatTx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>
                <a:solidFill>
                  <a:srgbClr val="0000CC"/>
                </a:solidFill>
                <a:latin typeface="Tahoma" pitchFamily="34" charset="0"/>
              </a:rPr>
              <a:t>Н</a:t>
            </a:r>
          </a:p>
        </p:txBody>
      </p:sp>
      <p:sp>
        <p:nvSpPr>
          <p:cNvPr id="211974" name="Text Box 6"/>
          <p:cNvSpPr txBox="1">
            <a:spLocks noChangeArrowheads="1"/>
          </p:cNvSpPr>
          <p:nvPr/>
        </p:nvSpPr>
        <p:spPr bwMode="auto">
          <a:xfrm>
            <a:off x="4500563" y="1412875"/>
            <a:ext cx="8001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1400" b="1">
                <a:solidFill>
                  <a:srgbClr val="FF0000"/>
                </a:solidFill>
              </a:rPr>
              <a:t>г</a:t>
            </a:r>
            <a:r>
              <a:rPr lang="ru-RU" sz="1400" b="1">
                <a:solidFill>
                  <a:srgbClr val="0000FF"/>
                </a:solidFill>
              </a:rPr>
              <a:t>радус</a:t>
            </a:r>
          </a:p>
        </p:txBody>
      </p:sp>
      <p:sp>
        <p:nvSpPr>
          <p:cNvPr id="1033" name="Text Box 7"/>
          <p:cNvSpPr txBox="1">
            <a:spLocks noChangeArrowheads="1"/>
          </p:cNvSpPr>
          <p:nvPr/>
        </p:nvSpPr>
        <p:spPr bwMode="auto">
          <a:xfrm>
            <a:off x="1835150" y="3068638"/>
            <a:ext cx="352901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1600" b="1">
                <a:solidFill>
                  <a:srgbClr val="000000"/>
                </a:solidFill>
                <a:latin typeface="Times New Roman" pitchFamily="18" charset="0"/>
              </a:rPr>
              <a:t>Вторая буква в названии этих углов</a:t>
            </a:r>
          </a:p>
        </p:txBody>
      </p:sp>
      <p:sp>
        <p:nvSpPr>
          <p:cNvPr id="211976" name="Text Box 8"/>
          <p:cNvSpPr txBox="1">
            <a:spLocks noChangeArrowheads="1"/>
          </p:cNvSpPr>
          <p:nvPr/>
        </p:nvSpPr>
        <p:spPr bwMode="auto">
          <a:xfrm>
            <a:off x="6732588" y="188913"/>
            <a:ext cx="431800" cy="519112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50000">
                <a:srgbClr val="66FFFF"/>
              </a:gs>
              <a:gs pos="100000">
                <a:schemeClr val="bg1"/>
              </a:gs>
            </a:gsLst>
            <a:lin ang="18900000" scaled="1"/>
          </a:gradFill>
          <a:ln w="12700">
            <a:noFill/>
            <a:miter lim="800000"/>
            <a:headEnd type="none" w="sm" len="sm"/>
            <a:tailEnd type="none" w="sm" len="sm"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66FFFF"/>
            </a:extrusionClr>
          </a:sp3d>
        </p:spPr>
        <p:txBody>
          <a:bodyPr>
            <a:spAutoFit/>
            <a:flatTx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>
                <a:solidFill>
                  <a:srgbClr val="0000CC"/>
                </a:solidFill>
                <a:latin typeface="Tahoma" pitchFamily="34" charset="0"/>
              </a:rPr>
              <a:t>Т</a:t>
            </a:r>
          </a:p>
        </p:txBody>
      </p:sp>
      <p:sp>
        <p:nvSpPr>
          <p:cNvPr id="211977" name="Text Box 9"/>
          <p:cNvSpPr txBox="1">
            <a:spLocks noChangeArrowheads="1"/>
          </p:cNvSpPr>
          <p:nvPr/>
        </p:nvSpPr>
        <p:spPr bwMode="auto">
          <a:xfrm>
            <a:off x="7164388" y="620713"/>
            <a:ext cx="431800" cy="519112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50000">
                <a:srgbClr val="66FFFF"/>
              </a:gs>
              <a:gs pos="100000">
                <a:schemeClr val="bg1"/>
              </a:gs>
            </a:gsLst>
            <a:lin ang="18900000" scaled="1"/>
          </a:gradFill>
          <a:ln w="12700">
            <a:noFill/>
            <a:miter lim="800000"/>
            <a:headEnd type="none" w="sm" len="sm"/>
            <a:tailEnd type="none" w="sm" len="sm"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66FFFF"/>
            </a:extrusionClr>
          </a:sp3d>
        </p:spPr>
        <p:txBody>
          <a:bodyPr>
            <a:spAutoFit/>
            <a:flatTx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>
                <a:solidFill>
                  <a:srgbClr val="0000CC"/>
                </a:solidFill>
                <a:latin typeface="Tahoma" pitchFamily="34" charset="0"/>
              </a:rPr>
              <a:t>Р</a:t>
            </a:r>
          </a:p>
        </p:txBody>
      </p:sp>
      <p:sp>
        <p:nvSpPr>
          <p:cNvPr id="211978" name="Text Box 10"/>
          <p:cNvSpPr txBox="1">
            <a:spLocks noChangeArrowheads="1"/>
          </p:cNvSpPr>
          <p:nvPr/>
        </p:nvSpPr>
        <p:spPr bwMode="auto">
          <a:xfrm>
            <a:off x="7596188" y="1052513"/>
            <a:ext cx="431800" cy="519112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50000">
                <a:srgbClr val="66FFFF"/>
              </a:gs>
              <a:gs pos="100000">
                <a:schemeClr val="bg1"/>
              </a:gs>
            </a:gsLst>
            <a:lin ang="18900000" scaled="1"/>
          </a:gradFill>
          <a:ln w="12700">
            <a:noFill/>
            <a:miter lim="800000"/>
            <a:headEnd type="none" w="sm" len="sm"/>
            <a:tailEnd type="none" w="sm" len="sm"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66FFFF"/>
            </a:extrusionClr>
          </a:sp3d>
        </p:spPr>
        <p:txBody>
          <a:bodyPr>
            <a:spAutoFit/>
            <a:flatTx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>
                <a:solidFill>
                  <a:srgbClr val="0000CC"/>
                </a:solidFill>
                <a:latin typeface="Tahoma" pitchFamily="34" charset="0"/>
              </a:rPr>
              <a:t>Е</a:t>
            </a:r>
          </a:p>
        </p:txBody>
      </p:sp>
      <p:sp>
        <p:nvSpPr>
          <p:cNvPr id="211979" name="Text Box 11"/>
          <p:cNvSpPr txBox="1">
            <a:spLocks noChangeArrowheads="1"/>
          </p:cNvSpPr>
          <p:nvPr/>
        </p:nvSpPr>
        <p:spPr bwMode="auto">
          <a:xfrm>
            <a:off x="8316913" y="2133600"/>
            <a:ext cx="431800" cy="519113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50000">
                <a:srgbClr val="66FFFF"/>
              </a:gs>
              <a:gs pos="100000">
                <a:schemeClr val="bg1"/>
              </a:gs>
            </a:gsLst>
            <a:lin ang="18900000" scaled="1"/>
          </a:gradFill>
          <a:ln w="12700">
            <a:noFill/>
            <a:miter lim="800000"/>
            <a:headEnd type="none" w="sm" len="sm"/>
            <a:tailEnd type="none" w="sm" len="sm"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66FFFF"/>
            </a:extrusionClr>
          </a:sp3d>
        </p:spPr>
        <p:txBody>
          <a:bodyPr>
            <a:spAutoFit/>
            <a:flatTx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>
                <a:solidFill>
                  <a:srgbClr val="0000CC"/>
                </a:solidFill>
                <a:latin typeface="Tahoma" pitchFamily="34" charset="0"/>
              </a:rPr>
              <a:t>Г</a:t>
            </a:r>
          </a:p>
        </p:txBody>
      </p:sp>
      <p:sp>
        <p:nvSpPr>
          <p:cNvPr id="211980" name="Text Box 12"/>
          <p:cNvSpPr txBox="1">
            <a:spLocks noChangeArrowheads="1"/>
          </p:cNvSpPr>
          <p:nvPr/>
        </p:nvSpPr>
        <p:spPr bwMode="auto">
          <a:xfrm>
            <a:off x="8459788" y="4149725"/>
            <a:ext cx="431800" cy="519113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50000">
                <a:srgbClr val="66FFFF"/>
              </a:gs>
              <a:gs pos="100000">
                <a:schemeClr val="bg1"/>
              </a:gs>
            </a:gsLst>
            <a:lin ang="18900000" scaled="1"/>
          </a:gradFill>
          <a:ln w="12700">
            <a:noFill/>
            <a:miter lim="800000"/>
            <a:headEnd type="none" w="sm" len="sm"/>
            <a:tailEnd type="none" w="sm" len="sm"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66FFFF"/>
            </a:extrusionClr>
          </a:sp3d>
        </p:spPr>
        <p:txBody>
          <a:bodyPr>
            <a:spAutoFit/>
            <a:flatTx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>
                <a:solidFill>
                  <a:srgbClr val="0000CC"/>
                </a:solidFill>
                <a:latin typeface="Tahoma" pitchFamily="34" charset="0"/>
              </a:rPr>
              <a:t>Ь</a:t>
            </a:r>
          </a:p>
        </p:txBody>
      </p:sp>
      <p:sp>
        <p:nvSpPr>
          <p:cNvPr id="211981" name="Text Box 13"/>
          <p:cNvSpPr txBox="1">
            <a:spLocks noChangeArrowheads="1"/>
          </p:cNvSpPr>
          <p:nvPr/>
        </p:nvSpPr>
        <p:spPr bwMode="auto">
          <a:xfrm>
            <a:off x="7812088" y="5445125"/>
            <a:ext cx="431800" cy="519113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50000">
                <a:srgbClr val="66FFFF"/>
              </a:gs>
              <a:gs pos="100000">
                <a:schemeClr val="bg1"/>
              </a:gs>
            </a:gsLst>
            <a:lin ang="18900000" scaled="1"/>
          </a:gradFill>
          <a:ln w="12700">
            <a:noFill/>
            <a:miter lim="800000"/>
            <a:headEnd type="none" w="sm" len="sm"/>
            <a:tailEnd type="none" w="sm" len="sm"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66FFFF"/>
            </a:extrusionClr>
          </a:sp3d>
        </p:spPr>
        <p:txBody>
          <a:bodyPr>
            <a:spAutoFit/>
            <a:flatTx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>
                <a:solidFill>
                  <a:srgbClr val="0000CC"/>
                </a:solidFill>
                <a:latin typeface="Tahoma" pitchFamily="34" charset="0"/>
              </a:rPr>
              <a:t>И</a:t>
            </a:r>
          </a:p>
        </p:txBody>
      </p:sp>
      <p:sp>
        <p:nvSpPr>
          <p:cNvPr id="211982" name="Text Box 14"/>
          <p:cNvSpPr txBox="1">
            <a:spLocks noChangeArrowheads="1"/>
          </p:cNvSpPr>
          <p:nvPr/>
        </p:nvSpPr>
        <p:spPr bwMode="auto">
          <a:xfrm>
            <a:off x="7308850" y="6165850"/>
            <a:ext cx="431800" cy="519113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50000">
                <a:srgbClr val="66FFFF"/>
              </a:gs>
              <a:gs pos="100000">
                <a:schemeClr val="bg1"/>
              </a:gs>
            </a:gsLst>
            <a:lin ang="18900000" scaled="1"/>
          </a:gradFill>
          <a:ln w="12700">
            <a:noFill/>
            <a:miter lim="800000"/>
            <a:headEnd type="none" w="sm" len="sm"/>
            <a:tailEnd type="none" w="sm" len="sm"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66FFFF"/>
            </a:extrusionClr>
          </a:sp3d>
        </p:spPr>
        <p:txBody>
          <a:bodyPr>
            <a:spAutoFit/>
            <a:flatTx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>
                <a:solidFill>
                  <a:srgbClr val="0000CC"/>
                </a:solidFill>
                <a:latin typeface="Tahoma" pitchFamily="34" charset="0"/>
              </a:rPr>
              <a:t>К</a:t>
            </a:r>
          </a:p>
        </p:txBody>
      </p:sp>
      <p:sp>
        <p:nvSpPr>
          <p:cNvPr id="1041" name="AutoShape 15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459788" y="6092825"/>
            <a:ext cx="539750" cy="549275"/>
          </a:xfrm>
          <a:prstGeom prst="actionButtonForwardNext">
            <a:avLst/>
          </a:prstGeom>
          <a:gradFill rotWithShape="1">
            <a:gsLst>
              <a:gs pos="0">
                <a:schemeClr val="bg1"/>
              </a:gs>
              <a:gs pos="100000">
                <a:srgbClr val="3399FF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11984" name="Text Box 16"/>
          <p:cNvSpPr txBox="1">
            <a:spLocks noChangeArrowheads="1"/>
          </p:cNvSpPr>
          <p:nvPr/>
        </p:nvSpPr>
        <p:spPr bwMode="auto">
          <a:xfrm>
            <a:off x="3924300" y="476250"/>
            <a:ext cx="369888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CCFF"/>
              </a:gs>
            </a:gsLst>
            <a:path path="shape">
              <a:fillToRect l="50000" t="50000" r="50000" b="5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3500000" algn="ctr" rotWithShape="0">
              <a:srgbClr val="FF3300">
                <a:alpha val="50000"/>
              </a:srgbClr>
            </a:outerShdw>
          </a:effec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FF0000"/>
                </a:solidFill>
                <a:latin typeface="Times New Roman" pitchFamily="18" charset="0"/>
              </a:rPr>
              <a:t>Т</a:t>
            </a:r>
            <a:endParaRPr lang="ru-RU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1985" name="Text Box 17"/>
          <p:cNvSpPr txBox="1">
            <a:spLocks noChangeArrowheads="1"/>
          </p:cNvSpPr>
          <p:nvPr/>
        </p:nvSpPr>
        <p:spPr bwMode="auto">
          <a:xfrm>
            <a:off x="5795963" y="1196975"/>
            <a:ext cx="360362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CCFF"/>
              </a:gs>
            </a:gsLst>
            <a:path path="shape">
              <a:fillToRect l="50000" t="50000" r="50000" b="5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3500000" algn="ctr" rotWithShape="0">
              <a:srgbClr val="FF3300">
                <a:alpha val="50000"/>
              </a:srgbClr>
            </a:outerShdw>
          </a:effec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FF0000"/>
                </a:solidFill>
                <a:latin typeface="Times New Roman" pitchFamily="18" charset="0"/>
              </a:rPr>
              <a:t>Г</a:t>
            </a:r>
            <a:endParaRPr lang="ru-RU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1986" name="Text Box 18"/>
          <p:cNvSpPr txBox="1">
            <a:spLocks noChangeArrowheads="1"/>
          </p:cNvSpPr>
          <p:nvPr/>
        </p:nvSpPr>
        <p:spPr bwMode="auto">
          <a:xfrm>
            <a:off x="6738938" y="1916113"/>
            <a:ext cx="354012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CCFF"/>
              </a:gs>
            </a:gsLst>
            <a:path path="shape">
              <a:fillToRect l="50000" t="50000" r="50000" b="5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3500000" algn="ctr" rotWithShape="0">
              <a:srgbClr val="FF3300">
                <a:alpha val="50000"/>
              </a:srgbClr>
            </a:outerShdw>
          </a:effec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FF0000"/>
                </a:solidFill>
                <a:latin typeface="Times New Roman" pitchFamily="18" charset="0"/>
              </a:rPr>
              <a:t>Р</a:t>
            </a:r>
            <a:endParaRPr lang="ru-RU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045" name="Text Box 19"/>
          <p:cNvSpPr txBox="1">
            <a:spLocks noChangeArrowheads="1"/>
          </p:cNvSpPr>
          <p:nvPr/>
        </p:nvSpPr>
        <p:spPr bwMode="auto">
          <a:xfrm>
            <a:off x="1908175" y="476250"/>
            <a:ext cx="186531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1600" b="1">
                <a:solidFill>
                  <a:srgbClr val="000000"/>
                </a:solidFill>
                <a:latin typeface="Times New Roman" pitchFamily="18" charset="0"/>
              </a:rPr>
              <a:t>Вид треугольника</a:t>
            </a:r>
          </a:p>
        </p:txBody>
      </p:sp>
      <p:sp>
        <p:nvSpPr>
          <p:cNvPr id="211988" name="Text Box 20"/>
          <p:cNvSpPr txBox="1">
            <a:spLocks noChangeArrowheads="1"/>
          </p:cNvSpPr>
          <p:nvPr/>
        </p:nvSpPr>
        <p:spPr bwMode="auto">
          <a:xfrm>
            <a:off x="2411413" y="668338"/>
            <a:ext cx="15287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1800" b="1">
                <a:solidFill>
                  <a:srgbClr val="FF3300"/>
                </a:solidFill>
                <a:latin typeface="Times New Roman" pitchFamily="18" charset="0"/>
              </a:rPr>
              <a:t>т</a:t>
            </a:r>
            <a:r>
              <a:rPr lang="ru-RU" sz="1600" b="1">
                <a:solidFill>
                  <a:srgbClr val="0000FF"/>
                </a:solidFill>
                <a:latin typeface="Times New Roman" pitchFamily="18" charset="0"/>
              </a:rPr>
              <a:t>упоугольный</a:t>
            </a:r>
          </a:p>
        </p:txBody>
      </p:sp>
      <p:sp>
        <p:nvSpPr>
          <p:cNvPr id="1047" name="Text Box 21"/>
          <p:cNvSpPr txBox="1">
            <a:spLocks noChangeArrowheads="1"/>
          </p:cNvSpPr>
          <p:nvPr/>
        </p:nvSpPr>
        <p:spPr bwMode="auto">
          <a:xfrm>
            <a:off x="2195513" y="1844675"/>
            <a:ext cx="32575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1600" b="1">
                <a:solidFill>
                  <a:srgbClr val="000000"/>
                </a:solidFill>
                <a:latin typeface="Times New Roman" pitchFamily="18" charset="0"/>
              </a:rPr>
              <a:t>Отрезок ОА – это … окружности.</a:t>
            </a:r>
          </a:p>
        </p:txBody>
      </p:sp>
      <p:sp>
        <p:nvSpPr>
          <p:cNvPr id="211990" name="Text Box 22"/>
          <p:cNvSpPr txBox="1">
            <a:spLocks noChangeArrowheads="1"/>
          </p:cNvSpPr>
          <p:nvPr/>
        </p:nvSpPr>
        <p:spPr bwMode="auto">
          <a:xfrm>
            <a:off x="4624388" y="2133600"/>
            <a:ext cx="81121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1600" b="1">
                <a:solidFill>
                  <a:srgbClr val="FF0000"/>
                </a:solidFill>
                <a:latin typeface="Times New Roman" pitchFamily="18" charset="0"/>
              </a:rPr>
              <a:t>р</a:t>
            </a:r>
            <a:r>
              <a:rPr lang="ru-RU" sz="1600" b="1">
                <a:solidFill>
                  <a:srgbClr val="0000FF"/>
                </a:solidFill>
                <a:latin typeface="Times New Roman" pitchFamily="18" charset="0"/>
              </a:rPr>
              <a:t>адиус</a:t>
            </a:r>
          </a:p>
        </p:txBody>
      </p:sp>
      <p:sp>
        <p:nvSpPr>
          <p:cNvPr id="1049" name="Line 23"/>
          <p:cNvSpPr>
            <a:spLocks noChangeShapeType="1"/>
          </p:cNvSpPr>
          <p:nvPr/>
        </p:nvSpPr>
        <p:spPr bwMode="auto">
          <a:xfrm flipH="1">
            <a:off x="4500563" y="4652963"/>
            <a:ext cx="1081087" cy="3603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050" name="Line 24"/>
          <p:cNvSpPr>
            <a:spLocks noChangeShapeType="1"/>
          </p:cNvSpPr>
          <p:nvPr/>
        </p:nvSpPr>
        <p:spPr bwMode="auto">
          <a:xfrm flipH="1">
            <a:off x="179388" y="4724400"/>
            <a:ext cx="1223962" cy="431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051" name="Line 25"/>
          <p:cNvSpPr>
            <a:spLocks noChangeShapeType="1"/>
          </p:cNvSpPr>
          <p:nvPr/>
        </p:nvSpPr>
        <p:spPr bwMode="auto">
          <a:xfrm>
            <a:off x="179388" y="5157788"/>
            <a:ext cx="1223962" cy="714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052" name="Rectangle 26"/>
          <p:cNvSpPr>
            <a:spLocks noChangeArrowheads="1"/>
          </p:cNvSpPr>
          <p:nvPr/>
        </p:nvSpPr>
        <p:spPr bwMode="auto">
          <a:xfrm>
            <a:off x="2843213" y="4724400"/>
            <a:ext cx="503237" cy="504825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00FF00"/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33CC33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053" name="Text Box 27"/>
          <p:cNvSpPr txBox="1">
            <a:spLocks noChangeArrowheads="1"/>
          </p:cNvSpPr>
          <p:nvPr/>
        </p:nvSpPr>
        <p:spPr bwMode="auto">
          <a:xfrm>
            <a:off x="3059113" y="1196975"/>
            <a:ext cx="264001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1600" b="1">
                <a:solidFill>
                  <a:srgbClr val="000000"/>
                </a:solidFill>
                <a:latin typeface="Times New Roman" pitchFamily="18" charset="0"/>
              </a:rPr>
              <a:t>Единица измерения углов </a:t>
            </a:r>
          </a:p>
        </p:txBody>
      </p:sp>
      <p:sp>
        <p:nvSpPr>
          <p:cNvPr id="1054" name="Line 28"/>
          <p:cNvSpPr>
            <a:spLocks noChangeShapeType="1"/>
          </p:cNvSpPr>
          <p:nvPr/>
        </p:nvSpPr>
        <p:spPr bwMode="auto">
          <a:xfrm>
            <a:off x="323850" y="2420938"/>
            <a:ext cx="2016125" cy="13684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055" name="Line 29"/>
          <p:cNvSpPr>
            <a:spLocks noChangeShapeType="1"/>
          </p:cNvSpPr>
          <p:nvPr/>
        </p:nvSpPr>
        <p:spPr bwMode="auto">
          <a:xfrm flipV="1">
            <a:off x="323850" y="2852738"/>
            <a:ext cx="2232025" cy="7207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056" name="AutoShape 30"/>
          <p:cNvSpPr>
            <a:spLocks noChangeArrowheads="1"/>
          </p:cNvSpPr>
          <p:nvPr/>
        </p:nvSpPr>
        <p:spPr bwMode="auto">
          <a:xfrm rot="-321358">
            <a:off x="1116013" y="3068638"/>
            <a:ext cx="142875" cy="214312"/>
          </a:xfrm>
          <a:prstGeom prst="moon">
            <a:avLst>
              <a:gd name="adj" fmla="val 32486"/>
            </a:avLst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057" name="AutoShape 31"/>
          <p:cNvSpPr>
            <a:spLocks noChangeArrowheads="1"/>
          </p:cNvSpPr>
          <p:nvPr/>
        </p:nvSpPr>
        <p:spPr bwMode="auto">
          <a:xfrm rot="537304" flipH="1" flipV="1">
            <a:off x="1692275" y="3141663"/>
            <a:ext cx="144463" cy="217487"/>
          </a:xfrm>
          <a:prstGeom prst="moon">
            <a:avLst>
              <a:gd name="adj" fmla="val 32486"/>
            </a:avLst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12000" name="Text Box 32"/>
          <p:cNvSpPr txBox="1">
            <a:spLocks noChangeArrowheads="1"/>
          </p:cNvSpPr>
          <p:nvPr/>
        </p:nvSpPr>
        <p:spPr bwMode="auto">
          <a:xfrm>
            <a:off x="2843213" y="3284538"/>
            <a:ext cx="206533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1600" b="1">
                <a:solidFill>
                  <a:srgbClr val="0000FF"/>
                </a:solidFill>
                <a:latin typeface="Times New Roman" pitchFamily="18" charset="0"/>
              </a:rPr>
              <a:t>В</a:t>
            </a:r>
            <a:r>
              <a:rPr lang="ru-RU" sz="1600" b="1">
                <a:solidFill>
                  <a:srgbClr val="FF0000"/>
                </a:solidFill>
                <a:latin typeface="Times New Roman" pitchFamily="18" charset="0"/>
              </a:rPr>
              <a:t>е</a:t>
            </a:r>
            <a:r>
              <a:rPr lang="ru-RU" sz="1600" b="1">
                <a:solidFill>
                  <a:srgbClr val="0000FF"/>
                </a:solidFill>
                <a:latin typeface="Times New Roman" pitchFamily="18" charset="0"/>
              </a:rPr>
              <a:t>ртикальные углы</a:t>
            </a:r>
          </a:p>
        </p:txBody>
      </p:sp>
      <p:sp>
        <p:nvSpPr>
          <p:cNvPr id="212001" name="Text Box 33"/>
          <p:cNvSpPr txBox="1">
            <a:spLocks noChangeArrowheads="1"/>
          </p:cNvSpPr>
          <p:nvPr/>
        </p:nvSpPr>
        <p:spPr bwMode="auto">
          <a:xfrm>
            <a:off x="6227763" y="3213100"/>
            <a:ext cx="369887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CCFF"/>
              </a:gs>
            </a:gsLst>
            <a:path path="shape">
              <a:fillToRect l="50000" t="50000" r="50000" b="5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3500000" algn="ctr" rotWithShape="0">
              <a:srgbClr val="FF3300">
                <a:alpha val="50000"/>
              </a:srgbClr>
            </a:outerShdw>
          </a:effec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FF0000"/>
                </a:solidFill>
                <a:latin typeface="Times New Roman" pitchFamily="18" charset="0"/>
              </a:rPr>
              <a:t>Е</a:t>
            </a:r>
            <a:endParaRPr lang="ru-RU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060" name="Line 34"/>
          <p:cNvSpPr>
            <a:spLocks noChangeShapeType="1"/>
          </p:cNvSpPr>
          <p:nvPr/>
        </p:nvSpPr>
        <p:spPr bwMode="auto">
          <a:xfrm flipV="1">
            <a:off x="6372225" y="4797425"/>
            <a:ext cx="1295400" cy="730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061" name="Text Box 35"/>
          <p:cNvSpPr txBox="1">
            <a:spLocks noChangeArrowheads="1"/>
          </p:cNvSpPr>
          <p:nvPr/>
        </p:nvSpPr>
        <p:spPr bwMode="auto">
          <a:xfrm>
            <a:off x="179388" y="5373688"/>
            <a:ext cx="511333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1600" b="1">
                <a:solidFill>
                  <a:srgbClr val="000000"/>
                </a:solidFill>
                <a:latin typeface="Times New Roman" pitchFamily="18" charset="0"/>
              </a:rPr>
              <a:t>Дано:    АВС =    Н</a:t>
            </a:r>
            <a:r>
              <a:rPr lang="en-US" sz="1600" b="1">
                <a:solidFill>
                  <a:srgbClr val="000000"/>
                </a:solidFill>
                <a:latin typeface="Times New Roman" pitchFamily="18" charset="0"/>
              </a:rPr>
              <a:t>ND</a:t>
            </a:r>
            <a:r>
              <a:rPr lang="ru-RU" sz="1600" b="1">
                <a:solidFill>
                  <a:srgbClr val="000000"/>
                </a:solidFill>
                <a:latin typeface="Times New Roman" pitchFamily="18" charset="0"/>
              </a:rPr>
              <a:t>. Назовите угол, равный углу А.</a:t>
            </a:r>
          </a:p>
        </p:txBody>
      </p:sp>
      <p:graphicFrame>
        <p:nvGraphicFramePr>
          <p:cNvPr id="1026" name="Object 36"/>
          <p:cNvGraphicFramePr>
            <a:graphicFrameLocks noChangeAspect="1"/>
          </p:cNvGraphicFramePr>
          <p:nvPr/>
        </p:nvGraphicFramePr>
        <p:xfrm>
          <a:off x="827088" y="5445125"/>
          <a:ext cx="184150" cy="217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Формула" r:id="rId4" imgW="139680" imgH="164880" progId="Equation.3">
                  <p:embed/>
                </p:oleObj>
              </mc:Choice>
              <mc:Fallback>
                <p:oleObj name="Формула" r:id="rId4" imgW="1396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5445125"/>
                        <a:ext cx="184150" cy="217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37"/>
          <p:cNvGraphicFramePr>
            <a:graphicFrameLocks noChangeAspect="1"/>
          </p:cNvGraphicFramePr>
          <p:nvPr/>
        </p:nvGraphicFramePr>
        <p:xfrm>
          <a:off x="1619250" y="5445125"/>
          <a:ext cx="184150" cy="217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Формула" r:id="rId6" imgW="139680" imgH="164880" progId="Equation.3">
                  <p:embed/>
                </p:oleObj>
              </mc:Choice>
              <mc:Fallback>
                <p:oleObj name="Формула" r:id="rId6" imgW="1396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0" y="5445125"/>
                        <a:ext cx="184150" cy="217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62" name="Text Box 38"/>
          <p:cNvSpPr txBox="1">
            <a:spLocks noChangeArrowheads="1"/>
          </p:cNvSpPr>
          <p:nvPr/>
        </p:nvSpPr>
        <p:spPr bwMode="auto">
          <a:xfrm>
            <a:off x="1187450" y="3789363"/>
            <a:ext cx="44767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1600" b="1">
                <a:solidFill>
                  <a:srgbClr val="000000"/>
                </a:solidFill>
                <a:latin typeface="Times New Roman" pitchFamily="18" charset="0"/>
              </a:rPr>
              <a:t>Назовите фигуры, которые здесь изображены:</a:t>
            </a:r>
          </a:p>
        </p:txBody>
      </p:sp>
      <p:sp>
        <p:nvSpPr>
          <p:cNvPr id="1063" name="Text Box 39"/>
          <p:cNvSpPr txBox="1">
            <a:spLocks noChangeArrowheads="1"/>
          </p:cNvSpPr>
          <p:nvPr/>
        </p:nvSpPr>
        <p:spPr bwMode="auto">
          <a:xfrm>
            <a:off x="179388" y="5805488"/>
            <a:ext cx="6773862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1600" b="1">
                <a:solidFill>
                  <a:srgbClr val="000000"/>
                </a:solidFill>
                <a:latin typeface="Times New Roman" pitchFamily="18" charset="0"/>
              </a:rPr>
              <a:t>Наука, изучающая все аспекты получения, хранения, преобразования,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1600" b="1">
                <a:solidFill>
                  <a:srgbClr val="000000"/>
                </a:solidFill>
                <a:latin typeface="Times New Roman" pitchFamily="18" charset="0"/>
              </a:rPr>
              <a:t>     передачи и использования информации - …</a:t>
            </a:r>
          </a:p>
        </p:txBody>
      </p:sp>
      <p:sp>
        <p:nvSpPr>
          <p:cNvPr id="1064" name="Text Box 40"/>
          <p:cNvSpPr txBox="1">
            <a:spLocks noChangeArrowheads="1"/>
          </p:cNvSpPr>
          <p:nvPr/>
        </p:nvSpPr>
        <p:spPr bwMode="auto">
          <a:xfrm>
            <a:off x="2484438" y="2349500"/>
            <a:ext cx="57594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1600" b="1">
                <a:solidFill>
                  <a:srgbClr val="000000"/>
                </a:solidFill>
                <a:latin typeface="Times New Roman" pitchFamily="18" charset="0"/>
              </a:rPr>
              <a:t>            Для построения окружности используют инструмент,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1600" b="1">
                <a:solidFill>
                  <a:srgbClr val="000000"/>
                </a:solidFill>
                <a:latin typeface="Times New Roman" pitchFamily="18" charset="0"/>
              </a:rPr>
              <a:t>                          последняя буква …</a:t>
            </a:r>
          </a:p>
        </p:txBody>
      </p:sp>
      <p:sp>
        <p:nvSpPr>
          <p:cNvPr id="212009" name="Text Box 41"/>
          <p:cNvSpPr txBox="1">
            <a:spLocks noChangeArrowheads="1"/>
          </p:cNvSpPr>
          <p:nvPr/>
        </p:nvSpPr>
        <p:spPr bwMode="auto">
          <a:xfrm>
            <a:off x="5795963" y="5229225"/>
            <a:ext cx="404812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CCFF"/>
              </a:gs>
            </a:gsLst>
            <a:path path="shape">
              <a:fillToRect l="50000" t="50000" r="50000" b="5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3500000" algn="ctr" rotWithShape="0">
              <a:srgbClr val="FF3300">
                <a:alpha val="50000"/>
              </a:srgbClr>
            </a:outerShdw>
          </a:effec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FF0000"/>
                </a:solidFill>
                <a:latin typeface="Times New Roman" pitchFamily="18" charset="0"/>
              </a:rPr>
              <a:t>Н</a:t>
            </a:r>
            <a:endParaRPr lang="ru-RU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2010" name="Text Box 42"/>
          <p:cNvSpPr txBox="1">
            <a:spLocks noChangeArrowheads="1"/>
          </p:cNvSpPr>
          <p:nvPr/>
        </p:nvSpPr>
        <p:spPr bwMode="auto">
          <a:xfrm>
            <a:off x="6877050" y="2708275"/>
            <a:ext cx="358775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CCFF"/>
              </a:gs>
            </a:gsLst>
            <a:path path="shape">
              <a:fillToRect l="50000" t="50000" r="50000" b="5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3500000" algn="ctr" rotWithShape="0">
              <a:srgbClr val="FF3300">
                <a:alpha val="50000"/>
              </a:srgbClr>
            </a:outerShdw>
          </a:effec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FF0000"/>
                </a:solidFill>
                <a:latin typeface="Times New Roman" pitchFamily="18" charset="0"/>
              </a:rPr>
              <a:t>Ь</a:t>
            </a:r>
            <a:endParaRPr lang="ru-RU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2011" name="Text Box 43"/>
          <p:cNvSpPr txBox="1">
            <a:spLocks noChangeArrowheads="1"/>
          </p:cNvSpPr>
          <p:nvPr/>
        </p:nvSpPr>
        <p:spPr bwMode="auto">
          <a:xfrm>
            <a:off x="5508625" y="2565400"/>
            <a:ext cx="97313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1600" b="1">
                <a:solidFill>
                  <a:srgbClr val="0000FF"/>
                </a:solidFill>
                <a:latin typeface="Times New Roman" pitchFamily="18" charset="0"/>
              </a:rPr>
              <a:t>циркул</a:t>
            </a:r>
            <a:r>
              <a:rPr lang="ru-RU" sz="1600" b="1">
                <a:solidFill>
                  <a:srgbClr val="FF0000"/>
                </a:solidFill>
                <a:latin typeface="Times New Roman" pitchFamily="18" charset="0"/>
              </a:rPr>
              <a:t>ь</a:t>
            </a:r>
          </a:p>
        </p:txBody>
      </p:sp>
      <p:sp>
        <p:nvSpPr>
          <p:cNvPr id="212012" name="Text Box 44"/>
          <p:cNvSpPr txBox="1">
            <a:spLocks noChangeArrowheads="1"/>
          </p:cNvSpPr>
          <p:nvPr/>
        </p:nvSpPr>
        <p:spPr bwMode="auto">
          <a:xfrm>
            <a:off x="3276600" y="4149725"/>
            <a:ext cx="387350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00FF00"/>
              </a:gs>
            </a:gsLst>
            <a:path path="shape">
              <a:fillToRect l="50000" t="50000" r="50000" b="5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3500000" algn="ctr" rotWithShape="0">
              <a:srgbClr val="339966">
                <a:alpha val="50000"/>
              </a:srgbClr>
            </a:outerShdw>
          </a:effec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003300"/>
                </a:solidFill>
                <a:latin typeface="Times New Roman" pitchFamily="18" charset="0"/>
              </a:rPr>
              <a:t>К</a:t>
            </a:r>
          </a:p>
        </p:txBody>
      </p:sp>
      <p:sp>
        <p:nvSpPr>
          <p:cNvPr id="212013" name="Text Box 45"/>
          <p:cNvSpPr txBox="1">
            <a:spLocks noChangeArrowheads="1"/>
          </p:cNvSpPr>
          <p:nvPr/>
        </p:nvSpPr>
        <p:spPr bwMode="auto">
          <a:xfrm>
            <a:off x="6372225" y="4149725"/>
            <a:ext cx="404813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9933FF"/>
              </a:gs>
            </a:gsLst>
            <a:path path="shape">
              <a:fillToRect l="50000" t="50000" r="50000" b="5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3500000" algn="ctr" rotWithShape="0">
              <a:srgbClr val="9933FF">
                <a:alpha val="50000"/>
              </a:srgbClr>
            </a:outerShdw>
          </a:effec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000000"/>
                </a:solidFill>
                <a:latin typeface="Times New Roman" pitchFamily="18" charset="0"/>
              </a:rPr>
              <a:t>О</a:t>
            </a:r>
          </a:p>
        </p:txBody>
      </p:sp>
      <p:sp>
        <p:nvSpPr>
          <p:cNvPr id="212014" name="Text Box 46"/>
          <p:cNvSpPr txBox="1">
            <a:spLocks noChangeArrowheads="1"/>
          </p:cNvSpPr>
          <p:nvPr/>
        </p:nvSpPr>
        <p:spPr bwMode="auto">
          <a:xfrm>
            <a:off x="4211638" y="4149725"/>
            <a:ext cx="390525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shape">
              <a:fillToRect l="50000" t="50000" r="50000" b="5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3500000" algn="ctr" rotWithShape="0">
              <a:srgbClr val="FF3300">
                <a:alpha val="50000"/>
              </a:srgbClr>
            </a:outerShdw>
          </a:effec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000000"/>
                </a:solidFill>
                <a:latin typeface="Times New Roman" pitchFamily="18" charset="0"/>
              </a:rPr>
              <a:t>Л</a:t>
            </a:r>
          </a:p>
        </p:txBody>
      </p:sp>
      <p:sp>
        <p:nvSpPr>
          <p:cNvPr id="212015" name="Text Box 47"/>
          <p:cNvSpPr txBox="1">
            <a:spLocks noChangeArrowheads="1"/>
          </p:cNvSpPr>
          <p:nvPr/>
        </p:nvSpPr>
        <p:spPr bwMode="auto">
          <a:xfrm>
            <a:off x="611188" y="4149725"/>
            <a:ext cx="400050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3500000" algn="ctr" rotWithShape="0">
              <a:srgbClr val="0000CC">
                <a:alpha val="50000"/>
              </a:srgbClr>
            </a:outerShdw>
          </a:effec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0000CC"/>
                </a:solidFill>
                <a:latin typeface="Times New Roman" pitchFamily="18" charset="0"/>
              </a:rPr>
              <a:t>У</a:t>
            </a:r>
          </a:p>
        </p:txBody>
      </p:sp>
      <p:sp>
        <p:nvSpPr>
          <p:cNvPr id="212016" name="Text Box 48"/>
          <p:cNvSpPr txBox="1">
            <a:spLocks noChangeArrowheads="1"/>
          </p:cNvSpPr>
          <p:nvPr/>
        </p:nvSpPr>
        <p:spPr bwMode="auto">
          <a:xfrm>
            <a:off x="5148263" y="6165850"/>
            <a:ext cx="404812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CCFF"/>
              </a:gs>
            </a:gsLst>
            <a:path path="shape">
              <a:fillToRect l="50000" t="50000" r="50000" b="5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3500000" algn="ctr" rotWithShape="0">
              <a:srgbClr val="FF3300">
                <a:alpha val="50000"/>
              </a:srgbClr>
            </a:outerShdw>
          </a:effec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FF0000"/>
                </a:solidFill>
                <a:latin typeface="Times New Roman" pitchFamily="18" charset="0"/>
              </a:rPr>
              <a:t>И</a:t>
            </a:r>
            <a:endParaRPr lang="ru-RU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2017" name="Text Box 49"/>
          <p:cNvSpPr txBox="1">
            <a:spLocks noChangeArrowheads="1"/>
          </p:cNvSpPr>
          <p:nvPr/>
        </p:nvSpPr>
        <p:spPr bwMode="auto">
          <a:xfrm>
            <a:off x="3276600" y="6308725"/>
            <a:ext cx="14509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1600" b="1">
                <a:solidFill>
                  <a:srgbClr val="FF3300"/>
                </a:solidFill>
                <a:latin typeface="Times New Roman" pitchFamily="18" charset="0"/>
              </a:rPr>
              <a:t>и</a:t>
            </a:r>
            <a:r>
              <a:rPr lang="ru-RU" sz="1600" b="1">
                <a:solidFill>
                  <a:srgbClr val="0000FF"/>
                </a:solidFill>
                <a:latin typeface="Times New Roman" pitchFamily="18" charset="0"/>
              </a:rPr>
              <a:t>нформатика</a:t>
            </a:r>
          </a:p>
        </p:txBody>
      </p:sp>
      <p:sp>
        <p:nvSpPr>
          <p:cNvPr id="212018" name="Text Box 50"/>
          <p:cNvSpPr txBox="1">
            <a:spLocks noChangeArrowheads="1"/>
          </p:cNvSpPr>
          <p:nvPr/>
        </p:nvSpPr>
        <p:spPr bwMode="auto">
          <a:xfrm>
            <a:off x="4356100" y="476250"/>
            <a:ext cx="360363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CCFF"/>
              </a:gs>
            </a:gsLst>
            <a:path path="shape">
              <a:fillToRect l="50000" t="50000" r="50000" b="5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3500000" algn="ctr" rotWithShape="0">
              <a:srgbClr val="FF3300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FF0000"/>
                </a:solidFill>
                <a:latin typeface="Times New Roman" pitchFamily="18" charset="0"/>
              </a:rPr>
              <a:t>О</a:t>
            </a:r>
            <a:endParaRPr lang="ru-RU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2019" name="Text Box 51">
            <a:hlinkClick r:id="rId7" action="ppaction://hlinksldjump"/>
          </p:cNvPr>
          <p:cNvSpPr txBox="1">
            <a:spLocks noChangeArrowheads="1"/>
          </p:cNvSpPr>
          <p:nvPr/>
        </p:nvSpPr>
        <p:spPr bwMode="auto">
          <a:xfrm>
            <a:off x="4787900" y="476250"/>
            <a:ext cx="360363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CCFF"/>
              </a:gs>
            </a:gsLst>
            <a:path path="shape">
              <a:fillToRect l="50000" t="50000" r="50000" b="5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3500000" algn="ctr" rotWithShape="0">
              <a:srgbClr val="FF3300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FF0000"/>
                </a:solidFill>
                <a:latin typeface="Times New Roman" pitchFamily="18" charset="0"/>
              </a:rPr>
              <a:t>П</a:t>
            </a:r>
          </a:p>
        </p:txBody>
      </p:sp>
      <p:sp>
        <p:nvSpPr>
          <p:cNvPr id="212020" name="Text Box 52">
            <a:hlinkClick r:id="rId7" action="ppaction://hlinksldjump"/>
          </p:cNvPr>
          <p:cNvSpPr txBox="1">
            <a:spLocks noChangeArrowheads="1"/>
          </p:cNvSpPr>
          <p:nvPr/>
        </p:nvSpPr>
        <p:spPr bwMode="auto">
          <a:xfrm>
            <a:off x="6227763" y="1196975"/>
            <a:ext cx="360362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CCFF"/>
              </a:gs>
            </a:gsLst>
            <a:path path="shape">
              <a:fillToRect l="50000" t="50000" r="50000" b="5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3500000" algn="ctr" rotWithShape="0">
              <a:srgbClr val="FF3300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FF0000"/>
                </a:solidFill>
                <a:latin typeface="Times New Roman" pitchFamily="18" charset="0"/>
              </a:rPr>
              <a:t>А</a:t>
            </a:r>
          </a:p>
        </p:txBody>
      </p:sp>
      <p:sp>
        <p:nvSpPr>
          <p:cNvPr id="212021" name="Text Box 53">
            <a:hlinkClick r:id="rId7" action="ppaction://hlinksldjump"/>
          </p:cNvPr>
          <p:cNvSpPr txBox="1">
            <a:spLocks noChangeArrowheads="1"/>
          </p:cNvSpPr>
          <p:nvPr/>
        </p:nvSpPr>
        <p:spPr bwMode="auto">
          <a:xfrm>
            <a:off x="6948488" y="4149725"/>
            <a:ext cx="360362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9933FF"/>
              </a:gs>
            </a:gsLst>
            <a:path path="shape">
              <a:fillToRect l="50000" t="50000" r="50000" b="5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3500000" algn="ctr" rotWithShape="0">
              <a:srgbClr val="9933FF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000000"/>
                </a:solidFill>
                <a:latin typeface="Times New Roman" pitchFamily="18" charset="0"/>
              </a:rPr>
              <a:t>Л</a:t>
            </a:r>
          </a:p>
        </p:txBody>
      </p:sp>
      <p:sp>
        <p:nvSpPr>
          <p:cNvPr id="212022" name="Text Box 54">
            <a:hlinkClick r:id="rId7" action="ppaction://hlinksldjump"/>
          </p:cNvPr>
          <p:cNvSpPr txBox="1">
            <a:spLocks noChangeArrowheads="1"/>
          </p:cNvSpPr>
          <p:nvPr/>
        </p:nvSpPr>
        <p:spPr bwMode="auto">
          <a:xfrm>
            <a:off x="6300788" y="5229225"/>
            <a:ext cx="360362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CCFF"/>
              </a:gs>
            </a:gsLst>
            <a:path path="shape">
              <a:fillToRect l="50000" t="50000" r="50000" b="5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3500000" algn="ctr" rotWithShape="0">
              <a:srgbClr val="FF3300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>
                <a:solidFill>
                  <a:srgbClr val="FF0000"/>
                </a:solidFill>
                <a:latin typeface="Times New Roman" pitchFamily="18" charset="0"/>
              </a:rPr>
              <a:t>N</a:t>
            </a:r>
            <a:endParaRPr lang="ru-RU" sz="240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12023" name="Text Box 55">
            <a:hlinkClick r:id="rId7" action="ppaction://hlinksldjump"/>
          </p:cNvPr>
          <p:cNvSpPr txBox="1">
            <a:spLocks noChangeArrowheads="1"/>
          </p:cNvSpPr>
          <p:nvPr/>
        </p:nvSpPr>
        <p:spPr bwMode="auto">
          <a:xfrm>
            <a:off x="5651500" y="6165850"/>
            <a:ext cx="360363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CCFF"/>
              </a:gs>
            </a:gsLst>
            <a:path path="shape">
              <a:fillToRect l="50000" t="50000" r="50000" b="5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3500000" algn="ctr" rotWithShape="0">
              <a:srgbClr val="FF3300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FF0000"/>
                </a:solidFill>
                <a:latin typeface="Times New Roman" pitchFamily="18" charset="0"/>
              </a:rPr>
              <a:t>А</a:t>
            </a:r>
          </a:p>
        </p:txBody>
      </p:sp>
      <p:sp>
        <p:nvSpPr>
          <p:cNvPr id="212024" name="Text Box 56">
            <a:hlinkClick r:id="rId7" action="ppaction://hlinksldjump"/>
          </p:cNvPr>
          <p:cNvSpPr txBox="1">
            <a:spLocks noChangeArrowheads="1"/>
          </p:cNvSpPr>
          <p:nvPr/>
        </p:nvSpPr>
        <p:spPr bwMode="auto">
          <a:xfrm>
            <a:off x="5364163" y="3213100"/>
            <a:ext cx="360362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CCFF"/>
              </a:gs>
            </a:gsLst>
            <a:path path="shape">
              <a:fillToRect l="50000" t="50000" r="50000" b="5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3500000" algn="ctr" rotWithShape="0">
              <a:srgbClr val="FF3300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FF0000"/>
                </a:solidFill>
                <a:latin typeface="Times New Roman" pitchFamily="18" charset="0"/>
              </a:rPr>
              <a:t>С</a:t>
            </a:r>
          </a:p>
        </p:txBody>
      </p:sp>
      <p:sp>
        <p:nvSpPr>
          <p:cNvPr id="212025" name="Text Box 57">
            <a:hlinkClick r:id="rId7" action="ppaction://hlinksldjump"/>
          </p:cNvPr>
          <p:cNvSpPr txBox="1">
            <a:spLocks noChangeArrowheads="1"/>
          </p:cNvSpPr>
          <p:nvPr/>
        </p:nvSpPr>
        <p:spPr bwMode="auto">
          <a:xfrm>
            <a:off x="6443663" y="2708275"/>
            <a:ext cx="360362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CCFF"/>
              </a:gs>
            </a:gsLst>
            <a:path path="shape">
              <a:fillToRect l="50000" t="50000" r="50000" b="5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3500000" algn="ctr" rotWithShape="0">
              <a:srgbClr val="FF3300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FF0000"/>
                </a:solidFill>
                <a:latin typeface="Times New Roman" pitchFamily="18" charset="0"/>
              </a:rPr>
              <a:t>Ц</a:t>
            </a:r>
          </a:p>
        </p:txBody>
      </p:sp>
      <p:sp>
        <p:nvSpPr>
          <p:cNvPr id="212026" name="Text Box 58">
            <a:hlinkClick r:id="rId7" action="ppaction://hlinksldjump"/>
          </p:cNvPr>
          <p:cNvSpPr txBox="1">
            <a:spLocks noChangeArrowheads="1"/>
          </p:cNvSpPr>
          <p:nvPr/>
        </p:nvSpPr>
        <p:spPr bwMode="auto">
          <a:xfrm>
            <a:off x="6307138" y="1916113"/>
            <a:ext cx="360362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CCFF"/>
              </a:gs>
            </a:gsLst>
            <a:path path="shape">
              <a:fillToRect l="50000" t="50000" r="50000" b="5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3500000" algn="ctr" rotWithShape="0">
              <a:srgbClr val="FF3300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FF0000"/>
                </a:solidFill>
                <a:latin typeface="Times New Roman" pitchFamily="18" charset="0"/>
              </a:rPr>
              <a:t>Х</a:t>
            </a:r>
          </a:p>
        </p:txBody>
      </p:sp>
      <p:sp>
        <p:nvSpPr>
          <p:cNvPr id="212027" name="Text Box 59">
            <a:hlinkClick r:id="rId7" action="ppaction://hlinksldjump"/>
          </p:cNvPr>
          <p:cNvSpPr txBox="1">
            <a:spLocks noChangeArrowheads="1"/>
          </p:cNvSpPr>
          <p:nvPr/>
        </p:nvSpPr>
        <p:spPr bwMode="auto">
          <a:xfrm>
            <a:off x="2771775" y="4149725"/>
            <a:ext cx="360363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00FF00"/>
              </a:gs>
            </a:gsLst>
            <a:path path="shape">
              <a:fillToRect l="50000" t="50000" r="50000" b="5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3500000" algn="ctr" rotWithShape="0">
              <a:srgbClr val="339966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003300"/>
                </a:solidFill>
                <a:latin typeface="Times New Roman" pitchFamily="18" charset="0"/>
              </a:rPr>
              <a:t>П</a:t>
            </a:r>
          </a:p>
        </p:txBody>
      </p:sp>
      <p:sp>
        <p:nvSpPr>
          <p:cNvPr id="212028" name="Text Box 60">
            <a:hlinkClick r:id="rId7" action="ppaction://hlinksldjump"/>
          </p:cNvPr>
          <p:cNvSpPr txBox="1">
            <a:spLocks noChangeArrowheads="1"/>
          </p:cNvSpPr>
          <p:nvPr/>
        </p:nvSpPr>
        <p:spPr bwMode="auto">
          <a:xfrm>
            <a:off x="179388" y="4149725"/>
            <a:ext cx="360362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3500000" algn="ctr" rotWithShape="0">
              <a:srgbClr val="0000CC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0000CC"/>
                </a:solidFill>
                <a:latin typeface="Times New Roman" pitchFamily="18" charset="0"/>
              </a:rPr>
              <a:t>Т</a:t>
            </a:r>
          </a:p>
        </p:txBody>
      </p:sp>
      <p:sp>
        <p:nvSpPr>
          <p:cNvPr id="212029" name="Text Box 61">
            <a:hlinkClick r:id="rId7" action="ppaction://hlinksldjump"/>
          </p:cNvPr>
          <p:cNvSpPr txBox="1">
            <a:spLocks noChangeArrowheads="1"/>
          </p:cNvSpPr>
          <p:nvPr/>
        </p:nvSpPr>
        <p:spPr bwMode="auto">
          <a:xfrm>
            <a:off x="4787900" y="4149725"/>
            <a:ext cx="360363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shape">
              <a:fillToRect l="50000" t="50000" r="50000" b="5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3500000" algn="ctr" rotWithShape="0">
              <a:srgbClr val="CC6600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000000"/>
                </a:solidFill>
                <a:latin typeface="Times New Roman" pitchFamily="18" charset="0"/>
              </a:rPr>
              <a:t>П</a:t>
            </a:r>
          </a:p>
        </p:txBody>
      </p:sp>
      <p:sp>
        <p:nvSpPr>
          <p:cNvPr id="212030" name="Text Box 62">
            <a:hlinkClick r:id="" action="ppaction://noaction" highlightClick="1"/>
          </p:cNvPr>
          <p:cNvSpPr txBox="1">
            <a:spLocks noChangeArrowheads="1"/>
          </p:cNvSpPr>
          <p:nvPr/>
        </p:nvSpPr>
        <p:spPr bwMode="auto">
          <a:xfrm>
            <a:off x="6084888" y="6165850"/>
            <a:ext cx="431800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CCFF"/>
              </a:gs>
            </a:gsLst>
            <a:path path="shape">
              <a:fillToRect l="50000" t="50000" r="50000" b="5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3500000" algn="ctr" rotWithShape="0">
              <a:srgbClr val="FF3300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FF0000"/>
                </a:solidFill>
                <a:latin typeface="Times New Roman" pitchFamily="18" charset="0"/>
              </a:rPr>
              <a:t>М</a:t>
            </a:r>
            <a:endParaRPr lang="ru-RU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2031" name="Text Box 63">
            <a:hlinkClick r:id="" action="ppaction://noaction" highlightClick="1"/>
          </p:cNvPr>
          <p:cNvSpPr txBox="1">
            <a:spLocks noChangeArrowheads="1"/>
          </p:cNvSpPr>
          <p:nvPr/>
        </p:nvSpPr>
        <p:spPr bwMode="auto">
          <a:xfrm>
            <a:off x="1116013" y="4149725"/>
            <a:ext cx="360362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3500000" algn="ctr" rotWithShape="0">
              <a:srgbClr val="0000CC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0000CC"/>
                </a:solidFill>
                <a:latin typeface="Times New Roman" pitchFamily="18" charset="0"/>
              </a:rPr>
              <a:t>О</a:t>
            </a:r>
          </a:p>
        </p:txBody>
      </p:sp>
      <p:sp>
        <p:nvSpPr>
          <p:cNvPr id="212032" name="Text Box 64">
            <a:hlinkClick r:id="" action="ppaction://noaction" highlightClick="1"/>
          </p:cNvPr>
          <p:cNvSpPr txBox="1">
            <a:spLocks noChangeArrowheads="1"/>
          </p:cNvSpPr>
          <p:nvPr/>
        </p:nvSpPr>
        <p:spPr bwMode="auto">
          <a:xfrm>
            <a:off x="2268538" y="4149725"/>
            <a:ext cx="360362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00FF00"/>
              </a:gs>
            </a:gsLst>
            <a:path path="shape">
              <a:fillToRect l="50000" t="50000" r="50000" b="5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3500000" algn="ctr" rotWithShape="0">
              <a:srgbClr val="339966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003300"/>
                </a:solidFill>
                <a:latin typeface="Times New Roman" pitchFamily="18" charset="0"/>
              </a:rPr>
              <a:t>Т</a:t>
            </a:r>
          </a:p>
        </p:txBody>
      </p:sp>
      <p:sp>
        <p:nvSpPr>
          <p:cNvPr id="212033" name="Text Box 65">
            <a:hlinkClick r:id="" action="ppaction://noaction" highlightClick="1"/>
          </p:cNvPr>
          <p:cNvSpPr txBox="1">
            <a:spLocks noChangeArrowheads="1"/>
          </p:cNvSpPr>
          <p:nvPr/>
        </p:nvSpPr>
        <p:spPr bwMode="auto">
          <a:xfrm>
            <a:off x="5292725" y="4149725"/>
            <a:ext cx="360363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shape">
              <a:fillToRect l="50000" t="50000" r="50000" b="5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3500000" algn="ctr" rotWithShape="0">
              <a:srgbClr val="CC6600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000000"/>
                </a:solidFill>
                <a:latin typeface="Times New Roman" pitchFamily="18" charset="0"/>
              </a:rPr>
              <a:t>К</a:t>
            </a:r>
          </a:p>
        </p:txBody>
      </p:sp>
      <p:sp>
        <p:nvSpPr>
          <p:cNvPr id="212034" name="Text Box 66">
            <a:hlinkClick r:id="" action="ppaction://noaction" highlightClick="1"/>
          </p:cNvPr>
          <p:cNvSpPr txBox="1">
            <a:spLocks noChangeArrowheads="1"/>
          </p:cNvSpPr>
          <p:nvPr/>
        </p:nvSpPr>
        <p:spPr bwMode="auto">
          <a:xfrm>
            <a:off x="7451725" y="4149725"/>
            <a:ext cx="360363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9933FF"/>
              </a:gs>
            </a:gsLst>
            <a:path path="shape">
              <a:fillToRect l="50000" t="50000" r="50000" b="5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3500000" algn="ctr" rotWithShape="0">
              <a:srgbClr val="9933FF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000000"/>
                </a:solidFill>
                <a:latin typeface="Times New Roman" pitchFamily="18" charset="0"/>
              </a:rPr>
              <a:t>П</a:t>
            </a:r>
          </a:p>
        </p:txBody>
      </p:sp>
      <p:sp>
        <p:nvSpPr>
          <p:cNvPr id="212035" name="Text Box 67">
            <a:hlinkClick r:id="" action="ppaction://noaction" highlightClick="1"/>
          </p:cNvPr>
          <p:cNvSpPr txBox="1">
            <a:spLocks noChangeArrowheads="1"/>
          </p:cNvSpPr>
          <p:nvPr/>
        </p:nvSpPr>
        <p:spPr bwMode="auto">
          <a:xfrm>
            <a:off x="5875338" y="1916113"/>
            <a:ext cx="360362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CCFF"/>
              </a:gs>
            </a:gsLst>
            <a:path path="shape">
              <a:fillToRect l="50000" t="50000" r="50000" b="5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3500000" algn="ctr" rotWithShape="0">
              <a:srgbClr val="FF3300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FF0000"/>
                </a:solidFill>
                <a:latin typeface="Times New Roman" pitchFamily="18" charset="0"/>
              </a:rPr>
              <a:t>Д</a:t>
            </a:r>
            <a:endParaRPr lang="ru-RU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2036" name="Text Box 68">
            <a:hlinkClick r:id="" action="ppaction://noaction" highlightClick="1"/>
          </p:cNvPr>
          <p:cNvSpPr txBox="1">
            <a:spLocks noChangeArrowheads="1"/>
          </p:cNvSpPr>
          <p:nvPr/>
        </p:nvSpPr>
        <p:spPr bwMode="auto">
          <a:xfrm>
            <a:off x="7308850" y="2708275"/>
            <a:ext cx="360363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CCFF"/>
              </a:gs>
            </a:gsLst>
            <a:path path="shape">
              <a:fillToRect l="50000" t="50000" r="50000" b="5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3500000" algn="ctr" rotWithShape="0">
              <a:srgbClr val="FF3300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FF0000"/>
                </a:solidFill>
                <a:latin typeface="Times New Roman" pitchFamily="18" charset="0"/>
              </a:rPr>
              <a:t>О</a:t>
            </a:r>
            <a:endParaRPr lang="ru-RU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2037" name="Text Box 69">
            <a:hlinkClick r:id="" action="ppaction://noaction" highlightClick="1"/>
          </p:cNvPr>
          <p:cNvSpPr txBox="1">
            <a:spLocks noChangeArrowheads="1"/>
          </p:cNvSpPr>
          <p:nvPr/>
        </p:nvSpPr>
        <p:spPr bwMode="auto">
          <a:xfrm>
            <a:off x="6659563" y="1196975"/>
            <a:ext cx="360362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CCFF"/>
              </a:gs>
            </a:gsLst>
            <a:path path="shape">
              <a:fillToRect l="50000" t="50000" r="50000" b="5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3500000" algn="ctr" rotWithShape="0">
              <a:srgbClr val="FF3300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FF0000"/>
                </a:solidFill>
                <a:latin typeface="Times New Roman" pitchFamily="18" charset="0"/>
              </a:rPr>
              <a:t>О</a:t>
            </a:r>
            <a:endParaRPr lang="ru-RU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2038" name="Text Box 70"/>
          <p:cNvSpPr txBox="1">
            <a:spLocks noChangeArrowheads="1"/>
          </p:cNvSpPr>
          <p:nvPr/>
        </p:nvSpPr>
        <p:spPr bwMode="auto">
          <a:xfrm>
            <a:off x="5795963" y="3213100"/>
            <a:ext cx="360362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CCFF"/>
              </a:gs>
            </a:gsLst>
            <a:path path="shape">
              <a:fillToRect l="50000" t="50000" r="50000" b="5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3500000" algn="ctr" rotWithShape="0">
              <a:srgbClr val="FF3300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FF0000"/>
                </a:solidFill>
                <a:latin typeface="Times New Roman" pitchFamily="18" charset="0"/>
              </a:rPr>
              <a:t>О</a:t>
            </a:r>
            <a:endParaRPr lang="ru-RU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12039" name="Text Box 71">
            <a:hlinkClick r:id="" action="ppaction://noaction" highlightClick="1"/>
          </p:cNvPr>
          <p:cNvSpPr txBox="1">
            <a:spLocks noChangeArrowheads="1"/>
          </p:cNvSpPr>
          <p:nvPr/>
        </p:nvSpPr>
        <p:spPr bwMode="auto">
          <a:xfrm>
            <a:off x="5292725" y="5229225"/>
            <a:ext cx="360363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CCFF"/>
              </a:gs>
            </a:gsLst>
            <a:path path="shape">
              <a:fillToRect l="50000" t="50000" r="50000" b="5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3500000" algn="ctr" rotWithShape="0">
              <a:srgbClr val="FF3300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>
                <a:solidFill>
                  <a:srgbClr val="FF0000"/>
                </a:solidFill>
                <a:latin typeface="Times New Roman" pitchFamily="18" charset="0"/>
              </a:rPr>
              <a:t>D</a:t>
            </a:r>
            <a:endParaRPr lang="ru-RU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096" name="Freeform 72"/>
          <p:cNvSpPr>
            <a:spLocks/>
          </p:cNvSpPr>
          <p:nvPr/>
        </p:nvSpPr>
        <p:spPr bwMode="auto">
          <a:xfrm>
            <a:off x="539750" y="5013325"/>
            <a:ext cx="71438" cy="144463"/>
          </a:xfrm>
          <a:custGeom>
            <a:avLst/>
            <a:gdLst>
              <a:gd name="T0" fmla="*/ 0 w 98"/>
              <a:gd name="T1" fmla="*/ 0 h 91"/>
              <a:gd name="T2" fmla="*/ 66335 w 98"/>
              <a:gd name="T3" fmla="*/ 71438 h 91"/>
              <a:gd name="T4" fmla="*/ 32803 w 98"/>
              <a:gd name="T5" fmla="*/ 144463 h 91"/>
              <a:gd name="T6" fmla="*/ 0 60000 65536"/>
              <a:gd name="T7" fmla="*/ 0 60000 65536"/>
              <a:gd name="T8" fmla="*/ 0 60000 65536"/>
              <a:gd name="T9" fmla="*/ 0 w 98"/>
              <a:gd name="T10" fmla="*/ 0 h 91"/>
              <a:gd name="T11" fmla="*/ 98 w 98"/>
              <a:gd name="T12" fmla="*/ 91 h 9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8" h="91">
                <a:moveTo>
                  <a:pt x="0" y="0"/>
                </a:moveTo>
                <a:cubicBezTo>
                  <a:pt x="42" y="15"/>
                  <a:pt x="84" y="30"/>
                  <a:pt x="91" y="45"/>
                </a:cubicBezTo>
                <a:cubicBezTo>
                  <a:pt x="98" y="60"/>
                  <a:pt x="53" y="83"/>
                  <a:pt x="45" y="91"/>
                </a:cubicBezTo>
              </a:path>
            </a:pathLst>
          </a:custGeom>
          <a:noFill/>
          <a:ln w="28575">
            <a:solidFill>
              <a:schemeClr val="tx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grpSp>
        <p:nvGrpSpPr>
          <p:cNvPr id="1097" name="Group 73"/>
          <p:cNvGrpSpPr>
            <a:grpSpLocks/>
          </p:cNvGrpSpPr>
          <p:nvPr/>
        </p:nvGrpSpPr>
        <p:grpSpPr bwMode="auto">
          <a:xfrm>
            <a:off x="250825" y="260350"/>
            <a:ext cx="2376488" cy="574675"/>
            <a:chOff x="158" y="164"/>
            <a:chExt cx="1497" cy="362"/>
          </a:xfrm>
        </p:grpSpPr>
        <p:sp>
          <p:nvSpPr>
            <p:cNvPr id="1102" name="AutoShape 74"/>
            <p:cNvSpPr>
              <a:spLocks noChangeArrowheads="1"/>
            </p:cNvSpPr>
            <p:nvPr/>
          </p:nvSpPr>
          <p:spPr bwMode="auto">
            <a:xfrm rot="1119090">
              <a:off x="158" y="164"/>
              <a:ext cx="1497" cy="362"/>
            </a:xfrm>
            <a:prstGeom prst="triangle">
              <a:avLst>
                <a:gd name="adj" fmla="val 35403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CC99FF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prstClr val="black"/>
                </a:solidFill>
                <a:latin typeface="Tahoma" pitchFamily="34" charset="0"/>
              </a:endParaRPr>
            </a:p>
          </p:txBody>
        </p:sp>
        <p:sp>
          <p:nvSpPr>
            <p:cNvPr id="1103" name="AutoShape 75"/>
            <p:cNvSpPr>
              <a:spLocks noChangeArrowheads="1"/>
            </p:cNvSpPr>
            <p:nvPr/>
          </p:nvSpPr>
          <p:spPr bwMode="auto">
            <a:xfrm rot="-4876934">
              <a:off x="699" y="77"/>
              <a:ext cx="91" cy="265"/>
            </a:xfrm>
            <a:prstGeom prst="moon">
              <a:avLst>
                <a:gd name="adj" fmla="val 49606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prstClr val="black"/>
                </a:solidFill>
                <a:latin typeface="Tahoma" pitchFamily="34" charset="0"/>
              </a:endParaRPr>
            </a:p>
          </p:txBody>
        </p:sp>
      </p:grpSp>
      <p:sp>
        <p:nvSpPr>
          <p:cNvPr id="1098" name="Oval 76"/>
          <p:cNvSpPr>
            <a:spLocks noChangeArrowheads="1"/>
          </p:cNvSpPr>
          <p:nvPr/>
        </p:nvSpPr>
        <p:spPr bwMode="auto">
          <a:xfrm>
            <a:off x="900113" y="1557338"/>
            <a:ext cx="1152525" cy="1152525"/>
          </a:xfrm>
          <a:prstGeom prst="ellipse">
            <a:avLst/>
          </a:prstGeom>
          <a:noFill/>
          <a:ln w="28575">
            <a:solidFill>
              <a:srgbClr val="008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099" name="Freeform 77"/>
          <p:cNvSpPr>
            <a:spLocks/>
          </p:cNvSpPr>
          <p:nvPr/>
        </p:nvSpPr>
        <p:spPr bwMode="auto">
          <a:xfrm>
            <a:off x="1476375" y="1968500"/>
            <a:ext cx="542925" cy="166688"/>
          </a:xfrm>
          <a:custGeom>
            <a:avLst/>
            <a:gdLst>
              <a:gd name="T0" fmla="*/ 0 w 342"/>
              <a:gd name="T1" fmla="*/ 166688 h 105"/>
              <a:gd name="T2" fmla="*/ 542925 w 342"/>
              <a:gd name="T3" fmla="*/ 0 h 105"/>
              <a:gd name="T4" fmla="*/ 0 60000 65536"/>
              <a:gd name="T5" fmla="*/ 0 60000 65536"/>
              <a:gd name="T6" fmla="*/ 0 w 342"/>
              <a:gd name="T7" fmla="*/ 0 h 105"/>
              <a:gd name="T8" fmla="*/ 342 w 342"/>
              <a:gd name="T9" fmla="*/ 105 h 10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42" h="105">
                <a:moveTo>
                  <a:pt x="0" y="105"/>
                </a:moveTo>
                <a:lnTo>
                  <a:pt x="342" y="0"/>
                </a:lnTo>
              </a:path>
            </a:pathLst>
          </a:custGeom>
          <a:noFill/>
          <a:ln w="28575">
            <a:solidFill>
              <a:srgbClr val="FF0000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100" name="Text Box 78"/>
          <p:cNvSpPr txBox="1">
            <a:spLocks noChangeArrowheads="1"/>
          </p:cNvSpPr>
          <p:nvPr/>
        </p:nvSpPr>
        <p:spPr bwMode="auto">
          <a:xfrm>
            <a:off x="1187450" y="1844675"/>
            <a:ext cx="34131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1600" b="1">
                <a:solidFill>
                  <a:prstClr val="black"/>
                </a:solidFill>
              </a:rPr>
              <a:t>О</a:t>
            </a:r>
          </a:p>
        </p:txBody>
      </p:sp>
      <p:sp>
        <p:nvSpPr>
          <p:cNvPr id="1101" name="Text Box 79"/>
          <p:cNvSpPr txBox="1">
            <a:spLocks noChangeArrowheads="1"/>
          </p:cNvSpPr>
          <p:nvPr/>
        </p:nvSpPr>
        <p:spPr bwMode="auto">
          <a:xfrm>
            <a:off x="1944688" y="1628775"/>
            <a:ext cx="3238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1600" b="1">
                <a:solidFill>
                  <a:prstClr val="black"/>
                </a:solidFill>
              </a:rPr>
              <a:t>А</a:t>
            </a:r>
          </a:p>
        </p:txBody>
      </p:sp>
    </p:spTree>
    <p:extLst>
      <p:ext uri="{BB962C8B-B14F-4D97-AF65-F5344CB8AC3E}">
        <p14:creationId xmlns:p14="http://schemas.microsoft.com/office/powerpoint/2010/main" val="2951084356"/>
      </p:ext>
    </p:extLst>
  </p:cSld>
  <p:clrMapOvr>
    <a:masterClrMapping/>
  </p:clrMapOvr>
  <p:transition spd="med"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19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11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11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11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1198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1198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1198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1198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1198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1198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1198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1198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19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19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19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197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19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197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19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197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19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197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197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1984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119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 nodeType="clickPar">
                      <p:stCondLst>
                        <p:cond delay="0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119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119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119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1199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119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1199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119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1199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119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1199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1199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19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19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19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19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19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19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19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19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19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19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19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1986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119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 nodeType="clickPar">
                      <p:stCondLst>
                        <p:cond delay="0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119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119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119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119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119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119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119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119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119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119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119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19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19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19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197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19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197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19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197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19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197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197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1985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2120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 nodeType="clickPar">
                      <p:stCondLst>
                        <p:cond delay="0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120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120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120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1200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120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1200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120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1200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120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1200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1200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19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19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19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197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19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197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19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197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19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197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197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2001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2120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 nodeType="clickPar">
                      <p:stCondLst>
                        <p:cond delay="0"/>
                      </p:stCondLst>
                      <p:childTnLst>
                        <p:par>
                          <p:cTn id="1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19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19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19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197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19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197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19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197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19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197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197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2009"/>
                  </p:tgtEl>
                </p:cond>
              </p:nextCondLst>
            </p:seq>
            <p:seq concurrent="1" nextAc="seek">
              <p:cTn id="161" restart="whenNotActive" fill="hold" evtFilter="cancelBubble" nodeType="interactiveSeq">
                <p:stCondLst>
                  <p:cond evt="onClick" delay="0">
                    <p:tgtEl>
                      <p:spTgt spid="2120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2" fill="hold" nodeType="clickPar">
                      <p:stCondLst>
                        <p:cond delay="0"/>
                      </p:stCondLst>
                      <p:childTnLst>
                        <p:par>
                          <p:cTn id="1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120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120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120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120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120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120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120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120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120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120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120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8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119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119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119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1198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119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1198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119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1198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119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1198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1198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2010"/>
                  </p:tgtEl>
                </p:cond>
              </p:nextCondLst>
            </p:seq>
            <p:seq concurrent="1" nextAc="seek">
              <p:cTn id="196" restart="whenNotActive" fill="hold" evtFilter="cancelBubble" nodeType="interactiveSeq">
                <p:stCondLst>
                  <p:cond evt="onClick" delay="0">
                    <p:tgtEl>
                      <p:spTgt spid="2120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7" fill="hold" nodeType="clickPar">
                      <p:stCondLst>
                        <p:cond delay="0"/>
                      </p:stCondLst>
                      <p:childTnLst>
                        <p:par>
                          <p:cTn id="1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19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19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19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19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19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19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19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19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19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19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19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2015"/>
                  </p:tgtEl>
                </p:cond>
              </p:nextCondLst>
            </p:seq>
            <p:seq concurrent="1" nextAc="seek">
              <p:cTn id="215" restart="whenNotActive" fill="hold" evtFilter="cancelBubble" nodeType="interactiveSeq">
                <p:stCondLst>
                  <p:cond evt="onClick" delay="0">
                    <p:tgtEl>
                      <p:spTgt spid="2120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6" fill="hold" nodeType="clickPar">
                      <p:stCondLst>
                        <p:cond delay="0"/>
                      </p:stCondLst>
                      <p:childTnLst>
                        <p:par>
                          <p:cTn id="2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19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19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19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198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19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198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19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198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19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198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198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2012"/>
                  </p:tgtEl>
                </p:cond>
              </p:nextCondLst>
            </p:seq>
            <p:seq concurrent="1" nextAc="seek">
              <p:cTn id="234" restart="whenNotActive" fill="hold" evtFilter="cancelBubble" nodeType="interactiveSeq">
                <p:stCondLst>
                  <p:cond evt="onClick" delay="0">
                    <p:tgtEl>
                      <p:spTgt spid="2120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5" fill="hold" nodeType="clickPar">
                      <p:stCondLst>
                        <p:cond delay="0"/>
                      </p:stCondLst>
                      <p:childTnLst>
                        <p:par>
                          <p:cTn id="2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19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19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19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197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19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197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19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197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19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197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197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2014"/>
                  </p:tgtEl>
                </p:cond>
              </p:nextCondLst>
            </p:seq>
            <p:seq concurrent="1" nextAc="seek">
              <p:cTn id="253" restart="whenNotActive" fill="hold" evtFilter="cancelBubble" nodeType="interactiveSeq">
                <p:stCondLst>
                  <p:cond evt="onClick" delay="0">
                    <p:tgtEl>
                      <p:spTgt spid="2120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4" fill="hold" nodeType="clickPar">
                      <p:stCondLst>
                        <p:cond delay="0"/>
                      </p:stCondLst>
                      <p:childTnLst>
                        <p:par>
                          <p:cTn id="2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19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19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19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197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19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197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19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197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19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197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197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2013"/>
                  </p:tgtEl>
                </p:cond>
              </p:nextCondLst>
            </p:seq>
            <p:seq concurrent="1" nextAc="seek">
              <p:cTn id="272" restart="whenNotActive" fill="hold" evtFilter="cancelBubble" nodeType="interactiveSeq">
                <p:stCondLst>
                  <p:cond evt="onClick" delay="0">
                    <p:tgtEl>
                      <p:spTgt spid="2120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3" fill="hold" nodeType="clickPar">
                      <p:stCondLst>
                        <p:cond delay="0"/>
                      </p:stCondLst>
                      <p:childTnLst>
                        <p:par>
                          <p:cTn id="2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19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19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19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198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19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198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19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198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19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198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198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9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120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120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120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120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120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120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120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120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120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120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120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2016"/>
                  </p:tgtEl>
                </p:cond>
              </p:nextCondLst>
            </p:seq>
            <p:seq concurrent="1" nextAc="seek">
              <p:cTn id="307" restart="whenNotActive" fill="hold" evtFilter="cancelBubble" nodeType="interactiveSeq">
                <p:stCondLst>
                  <p:cond evt="onClick" delay="0">
                    <p:tgtEl>
                      <p:spTgt spid="2120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8" fill="hold" nodeType="clickPar">
                      <p:stCondLst>
                        <p:cond delay="0"/>
                      </p:stCondLst>
                      <p:childTnLst>
                        <p:par>
                          <p:cTn id="3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0" presetID="35" presetClass="emph" presetSubtype="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11" dur="500" fill="hold"/>
                                        <p:tgtEl>
                                          <p:spTgt spid="212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2018"/>
                  </p:tgtEl>
                </p:cond>
              </p:nextCondLst>
            </p:seq>
            <p:seq concurrent="1" nextAc="seek">
              <p:cTn id="312" restart="whenNotActive" fill="hold" evtFilter="cancelBubble" nodeType="interactiveSeq">
                <p:stCondLst>
                  <p:cond evt="onClick" delay="0">
                    <p:tgtEl>
                      <p:spTgt spid="2120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3" fill="hold" nodeType="clickPar">
                      <p:stCondLst>
                        <p:cond delay="0"/>
                      </p:stCondLst>
                      <p:childTnLst>
                        <p:par>
                          <p:cTn id="3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5" presetID="35" presetClass="emph" presetSubtype="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16" dur="500" fill="hold"/>
                                        <p:tgtEl>
                                          <p:spTgt spid="212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2038"/>
                  </p:tgtEl>
                </p:cond>
              </p:nextCondLst>
            </p:seq>
          </p:childTnLst>
        </p:cTn>
      </p:par>
    </p:tnLst>
    <p:bldLst>
      <p:bldP spid="211970" grpId="0" animBg="1"/>
      <p:bldP spid="211971" grpId="0" animBg="1"/>
      <p:bldP spid="211972" grpId="0" animBg="1"/>
      <p:bldP spid="211973" grpId="0" animBg="1"/>
      <p:bldP spid="211974" grpId="0"/>
      <p:bldP spid="211976" grpId="0" animBg="1"/>
      <p:bldP spid="211977" grpId="0" animBg="1"/>
      <p:bldP spid="211978" grpId="0" animBg="1"/>
      <p:bldP spid="211979" grpId="0" animBg="1"/>
      <p:bldP spid="211980" grpId="0" animBg="1"/>
      <p:bldP spid="211981" grpId="0" animBg="1"/>
      <p:bldP spid="211982" grpId="0" animBg="1"/>
      <p:bldP spid="211988" grpId="0"/>
      <p:bldP spid="211990" grpId="0"/>
      <p:bldP spid="212000" grpId="0"/>
      <p:bldP spid="212011" grpId="0"/>
      <p:bldP spid="212017" grpId="0"/>
      <p:bldP spid="212018" grpId="0" animBg="1"/>
      <p:bldP spid="21203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Решить задачу на повторение</a:t>
            </a:r>
            <a:endParaRPr lang="ru-RU" sz="40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00"/>
            <a:ext cx="8229600" cy="48574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Задача 1. 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   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АВС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на продолжении стороны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ВС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 точку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отложен отрезок </a:t>
            </a:r>
            <a:r>
              <a:rPr lang="en-US" sz="24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CD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равный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а точки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4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соединены отрезком.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СЕ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– биссектриса треугольника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АВС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sz="24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– медиана треугольника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АС</a:t>
            </a:r>
            <a:r>
              <a:rPr lang="en-US" sz="24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Докажите, </a:t>
            </a:r>
            <a:r>
              <a:rPr lang="ru-RU" sz="2400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что С</a:t>
            </a:r>
            <a:r>
              <a:rPr lang="en-US" sz="2400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ru-RU" sz="2400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СЕ     </a:t>
            </a:r>
            <a:endParaRPr lang="ru-RU" sz="2400" i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7" name="Равнобедренный треугольник 6"/>
          <p:cNvSpPr/>
          <p:nvPr/>
        </p:nvSpPr>
        <p:spPr>
          <a:xfrm>
            <a:off x="971500" y="1884707"/>
            <a:ext cx="144020" cy="14402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3275820" y="3284980"/>
            <a:ext cx="0" cy="21603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3131800" y="3501010"/>
            <a:ext cx="288040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flipH="1">
            <a:off x="2339690" y="4005080"/>
            <a:ext cx="1080150" cy="1368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3397605" y="4005080"/>
            <a:ext cx="3168440" cy="18002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2339690" y="5373270"/>
            <a:ext cx="4248590" cy="4320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flipH="1">
            <a:off x="2339690" y="4689175"/>
            <a:ext cx="2304320" cy="6840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3491850" y="4905205"/>
            <a:ext cx="144020" cy="1800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flipH="1">
            <a:off x="5148080" y="4995217"/>
            <a:ext cx="216030" cy="1620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4417950" y="3244334"/>
            <a:ext cx="109017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 flipH="1" flipV="1">
            <a:off x="2987780" y="4560429"/>
            <a:ext cx="1656230" cy="1287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13" name="Дуга 13312"/>
          <p:cNvSpPr/>
          <p:nvPr/>
        </p:nvSpPr>
        <p:spPr>
          <a:xfrm rot="9170313" flipV="1">
            <a:off x="3988575" y="4278611"/>
            <a:ext cx="411980" cy="563637"/>
          </a:xfrm>
          <a:prstGeom prst="arc">
            <a:avLst>
              <a:gd name="adj1" fmla="val 17336056"/>
              <a:gd name="adj2" fmla="val 2052846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320" name="Дуга 13319"/>
          <p:cNvSpPr/>
          <p:nvPr/>
        </p:nvSpPr>
        <p:spPr>
          <a:xfrm rot="16388528">
            <a:off x="3856294" y="4364303"/>
            <a:ext cx="1158725" cy="1201386"/>
          </a:xfrm>
          <a:prstGeom prst="arc">
            <a:avLst>
              <a:gd name="adj1" fmla="val 16281596"/>
              <a:gd name="adj2" fmla="val 1806877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32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5192" y="3755977"/>
            <a:ext cx="821355" cy="597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26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8768" y="4471254"/>
            <a:ext cx="825183" cy="600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28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7027" y="4334965"/>
            <a:ext cx="940854" cy="63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29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2629" y="5085230"/>
            <a:ext cx="938213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30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4565" y="5373270"/>
            <a:ext cx="862774" cy="630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3332" name="Прямая соединительная линия 13331"/>
          <p:cNvCxnSpPr/>
          <p:nvPr/>
        </p:nvCxnSpPr>
        <p:spPr>
          <a:xfrm flipH="1">
            <a:off x="4417950" y="4689175"/>
            <a:ext cx="226060" cy="9001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34" name="Прямая соединительная линия 13333"/>
          <p:cNvCxnSpPr/>
          <p:nvPr/>
        </p:nvCxnSpPr>
        <p:spPr>
          <a:xfrm>
            <a:off x="3563860" y="5426542"/>
            <a:ext cx="0" cy="1627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36" name="Прямая соединительная линия 13335"/>
          <p:cNvCxnSpPr/>
          <p:nvPr/>
        </p:nvCxnSpPr>
        <p:spPr>
          <a:xfrm>
            <a:off x="3635870" y="5426542"/>
            <a:ext cx="0" cy="1498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38" name="Прямая соединительная линия 13337"/>
          <p:cNvCxnSpPr/>
          <p:nvPr/>
        </p:nvCxnSpPr>
        <p:spPr>
          <a:xfrm>
            <a:off x="5356163" y="5576414"/>
            <a:ext cx="0" cy="191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40" name="Прямая соединительная линия 13339"/>
          <p:cNvCxnSpPr/>
          <p:nvPr/>
        </p:nvCxnSpPr>
        <p:spPr>
          <a:xfrm>
            <a:off x="5436120" y="5589300"/>
            <a:ext cx="0" cy="191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342" name="Picture 1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240" y="5529643"/>
            <a:ext cx="884784" cy="630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3344" name="Прямая соединительная линия 13343"/>
          <p:cNvCxnSpPr/>
          <p:nvPr/>
        </p:nvCxnSpPr>
        <p:spPr>
          <a:xfrm>
            <a:off x="3882640" y="4471254"/>
            <a:ext cx="2573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49" name="Прямая соединительная линия 13348"/>
          <p:cNvCxnSpPr/>
          <p:nvPr/>
        </p:nvCxnSpPr>
        <p:spPr>
          <a:xfrm>
            <a:off x="3741290" y="4771447"/>
            <a:ext cx="20718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350" name="Picture 1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093" y="-21637"/>
            <a:ext cx="2057399" cy="1362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2026603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32"/>
          </a:xfrm>
        </p:spPr>
        <p:txBody>
          <a:bodyPr>
            <a:normAutofit/>
          </a:bodyPr>
          <a:lstStyle/>
          <a:p>
            <a:r>
              <a:rPr lang="ru-RU" sz="40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Изучение нового материала</a:t>
            </a:r>
            <a:endParaRPr lang="ru-RU" sz="4000" b="1" i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680"/>
            <a:ext cx="8229600" cy="5001483"/>
          </a:xfrm>
        </p:spPr>
        <p:txBody>
          <a:bodyPr/>
          <a:lstStyle/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ru-RU" b="1" i="1" dirty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Третий признак равенства </a:t>
            </a:r>
          </a:p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ru-RU" b="1" i="1" dirty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треугольников</a:t>
            </a:r>
            <a:r>
              <a:rPr lang="ru-RU" b="1" i="1" dirty="0">
                <a:solidFill>
                  <a:srgbClr val="CC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Если</a:t>
            </a:r>
            <a:r>
              <a:rPr lang="ru-RU" b="1" i="1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три стороны одного треугольника соответственно равны трем сторонам 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ru-RU" b="1" i="1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другого треугольника</a:t>
            </a:r>
            <a:r>
              <a:rPr lang="ru-RU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ru-RU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b="1" i="1" dirty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то</a:t>
            </a:r>
            <a:r>
              <a:rPr lang="ru-RU" b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такие треугольники равны. </a:t>
            </a:r>
            <a:r>
              <a:rPr lang="ru-RU" sz="1600" b="1" dirty="0">
                <a:solidFill>
                  <a:srgbClr val="D60093"/>
                </a:solidFill>
              </a:rPr>
              <a:t>З А К Л Ю Ч Е Н И Е</a:t>
            </a:r>
            <a:r>
              <a:rPr lang="ru-RU" sz="1600" b="1" dirty="0">
                <a:solidFill>
                  <a:srgbClr val="000099"/>
                </a:solidFill>
              </a:rPr>
              <a:t> 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ru-RU" b="1" dirty="0" smtClean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5</a:t>
            </a:fld>
            <a:endParaRPr lang="ru-RU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00" y="-99490"/>
            <a:ext cx="2347913" cy="155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440" y="2132820"/>
            <a:ext cx="311150" cy="184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3347" y="2132820"/>
            <a:ext cx="377825" cy="1890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0332" y="4023533"/>
            <a:ext cx="231775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7934" y="4925233"/>
            <a:ext cx="1584325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92330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7" name="Freeform 2"/>
          <p:cNvSpPr>
            <a:spLocks/>
          </p:cNvSpPr>
          <p:nvPr/>
        </p:nvSpPr>
        <p:spPr bwMode="auto">
          <a:xfrm>
            <a:off x="711200" y="1773238"/>
            <a:ext cx="3689350" cy="1744662"/>
          </a:xfrm>
          <a:custGeom>
            <a:avLst/>
            <a:gdLst>
              <a:gd name="T0" fmla="*/ 0 w 2324"/>
              <a:gd name="T1" fmla="*/ 1744662 h 1099"/>
              <a:gd name="T2" fmla="*/ 2305050 w 2324"/>
              <a:gd name="T3" fmla="*/ 0 h 1099"/>
              <a:gd name="T4" fmla="*/ 3689350 w 2324"/>
              <a:gd name="T5" fmla="*/ 1731962 h 1099"/>
              <a:gd name="T6" fmla="*/ 0 w 2324"/>
              <a:gd name="T7" fmla="*/ 1731962 h 1099"/>
              <a:gd name="T8" fmla="*/ 0 60000 65536"/>
              <a:gd name="T9" fmla="*/ 0 60000 65536"/>
              <a:gd name="T10" fmla="*/ 0 60000 65536"/>
              <a:gd name="T11" fmla="*/ 0 60000 65536"/>
              <a:gd name="T12" fmla="*/ 0 w 2324"/>
              <a:gd name="T13" fmla="*/ 0 h 1099"/>
              <a:gd name="T14" fmla="*/ 2324 w 2324"/>
              <a:gd name="T15" fmla="*/ 1099 h 109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24" h="1099">
                <a:moveTo>
                  <a:pt x="0" y="1099"/>
                </a:moveTo>
                <a:lnTo>
                  <a:pt x="1452" y="0"/>
                </a:lnTo>
                <a:lnTo>
                  <a:pt x="2324" y="1091"/>
                </a:lnTo>
                <a:lnTo>
                  <a:pt x="0" y="1091"/>
                </a:lnTo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19139" name="Text Box 3"/>
          <p:cNvSpPr txBox="1">
            <a:spLocks noChangeArrowheads="1"/>
          </p:cNvSpPr>
          <p:nvPr/>
        </p:nvSpPr>
        <p:spPr bwMode="auto">
          <a:xfrm>
            <a:off x="4356100" y="1196975"/>
            <a:ext cx="4812536" cy="4503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000066"/>
                </a:solidFill>
              </a:rPr>
              <a:t>Приложим треугольник А</a:t>
            </a:r>
            <a:r>
              <a:rPr lang="ru-RU" sz="2000" baseline="-25000" dirty="0">
                <a:solidFill>
                  <a:srgbClr val="000066"/>
                </a:solidFill>
              </a:rPr>
              <a:t>1</a:t>
            </a:r>
            <a:r>
              <a:rPr lang="ru-RU" sz="2000" dirty="0">
                <a:solidFill>
                  <a:srgbClr val="000066"/>
                </a:solidFill>
              </a:rPr>
              <a:t>В</a:t>
            </a:r>
            <a:r>
              <a:rPr lang="ru-RU" sz="2000" baseline="-25000" dirty="0">
                <a:solidFill>
                  <a:srgbClr val="000066"/>
                </a:solidFill>
              </a:rPr>
              <a:t>1</a:t>
            </a:r>
            <a:r>
              <a:rPr lang="ru-RU" sz="2000" dirty="0">
                <a:solidFill>
                  <a:srgbClr val="000066"/>
                </a:solidFill>
              </a:rPr>
              <a:t>С</a:t>
            </a:r>
            <a:r>
              <a:rPr lang="ru-RU" sz="2000" baseline="-25000" dirty="0">
                <a:solidFill>
                  <a:srgbClr val="000066"/>
                </a:solidFill>
              </a:rPr>
              <a:t>1</a:t>
            </a:r>
            <a:r>
              <a:rPr lang="ru-RU" sz="2000" dirty="0">
                <a:solidFill>
                  <a:srgbClr val="000066"/>
                </a:solidFill>
              </a:rPr>
              <a:t> к АВС.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sz="2000" dirty="0">
              <a:solidFill>
                <a:srgbClr val="000066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000066"/>
                </a:solidFill>
              </a:rPr>
              <a:t>1 случай: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000066"/>
                </a:solidFill>
              </a:rPr>
              <a:t>луч СС</a:t>
            </a:r>
            <a:r>
              <a:rPr lang="ru-RU" sz="2000" baseline="-25000" dirty="0">
                <a:solidFill>
                  <a:srgbClr val="000066"/>
                </a:solidFill>
              </a:rPr>
              <a:t>1</a:t>
            </a:r>
            <a:r>
              <a:rPr lang="ru-RU" sz="2000" dirty="0">
                <a:solidFill>
                  <a:srgbClr val="000066"/>
                </a:solidFill>
              </a:rPr>
              <a:t> проходит внутри угла А</a:t>
            </a:r>
            <a:r>
              <a:rPr lang="ru-RU" sz="2000" baseline="-25000" dirty="0">
                <a:solidFill>
                  <a:srgbClr val="000066"/>
                </a:solidFill>
              </a:rPr>
              <a:t>1</a:t>
            </a:r>
            <a:r>
              <a:rPr lang="ru-RU" sz="2000" dirty="0">
                <a:solidFill>
                  <a:srgbClr val="000066"/>
                </a:solidFill>
              </a:rPr>
              <a:t>С</a:t>
            </a:r>
            <a:r>
              <a:rPr lang="ru-RU" sz="2000" baseline="-25000" dirty="0">
                <a:solidFill>
                  <a:srgbClr val="000066"/>
                </a:solidFill>
              </a:rPr>
              <a:t>1</a:t>
            </a:r>
            <a:r>
              <a:rPr lang="ru-RU" sz="2000" dirty="0">
                <a:solidFill>
                  <a:srgbClr val="000066"/>
                </a:solidFill>
              </a:rPr>
              <a:t>В</a:t>
            </a:r>
            <a:r>
              <a:rPr lang="ru-RU" sz="2000" baseline="-25000" dirty="0">
                <a:solidFill>
                  <a:srgbClr val="000066"/>
                </a:solidFill>
              </a:rPr>
              <a:t>1</a:t>
            </a:r>
            <a:r>
              <a:rPr lang="ru-RU" sz="2000" dirty="0">
                <a:solidFill>
                  <a:srgbClr val="000066"/>
                </a:solidFill>
              </a:rPr>
              <a:t>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sz="2000" baseline="-25000" dirty="0">
              <a:solidFill>
                <a:srgbClr val="000066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000066"/>
                </a:solidFill>
              </a:rPr>
              <a:t> </a:t>
            </a:r>
            <a:r>
              <a:rPr lang="ru-RU" sz="2000" dirty="0" smtClean="0">
                <a:solidFill>
                  <a:srgbClr val="000066"/>
                </a:solidFill>
              </a:rPr>
              <a:t>А</a:t>
            </a:r>
            <a:r>
              <a:rPr lang="ru-RU" sz="2000" baseline="-25000" dirty="0" smtClean="0">
                <a:solidFill>
                  <a:srgbClr val="000066"/>
                </a:solidFill>
              </a:rPr>
              <a:t>1</a:t>
            </a:r>
            <a:r>
              <a:rPr lang="ru-RU" sz="2000" dirty="0" smtClean="0">
                <a:solidFill>
                  <a:srgbClr val="000066"/>
                </a:solidFill>
              </a:rPr>
              <a:t>С</a:t>
            </a:r>
            <a:r>
              <a:rPr lang="ru-RU" sz="2000" baseline="-25000" dirty="0" smtClean="0">
                <a:solidFill>
                  <a:srgbClr val="000066"/>
                </a:solidFill>
              </a:rPr>
              <a:t>1</a:t>
            </a:r>
            <a:r>
              <a:rPr lang="ru-RU" sz="2000" dirty="0" smtClean="0">
                <a:solidFill>
                  <a:srgbClr val="000066"/>
                </a:solidFill>
              </a:rPr>
              <a:t>С </a:t>
            </a:r>
            <a:r>
              <a:rPr lang="ru-RU" sz="2000" dirty="0">
                <a:solidFill>
                  <a:srgbClr val="000066"/>
                </a:solidFill>
              </a:rPr>
              <a:t>– </a:t>
            </a:r>
            <a:r>
              <a:rPr lang="ru-RU" sz="2000" dirty="0" smtClean="0">
                <a:solidFill>
                  <a:srgbClr val="000066"/>
                </a:solidFill>
              </a:rPr>
              <a:t>равнобедренный </a:t>
            </a:r>
            <a:r>
              <a:rPr lang="ru-RU" sz="2000" dirty="0">
                <a:solidFill>
                  <a:srgbClr val="000066"/>
                </a:solidFill>
              </a:rPr>
              <a:t>т.к. АС=А</a:t>
            </a:r>
            <a:r>
              <a:rPr lang="ru-RU" sz="2000" baseline="-25000" dirty="0">
                <a:solidFill>
                  <a:srgbClr val="000066"/>
                </a:solidFill>
              </a:rPr>
              <a:t>1</a:t>
            </a:r>
            <a:r>
              <a:rPr lang="ru-RU" sz="2000" dirty="0">
                <a:solidFill>
                  <a:srgbClr val="000066"/>
                </a:solidFill>
              </a:rPr>
              <a:t>С</a:t>
            </a:r>
            <a:r>
              <a:rPr lang="ru-RU" sz="2000" baseline="-25000" dirty="0">
                <a:solidFill>
                  <a:srgbClr val="000066"/>
                </a:solidFill>
              </a:rPr>
              <a:t>1.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000066"/>
                </a:solidFill>
              </a:rPr>
              <a:t>       Значит, равны углы 1 и 2.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sz="2000" dirty="0">
              <a:solidFill>
                <a:srgbClr val="000066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000066"/>
                </a:solidFill>
              </a:rPr>
              <a:t> </a:t>
            </a:r>
            <a:endParaRPr lang="ru-RU" sz="2000" dirty="0" smtClean="0">
              <a:solidFill>
                <a:srgbClr val="000066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rgbClr val="000066"/>
                </a:solidFill>
              </a:rPr>
              <a:t>В</a:t>
            </a:r>
            <a:r>
              <a:rPr lang="ru-RU" sz="2000" baseline="-25000" dirty="0" smtClean="0">
                <a:solidFill>
                  <a:srgbClr val="000066"/>
                </a:solidFill>
              </a:rPr>
              <a:t>1</a:t>
            </a:r>
            <a:r>
              <a:rPr lang="ru-RU" sz="2000" dirty="0" smtClean="0">
                <a:solidFill>
                  <a:srgbClr val="000066"/>
                </a:solidFill>
              </a:rPr>
              <a:t>С</a:t>
            </a:r>
            <a:r>
              <a:rPr lang="ru-RU" sz="2000" baseline="-25000" dirty="0" smtClean="0">
                <a:solidFill>
                  <a:srgbClr val="000066"/>
                </a:solidFill>
              </a:rPr>
              <a:t>1</a:t>
            </a:r>
            <a:r>
              <a:rPr lang="ru-RU" sz="2000" dirty="0" smtClean="0">
                <a:solidFill>
                  <a:srgbClr val="000066"/>
                </a:solidFill>
              </a:rPr>
              <a:t>С </a:t>
            </a:r>
            <a:r>
              <a:rPr lang="ru-RU" sz="2000" dirty="0">
                <a:solidFill>
                  <a:srgbClr val="000066"/>
                </a:solidFill>
              </a:rPr>
              <a:t>– </a:t>
            </a:r>
            <a:r>
              <a:rPr lang="ru-RU" sz="2000" dirty="0" smtClean="0">
                <a:solidFill>
                  <a:srgbClr val="000066"/>
                </a:solidFill>
              </a:rPr>
              <a:t>равнобедренный, </a:t>
            </a:r>
            <a:r>
              <a:rPr lang="ru-RU" sz="2000" dirty="0">
                <a:solidFill>
                  <a:srgbClr val="000066"/>
                </a:solidFill>
              </a:rPr>
              <a:t>т.к. СВ=С</a:t>
            </a:r>
            <a:r>
              <a:rPr lang="ru-RU" sz="2000" baseline="-25000" dirty="0">
                <a:solidFill>
                  <a:srgbClr val="000066"/>
                </a:solidFill>
              </a:rPr>
              <a:t>1</a:t>
            </a:r>
            <a:r>
              <a:rPr lang="ru-RU" sz="2000" dirty="0">
                <a:solidFill>
                  <a:srgbClr val="000066"/>
                </a:solidFill>
              </a:rPr>
              <a:t>В</a:t>
            </a:r>
            <a:r>
              <a:rPr lang="ru-RU" sz="2000" baseline="-25000" dirty="0">
                <a:solidFill>
                  <a:srgbClr val="000066"/>
                </a:solidFill>
              </a:rPr>
              <a:t>1.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000066"/>
                </a:solidFill>
              </a:rPr>
              <a:t>       Значит, равны углы 3 и 4.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000066"/>
                </a:solidFill>
              </a:rPr>
              <a:t>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000066"/>
                </a:solidFill>
              </a:rPr>
              <a:t>Поэтому равны углы А</a:t>
            </a:r>
            <a:r>
              <a:rPr lang="ru-RU" sz="2000" baseline="-25000" dirty="0">
                <a:solidFill>
                  <a:srgbClr val="000066"/>
                </a:solidFill>
              </a:rPr>
              <a:t>1</a:t>
            </a:r>
            <a:r>
              <a:rPr lang="ru-RU" sz="2000" dirty="0">
                <a:solidFill>
                  <a:srgbClr val="000066"/>
                </a:solidFill>
              </a:rPr>
              <a:t>СВ</a:t>
            </a:r>
            <a:r>
              <a:rPr lang="ru-RU" sz="2000" baseline="-25000" dirty="0">
                <a:solidFill>
                  <a:srgbClr val="000066"/>
                </a:solidFill>
              </a:rPr>
              <a:t>1</a:t>
            </a:r>
            <a:r>
              <a:rPr lang="ru-RU" sz="2000" dirty="0">
                <a:solidFill>
                  <a:srgbClr val="000066"/>
                </a:solidFill>
              </a:rPr>
              <a:t> и А</a:t>
            </a:r>
            <a:r>
              <a:rPr lang="ru-RU" sz="2000" baseline="-25000" dirty="0">
                <a:solidFill>
                  <a:srgbClr val="000066"/>
                </a:solidFill>
              </a:rPr>
              <a:t>1</a:t>
            </a:r>
            <a:r>
              <a:rPr lang="ru-RU" sz="2000" dirty="0">
                <a:solidFill>
                  <a:srgbClr val="000066"/>
                </a:solidFill>
              </a:rPr>
              <a:t>С</a:t>
            </a:r>
            <a:r>
              <a:rPr lang="ru-RU" sz="2000" baseline="-25000" dirty="0">
                <a:solidFill>
                  <a:srgbClr val="000066"/>
                </a:solidFill>
              </a:rPr>
              <a:t>1</a:t>
            </a:r>
            <a:r>
              <a:rPr lang="ru-RU" sz="2000" dirty="0">
                <a:solidFill>
                  <a:srgbClr val="000066"/>
                </a:solidFill>
              </a:rPr>
              <a:t>В</a:t>
            </a:r>
            <a:r>
              <a:rPr lang="ru-RU" sz="2000" baseline="-25000" dirty="0">
                <a:solidFill>
                  <a:srgbClr val="000066"/>
                </a:solidFill>
              </a:rPr>
              <a:t>1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sz="2000" baseline="-25000" dirty="0">
              <a:solidFill>
                <a:srgbClr val="000066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sz="2000" dirty="0">
              <a:solidFill>
                <a:srgbClr val="000066"/>
              </a:solidFill>
            </a:endParaRPr>
          </a:p>
        </p:txBody>
      </p:sp>
      <p:grpSp>
        <p:nvGrpSpPr>
          <p:cNvPr id="2059" name="Group 4"/>
          <p:cNvGrpSpPr>
            <a:grpSpLocks/>
          </p:cNvGrpSpPr>
          <p:nvPr/>
        </p:nvGrpSpPr>
        <p:grpSpPr bwMode="auto">
          <a:xfrm>
            <a:off x="950914" y="115888"/>
            <a:ext cx="5894388" cy="474663"/>
            <a:chOff x="599" y="119"/>
            <a:chExt cx="3713" cy="299"/>
          </a:xfrm>
        </p:grpSpPr>
        <p:sp>
          <p:nvSpPr>
            <p:cNvPr id="2110" name="Text Box 5"/>
            <p:cNvSpPr txBox="1">
              <a:spLocks noChangeArrowheads="1"/>
            </p:cNvSpPr>
            <p:nvPr/>
          </p:nvSpPr>
          <p:spPr bwMode="auto">
            <a:xfrm>
              <a:off x="599" y="127"/>
              <a:ext cx="371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ru-RU" dirty="0" smtClean="0">
                  <a:solidFill>
                    <a:prstClr val="black"/>
                  </a:solidFill>
                </a:rPr>
                <a:t>Дано</a:t>
              </a:r>
              <a:r>
                <a:rPr lang="ru-RU" dirty="0">
                  <a:solidFill>
                    <a:prstClr val="black"/>
                  </a:solidFill>
                </a:rPr>
                <a:t>:   АВС,    А</a:t>
              </a:r>
              <a:r>
                <a:rPr lang="ru-RU" baseline="-25000" dirty="0">
                  <a:solidFill>
                    <a:prstClr val="black"/>
                  </a:solidFill>
                </a:rPr>
                <a:t>1</a:t>
              </a:r>
              <a:r>
                <a:rPr lang="ru-RU" dirty="0">
                  <a:solidFill>
                    <a:prstClr val="black"/>
                  </a:solidFill>
                </a:rPr>
                <a:t>В</a:t>
              </a:r>
              <a:r>
                <a:rPr lang="ru-RU" baseline="-25000" dirty="0">
                  <a:solidFill>
                    <a:prstClr val="black"/>
                  </a:solidFill>
                </a:rPr>
                <a:t>1</a:t>
              </a:r>
              <a:r>
                <a:rPr lang="ru-RU" dirty="0">
                  <a:solidFill>
                    <a:prstClr val="black"/>
                  </a:solidFill>
                </a:rPr>
                <a:t>С</a:t>
              </a:r>
              <a:r>
                <a:rPr lang="ru-RU" baseline="-25000" dirty="0">
                  <a:solidFill>
                    <a:prstClr val="black"/>
                  </a:solidFill>
                </a:rPr>
                <a:t>1,  </a:t>
              </a:r>
              <a:r>
                <a:rPr lang="ru-RU" dirty="0">
                  <a:solidFill>
                    <a:prstClr val="black"/>
                  </a:solidFill>
                </a:rPr>
                <a:t> </a:t>
              </a:r>
            </a:p>
          </p:txBody>
        </p:sp>
        <p:graphicFrame>
          <p:nvGraphicFramePr>
            <p:cNvPr id="2055" name="Object 6"/>
            <p:cNvGraphicFramePr>
              <a:graphicFrameLocks noChangeAspect="1"/>
            </p:cNvGraphicFramePr>
            <p:nvPr/>
          </p:nvGraphicFramePr>
          <p:xfrm>
            <a:off x="1156" y="119"/>
            <a:ext cx="216" cy="25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0" name="Формула" r:id="rId3" imgW="139680" imgH="164880" progId="Equation.3">
                    <p:embed/>
                  </p:oleObj>
                </mc:Choice>
                <mc:Fallback>
                  <p:oleObj name="Формула" r:id="rId3" imgW="139680" imgH="1648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56" y="119"/>
                          <a:ext cx="216" cy="25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6" name="Object 7"/>
            <p:cNvGraphicFramePr>
              <a:graphicFrameLocks noChangeAspect="1"/>
            </p:cNvGraphicFramePr>
            <p:nvPr/>
          </p:nvGraphicFramePr>
          <p:xfrm>
            <a:off x="1791" y="136"/>
            <a:ext cx="216" cy="25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1" name="Формула" r:id="rId5" imgW="139680" imgH="164880" progId="Equation.3">
                    <p:embed/>
                  </p:oleObj>
                </mc:Choice>
                <mc:Fallback>
                  <p:oleObj name="Формула" r:id="rId5" imgW="139680" imgH="1648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91" y="136"/>
                          <a:ext cx="216" cy="25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060" name="Text Box 8"/>
          <p:cNvSpPr txBox="1">
            <a:spLocks noChangeArrowheads="1"/>
          </p:cNvSpPr>
          <p:nvPr/>
        </p:nvSpPr>
        <p:spPr bwMode="auto">
          <a:xfrm>
            <a:off x="395288" y="3141663"/>
            <a:ext cx="3667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srgbClr val="FF0000"/>
                </a:solidFill>
              </a:rPr>
              <a:t>А</a:t>
            </a:r>
            <a:endParaRPr lang="ru-RU" baseline="-25000">
              <a:solidFill>
                <a:srgbClr val="FF0000"/>
              </a:solidFill>
            </a:endParaRPr>
          </a:p>
        </p:txBody>
      </p:sp>
      <p:sp>
        <p:nvSpPr>
          <p:cNvPr id="2061" name="Text Box 9"/>
          <p:cNvSpPr txBox="1">
            <a:spLocks noChangeArrowheads="1"/>
          </p:cNvSpPr>
          <p:nvPr/>
        </p:nvSpPr>
        <p:spPr bwMode="auto">
          <a:xfrm>
            <a:off x="4284663" y="3068638"/>
            <a:ext cx="3635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srgbClr val="FF0000"/>
                </a:solidFill>
              </a:rPr>
              <a:t>В</a:t>
            </a:r>
          </a:p>
        </p:txBody>
      </p:sp>
      <p:sp>
        <p:nvSpPr>
          <p:cNvPr id="2062" name="Text Box 10"/>
          <p:cNvSpPr txBox="1">
            <a:spLocks noChangeArrowheads="1"/>
          </p:cNvSpPr>
          <p:nvPr/>
        </p:nvSpPr>
        <p:spPr bwMode="auto">
          <a:xfrm>
            <a:off x="2555875" y="1484313"/>
            <a:ext cx="3667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srgbClr val="FF0000"/>
                </a:solidFill>
              </a:rPr>
              <a:t>С</a:t>
            </a:r>
          </a:p>
        </p:txBody>
      </p:sp>
      <p:sp>
        <p:nvSpPr>
          <p:cNvPr id="2063" name="Text Box 11"/>
          <p:cNvSpPr txBox="1">
            <a:spLocks noChangeArrowheads="1"/>
          </p:cNvSpPr>
          <p:nvPr/>
        </p:nvSpPr>
        <p:spPr bwMode="auto">
          <a:xfrm>
            <a:off x="539750" y="620713"/>
            <a:ext cx="15430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srgbClr val="000099"/>
                </a:solidFill>
              </a:rPr>
              <a:t>АВ = А</a:t>
            </a:r>
            <a:r>
              <a:rPr lang="ru-RU" baseline="-25000">
                <a:solidFill>
                  <a:srgbClr val="000099"/>
                </a:solidFill>
              </a:rPr>
              <a:t>1</a:t>
            </a:r>
            <a:r>
              <a:rPr lang="ru-RU">
                <a:solidFill>
                  <a:srgbClr val="000099"/>
                </a:solidFill>
              </a:rPr>
              <a:t>В</a:t>
            </a:r>
            <a:r>
              <a:rPr lang="ru-RU" baseline="-25000">
                <a:solidFill>
                  <a:srgbClr val="000099"/>
                </a:solidFill>
              </a:rPr>
              <a:t>1</a:t>
            </a:r>
          </a:p>
        </p:txBody>
      </p:sp>
      <p:grpSp>
        <p:nvGrpSpPr>
          <p:cNvPr id="2064" name="Group 12"/>
          <p:cNvGrpSpPr>
            <a:grpSpLocks/>
          </p:cNvGrpSpPr>
          <p:nvPr/>
        </p:nvGrpSpPr>
        <p:grpSpPr bwMode="auto">
          <a:xfrm>
            <a:off x="0" y="1052513"/>
            <a:ext cx="4168775" cy="469900"/>
            <a:chOff x="295" y="3657"/>
            <a:chExt cx="2626" cy="296"/>
          </a:xfrm>
        </p:grpSpPr>
        <p:sp>
          <p:nvSpPr>
            <p:cNvPr id="2109" name="Text Box 13"/>
            <p:cNvSpPr txBox="1">
              <a:spLocks noChangeArrowheads="1"/>
            </p:cNvSpPr>
            <p:nvPr/>
          </p:nvSpPr>
          <p:spPr bwMode="auto">
            <a:xfrm>
              <a:off x="295" y="3665"/>
              <a:ext cx="262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ru-RU">
                  <a:solidFill>
                    <a:prstClr val="black"/>
                  </a:solidFill>
                </a:rPr>
                <a:t>Доказать:   АВС =   А</a:t>
              </a:r>
              <a:r>
                <a:rPr lang="ru-RU" baseline="-25000">
                  <a:solidFill>
                    <a:prstClr val="black"/>
                  </a:solidFill>
                </a:rPr>
                <a:t>1</a:t>
              </a:r>
              <a:r>
                <a:rPr lang="ru-RU">
                  <a:solidFill>
                    <a:prstClr val="black"/>
                  </a:solidFill>
                </a:rPr>
                <a:t>В</a:t>
              </a:r>
              <a:r>
                <a:rPr lang="ru-RU" baseline="-25000">
                  <a:solidFill>
                    <a:prstClr val="black"/>
                  </a:solidFill>
                </a:rPr>
                <a:t>1</a:t>
              </a:r>
              <a:r>
                <a:rPr lang="ru-RU">
                  <a:solidFill>
                    <a:prstClr val="black"/>
                  </a:solidFill>
                </a:rPr>
                <a:t>С</a:t>
              </a:r>
              <a:r>
                <a:rPr lang="ru-RU" baseline="-25000">
                  <a:solidFill>
                    <a:prstClr val="black"/>
                  </a:solidFill>
                </a:rPr>
                <a:t>1,  </a:t>
              </a:r>
              <a:r>
                <a:rPr lang="ru-RU">
                  <a:solidFill>
                    <a:prstClr val="black"/>
                  </a:solidFill>
                </a:rPr>
                <a:t> </a:t>
              </a:r>
            </a:p>
          </p:txBody>
        </p:sp>
        <p:graphicFrame>
          <p:nvGraphicFramePr>
            <p:cNvPr id="2053" name="Object 14"/>
            <p:cNvGraphicFramePr>
              <a:graphicFrameLocks noChangeAspect="1"/>
            </p:cNvGraphicFramePr>
            <p:nvPr/>
          </p:nvGraphicFramePr>
          <p:xfrm>
            <a:off x="1202" y="3657"/>
            <a:ext cx="216" cy="25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2" name="Формула" r:id="rId6" imgW="139680" imgH="164880" progId="Equation.3">
                    <p:embed/>
                  </p:oleObj>
                </mc:Choice>
                <mc:Fallback>
                  <p:oleObj name="Формула" r:id="rId6" imgW="139680" imgH="1648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02" y="3657"/>
                          <a:ext cx="216" cy="25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4" name="Object 15"/>
            <p:cNvGraphicFramePr>
              <a:graphicFrameLocks noChangeAspect="1"/>
            </p:cNvGraphicFramePr>
            <p:nvPr/>
          </p:nvGraphicFramePr>
          <p:xfrm>
            <a:off x="1927" y="3657"/>
            <a:ext cx="216" cy="25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3" name="Формула" r:id="rId7" imgW="139680" imgH="164880" progId="Equation.3">
                    <p:embed/>
                  </p:oleObj>
                </mc:Choice>
                <mc:Fallback>
                  <p:oleObj name="Формула" r:id="rId7" imgW="139680" imgH="1648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7" y="3657"/>
                          <a:ext cx="216" cy="25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19152" name="Text Box 16"/>
          <p:cNvSpPr txBox="1">
            <a:spLocks noChangeArrowheads="1"/>
          </p:cNvSpPr>
          <p:nvPr/>
        </p:nvSpPr>
        <p:spPr bwMode="auto">
          <a:xfrm>
            <a:off x="5481638" y="5286375"/>
            <a:ext cx="3411537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000">
                <a:solidFill>
                  <a:srgbClr val="000066"/>
                </a:solidFill>
              </a:rPr>
              <a:t>Треугольники АВС и</a:t>
            </a:r>
            <a:r>
              <a:rPr lang="ru-RU" sz="2000">
                <a:solidFill>
                  <a:prstClr val="black"/>
                </a:solidFill>
              </a:rPr>
              <a:t> </a:t>
            </a:r>
            <a:r>
              <a:rPr lang="ru-RU" sz="2000">
                <a:solidFill>
                  <a:srgbClr val="000066"/>
                </a:solidFill>
              </a:rPr>
              <a:t>А</a:t>
            </a:r>
            <a:r>
              <a:rPr lang="ru-RU" sz="2000" baseline="-25000">
                <a:solidFill>
                  <a:srgbClr val="000066"/>
                </a:solidFill>
              </a:rPr>
              <a:t>1</a:t>
            </a:r>
            <a:r>
              <a:rPr lang="ru-RU" sz="2000">
                <a:solidFill>
                  <a:srgbClr val="000066"/>
                </a:solidFill>
              </a:rPr>
              <a:t>В</a:t>
            </a:r>
            <a:r>
              <a:rPr lang="ru-RU" sz="2000" baseline="-25000">
                <a:solidFill>
                  <a:srgbClr val="000066"/>
                </a:solidFill>
              </a:rPr>
              <a:t>1</a:t>
            </a:r>
            <a:r>
              <a:rPr lang="ru-RU" sz="2000">
                <a:solidFill>
                  <a:srgbClr val="000066"/>
                </a:solidFill>
              </a:rPr>
              <a:t>С</a:t>
            </a:r>
            <a:r>
              <a:rPr lang="ru-RU" sz="2000" baseline="-25000">
                <a:solidFill>
                  <a:srgbClr val="000066"/>
                </a:solidFill>
              </a:rPr>
              <a:t>1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000">
                <a:solidFill>
                  <a:srgbClr val="000066"/>
                </a:solidFill>
              </a:rPr>
              <a:t>равны по </a:t>
            </a:r>
            <a:r>
              <a:rPr lang="en-US" sz="2000" i="1">
                <a:solidFill>
                  <a:srgbClr val="000066"/>
                </a:solidFill>
              </a:rPr>
              <a:t>I</a:t>
            </a:r>
            <a:r>
              <a:rPr lang="ru-RU" sz="2000">
                <a:solidFill>
                  <a:srgbClr val="000066"/>
                </a:solidFill>
              </a:rPr>
              <a:t> </a:t>
            </a:r>
            <a:r>
              <a:rPr lang="ru-RU" sz="2000" baseline="-25000">
                <a:solidFill>
                  <a:srgbClr val="000066"/>
                </a:solidFill>
              </a:rPr>
              <a:t>.</a:t>
            </a:r>
            <a:r>
              <a:rPr lang="ru-RU" sz="2000">
                <a:solidFill>
                  <a:srgbClr val="000066"/>
                </a:solidFill>
              </a:rPr>
              <a:t>признаку.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sz="2000">
              <a:solidFill>
                <a:srgbClr val="000066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000">
                <a:solidFill>
                  <a:srgbClr val="000066"/>
                </a:solidFill>
              </a:rPr>
              <a:t>Теорема доказана.</a:t>
            </a:r>
            <a:endParaRPr lang="ru-RU" sz="2000" baseline="-25000">
              <a:solidFill>
                <a:srgbClr val="000066"/>
              </a:solidFill>
            </a:endParaRPr>
          </a:p>
        </p:txBody>
      </p:sp>
      <p:sp>
        <p:nvSpPr>
          <p:cNvPr id="2066" name="Text Box 17"/>
          <p:cNvSpPr txBox="1">
            <a:spLocks noChangeArrowheads="1"/>
          </p:cNvSpPr>
          <p:nvPr/>
        </p:nvSpPr>
        <p:spPr bwMode="auto">
          <a:xfrm>
            <a:off x="2411413" y="620713"/>
            <a:ext cx="1549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srgbClr val="000099"/>
                </a:solidFill>
              </a:rPr>
              <a:t>АС = А</a:t>
            </a:r>
            <a:r>
              <a:rPr lang="ru-RU" baseline="-25000">
                <a:solidFill>
                  <a:srgbClr val="000099"/>
                </a:solidFill>
              </a:rPr>
              <a:t>1</a:t>
            </a:r>
            <a:r>
              <a:rPr lang="ru-RU">
                <a:solidFill>
                  <a:srgbClr val="000099"/>
                </a:solidFill>
              </a:rPr>
              <a:t>С</a:t>
            </a:r>
            <a:r>
              <a:rPr lang="ru-RU" baseline="-25000">
                <a:solidFill>
                  <a:srgbClr val="000099"/>
                </a:solidFill>
              </a:rPr>
              <a:t>1</a:t>
            </a:r>
          </a:p>
        </p:txBody>
      </p:sp>
      <p:sp>
        <p:nvSpPr>
          <p:cNvPr id="2067" name="Text Box 18"/>
          <p:cNvSpPr txBox="1">
            <a:spLocks noChangeArrowheads="1"/>
          </p:cNvSpPr>
          <p:nvPr/>
        </p:nvSpPr>
        <p:spPr bwMode="auto">
          <a:xfrm>
            <a:off x="4427538" y="620713"/>
            <a:ext cx="15430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srgbClr val="000099"/>
                </a:solidFill>
              </a:rPr>
              <a:t>СВ = С</a:t>
            </a:r>
            <a:r>
              <a:rPr lang="ru-RU" baseline="-25000">
                <a:solidFill>
                  <a:srgbClr val="000099"/>
                </a:solidFill>
              </a:rPr>
              <a:t>1</a:t>
            </a:r>
            <a:r>
              <a:rPr lang="ru-RU">
                <a:solidFill>
                  <a:srgbClr val="000099"/>
                </a:solidFill>
              </a:rPr>
              <a:t>В</a:t>
            </a:r>
            <a:r>
              <a:rPr lang="ru-RU" baseline="-25000">
                <a:solidFill>
                  <a:srgbClr val="000099"/>
                </a:solidFill>
              </a:rPr>
              <a:t>1</a:t>
            </a:r>
          </a:p>
        </p:txBody>
      </p:sp>
      <p:sp>
        <p:nvSpPr>
          <p:cNvPr id="219155" name="Freeform 19"/>
          <p:cNvSpPr>
            <a:spLocks/>
          </p:cNvSpPr>
          <p:nvPr/>
        </p:nvSpPr>
        <p:spPr bwMode="auto">
          <a:xfrm>
            <a:off x="3035300" y="2012950"/>
            <a:ext cx="184150" cy="60325"/>
          </a:xfrm>
          <a:custGeom>
            <a:avLst/>
            <a:gdLst>
              <a:gd name="T0" fmla="*/ 0 w 116"/>
              <a:gd name="T1" fmla="*/ 57150 h 38"/>
              <a:gd name="T2" fmla="*/ 101600 w 116"/>
              <a:gd name="T3" fmla="*/ 50800 h 38"/>
              <a:gd name="T4" fmla="*/ 184150 w 116"/>
              <a:gd name="T5" fmla="*/ 0 h 38"/>
              <a:gd name="T6" fmla="*/ 0 60000 65536"/>
              <a:gd name="T7" fmla="*/ 0 60000 65536"/>
              <a:gd name="T8" fmla="*/ 0 60000 65536"/>
              <a:gd name="T9" fmla="*/ 0 w 116"/>
              <a:gd name="T10" fmla="*/ 0 h 38"/>
              <a:gd name="T11" fmla="*/ 116 w 116"/>
              <a:gd name="T12" fmla="*/ 38 h 3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6" h="38">
                <a:moveTo>
                  <a:pt x="0" y="36"/>
                </a:moveTo>
                <a:cubicBezTo>
                  <a:pt x="11" y="35"/>
                  <a:pt x="45" y="38"/>
                  <a:pt x="64" y="32"/>
                </a:cubicBezTo>
                <a:cubicBezTo>
                  <a:pt x="83" y="26"/>
                  <a:pt x="105" y="7"/>
                  <a:pt x="116" y="0"/>
                </a:cubicBezTo>
              </a:path>
            </a:pathLst>
          </a:custGeom>
          <a:noFill/>
          <a:ln w="38100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graphicFrame>
        <p:nvGraphicFramePr>
          <p:cNvPr id="2050" name="Object 20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4" name="Формула" r:id="rId8" imgW="114120" imgH="215640" progId="Equation.3">
                  <p:embed/>
                </p:oleObj>
              </mc:Choice>
              <mc:Fallback>
                <p:oleObj name="Формула" r:id="rId8" imgW="1141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9157" name="Text Box 21"/>
          <p:cNvSpPr txBox="1">
            <a:spLocks noChangeArrowheads="1"/>
          </p:cNvSpPr>
          <p:nvPr/>
        </p:nvSpPr>
        <p:spPr bwMode="auto">
          <a:xfrm>
            <a:off x="323850" y="3141663"/>
            <a:ext cx="514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prstClr val="black"/>
                </a:solidFill>
              </a:rPr>
              <a:t>( )</a:t>
            </a:r>
          </a:p>
        </p:txBody>
      </p:sp>
      <p:sp>
        <p:nvSpPr>
          <p:cNvPr id="219158" name="Text Box 22"/>
          <p:cNvSpPr txBox="1">
            <a:spLocks noChangeArrowheads="1"/>
          </p:cNvSpPr>
          <p:nvPr/>
        </p:nvSpPr>
        <p:spPr bwMode="auto">
          <a:xfrm>
            <a:off x="4211638" y="3068638"/>
            <a:ext cx="514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prstClr val="black"/>
                </a:solidFill>
              </a:rPr>
              <a:t>( )</a:t>
            </a:r>
          </a:p>
        </p:txBody>
      </p:sp>
      <p:graphicFrame>
        <p:nvGraphicFramePr>
          <p:cNvPr id="219159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6138068"/>
              </p:ext>
            </p:extLst>
          </p:nvPr>
        </p:nvGraphicFramePr>
        <p:xfrm>
          <a:off x="4224337" y="2590777"/>
          <a:ext cx="312738" cy="369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5" name="Формула" r:id="rId10" imgW="139680" imgH="164880" progId="Equation.3">
                  <p:embed/>
                </p:oleObj>
              </mc:Choice>
              <mc:Fallback>
                <p:oleObj name="Формула" r:id="rId10" imgW="1396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4337" y="2590777"/>
                        <a:ext cx="312738" cy="369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9160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0438129"/>
              </p:ext>
            </p:extLst>
          </p:nvPr>
        </p:nvGraphicFramePr>
        <p:xfrm>
          <a:off x="4150736" y="3861060"/>
          <a:ext cx="312738" cy="369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6" name="Формула" r:id="rId12" imgW="139680" imgH="164880" progId="Equation.3">
                  <p:embed/>
                </p:oleObj>
              </mc:Choice>
              <mc:Fallback>
                <p:oleObj name="Формула" r:id="rId12" imgW="1396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0736" y="3861060"/>
                        <a:ext cx="312738" cy="369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25"/>
          <p:cNvGrpSpPr>
            <a:grpSpLocks/>
          </p:cNvGrpSpPr>
          <p:nvPr/>
        </p:nvGrpSpPr>
        <p:grpSpPr bwMode="auto">
          <a:xfrm flipH="1">
            <a:off x="4143375" y="1557338"/>
            <a:ext cx="4281488" cy="2112962"/>
            <a:chOff x="2611" y="981"/>
            <a:chExt cx="2697" cy="1331"/>
          </a:xfrm>
        </p:grpSpPr>
        <p:sp>
          <p:nvSpPr>
            <p:cNvPr id="2098" name="Text Box 26"/>
            <p:cNvSpPr txBox="1">
              <a:spLocks noChangeArrowheads="1"/>
            </p:cNvSpPr>
            <p:nvPr/>
          </p:nvSpPr>
          <p:spPr bwMode="auto">
            <a:xfrm>
              <a:off x="5009" y="981"/>
              <a:ext cx="29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ru-RU">
                  <a:solidFill>
                    <a:srgbClr val="000099"/>
                  </a:solidFill>
                </a:rPr>
                <a:t>В</a:t>
              </a:r>
              <a:r>
                <a:rPr lang="ru-RU" baseline="-25000">
                  <a:solidFill>
                    <a:srgbClr val="000099"/>
                  </a:solidFill>
                </a:rPr>
                <a:t>1</a:t>
              </a:r>
            </a:p>
          </p:txBody>
        </p:sp>
        <p:sp>
          <p:nvSpPr>
            <p:cNvPr id="2099" name="Text Box 27"/>
            <p:cNvSpPr txBox="1">
              <a:spLocks noChangeArrowheads="1"/>
            </p:cNvSpPr>
            <p:nvPr/>
          </p:nvSpPr>
          <p:spPr bwMode="auto">
            <a:xfrm>
              <a:off x="2611" y="981"/>
              <a:ext cx="30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ru-RU">
                  <a:solidFill>
                    <a:srgbClr val="000099"/>
                  </a:solidFill>
                </a:rPr>
                <a:t>А</a:t>
              </a:r>
              <a:r>
                <a:rPr lang="ru-RU" baseline="-25000">
                  <a:solidFill>
                    <a:srgbClr val="000099"/>
                  </a:solidFill>
                </a:rPr>
                <a:t>1</a:t>
              </a:r>
              <a:endParaRPr lang="ru-RU">
                <a:solidFill>
                  <a:srgbClr val="000099"/>
                </a:solidFill>
              </a:endParaRPr>
            </a:p>
          </p:txBody>
        </p:sp>
        <p:sp>
          <p:nvSpPr>
            <p:cNvPr id="2100" name="Text Box 28"/>
            <p:cNvSpPr txBox="1">
              <a:spLocks noChangeArrowheads="1"/>
            </p:cNvSpPr>
            <p:nvPr/>
          </p:nvSpPr>
          <p:spPr bwMode="auto">
            <a:xfrm>
              <a:off x="3606" y="2024"/>
              <a:ext cx="30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ru-RU">
                  <a:solidFill>
                    <a:srgbClr val="000099"/>
                  </a:solidFill>
                </a:rPr>
                <a:t>С</a:t>
              </a:r>
              <a:r>
                <a:rPr lang="ru-RU" baseline="-25000">
                  <a:solidFill>
                    <a:srgbClr val="000099"/>
                  </a:solidFill>
                </a:rPr>
                <a:t>1</a:t>
              </a:r>
              <a:endParaRPr lang="ru-RU">
                <a:solidFill>
                  <a:srgbClr val="000099"/>
                </a:solidFill>
              </a:endParaRPr>
            </a:p>
          </p:txBody>
        </p:sp>
        <p:sp>
          <p:nvSpPr>
            <p:cNvPr id="2101" name="Freeform 29"/>
            <p:cNvSpPr>
              <a:spLocks/>
            </p:cNvSpPr>
            <p:nvPr/>
          </p:nvSpPr>
          <p:spPr bwMode="auto">
            <a:xfrm flipH="1" flipV="1">
              <a:off x="2789" y="1026"/>
              <a:ext cx="2314" cy="1089"/>
            </a:xfrm>
            <a:custGeom>
              <a:avLst/>
              <a:gdLst>
                <a:gd name="T0" fmla="*/ 0 w 2584"/>
                <a:gd name="T1" fmla="*/ 1089 h 1536"/>
                <a:gd name="T2" fmla="*/ 1433 w 2584"/>
                <a:gd name="T3" fmla="*/ 0 h 1536"/>
                <a:gd name="T4" fmla="*/ 2314 w 2584"/>
                <a:gd name="T5" fmla="*/ 1089 h 1536"/>
                <a:gd name="T6" fmla="*/ 0 w 2584"/>
                <a:gd name="T7" fmla="*/ 1089 h 15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584"/>
                <a:gd name="T13" fmla="*/ 0 h 1536"/>
                <a:gd name="T14" fmla="*/ 2584 w 2584"/>
                <a:gd name="T15" fmla="*/ 1536 h 1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584" h="1536">
                  <a:moveTo>
                    <a:pt x="0" y="1536"/>
                  </a:moveTo>
                  <a:lnTo>
                    <a:pt x="1600" y="0"/>
                  </a:lnTo>
                  <a:lnTo>
                    <a:pt x="2584" y="1536"/>
                  </a:lnTo>
                  <a:lnTo>
                    <a:pt x="0" y="1536"/>
                  </a:lnTo>
                </a:path>
              </a:pathLst>
            </a:custGeom>
            <a:gradFill rotWithShape="1">
              <a:gsLst>
                <a:gs pos="0">
                  <a:srgbClr val="0000FF"/>
                </a:gs>
                <a:gs pos="100000">
                  <a:srgbClr val="33CCFF"/>
                </a:gs>
              </a:gsLst>
              <a:path path="rect">
                <a:fillToRect l="50000" t="50000" r="50000" b="50000"/>
              </a:path>
            </a:gra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prstClr val="black"/>
                </a:solidFill>
                <a:latin typeface="Tahoma" pitchFamily="34" charset="0"/>
              </a:endParaRPr>
            </a:p>
          </p:txBody>
        </p:sp>
        <p:grpSp>
          <p:nvGrpSpPr>
            <p:cNvPr id="2102" name="Group 30"/>
            <p:cNvGrpSpPr>
              <a:grpSpLocks/>
            </p:cNvGrpSpPr>
            <p:nvPr/>
          </p:nvGrpSpPr>
          <p:grpSpPr bwMode="auto">
            <a:xfrm rot="4767653">
              <a:off x="3133" y="1453"/>
              <a:ext cx="135" cy="279"/>
              <a:chOff x="1112" y="1480"/>
              <a:chExt cx="135" cy="279"/>
            </a:xfrm>
          </p:grpSpPr>
          <p:sp>
            <p:nvSpPr>
              <p:cNvPr id="2106" name="Line 31"/>
              <p:cNvSpPr>
                <a:spLocks noChangeShapeType="1"/>
              </p:cNvSpPr>
              <p:nvPr/>
            </p:nvSpPr>
            <p:spPr bwMode="auto">
              <a:xfrm rot="-1236565">
                <a:off x="1112" y="1532"/>
                <a:ext cx="45" cy="227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prstClr val="black"/>
                  </a:solidFill>
                  <a:latin typeface="Tahoma" pitchFamily="34" charset="0"/>
                </a:endParaRPr>
              </a:p>
            </p:txBody>
          </p:sp>
          <p:sp>
            <p:nvSpPr>
              <p:cNvPr id="2107" name="Line 32"/>
              <p:cNvSpPr>
                <a:spLocks noChangeShapeType="1"/>
              </p:cNvSpPr>
              <p:nvPr/>
            </p:nvSpPr>
            <p:spPr bwMode="auto">
              <a:xfrm rot="-1236565">
                <a:off x="1154" y="1516"/>
                <a:ext cx="45" cy="227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prstClr val="black"/>
                  </a:solidFill>
                  <a:latin typeface="Tahoma" pitchFamily="34" charset="0"/>
                </a:endParaRPr>
              </a:p>
            </p:txBody>
          </p:sp>
          <p:sp>
            <p:nvSpPr>
              <p:cNvPr id="2108" name="Line 33"/>
              <p:cNvSpPr>
                <a:spLocks noChangeShapeType="1"/>
              </p:cNvSpPr>
              <p:nvPr/>
            </p:nvSpPr>
            <p:spPr bwMode="auto">
              <a:xfrm rot="-1236565">
                <a:off x="1202" y="1480"/>
                <a:ext cx="45" cy="227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prstClr val="black"/>
                  </a:solidFill>
                  <a:latin typeface="Tahoma" pitchFamily="34" charset="0"/>
                </a:endParaRPr>
              </a:p>
            </p:txBody>
          </p:sp>
        </p:grpSp>
        <p:grpSp>
          <p:nvGrpSpPr>
            <p:cNvPr id="2103" name="Group 34"/>
            <p:cNvGrpSpPr>
              <a:grpSpLocks/>
            </p:cNvGrpSpPr>
            <p:nvPr/>
          </p:nvGrpSpPr>
          <p:grpSpPr bwMode="auto">
            <a:xfrm rot="9189859">
              <a:off x="4286" y="1480"/>
              <a:ext cx="90" cy="227"/>
              <a:chOff x="4150" y="2205"/>
              <a:chExt cx="90" cy="227"/>
            </a:xfrm>
          </p:grpSpPr>
          <p:sp>
            <p:nvSpPr>
              <p:cNvPr id="2104" name="Line 35"/>
              <p:cNvSpPr>
                <a:spLocks noChangeShapeType="1"/>
              </p:cNvSpPr>
              <p:nvPr/>
            </p:nvSpPr>
            <p:spPr bwMode="auto">
              <a:xfrm>
                <a:off x="4150" y="2205"/>
                <a:ext cx="45" cy="227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prstClr val="black"/>
                  </a:solidFill>
                  <a:latin typeface="Tahoma" pitchFamily="34" charset="0"/>
                </a:endParaRPr>
              </a:p>
            </p:txBody>
          </p:sp>
          <p:sp>
            <p:nvSpPr>
              <p:cNvPr id="2105" name="Line 36"/>
              <p:cNvSpPr>
                <a:spLocks noChangeShapeType="1"/>
              </p:cNvSpPr>
              <p:nvPr/>
            </p:nvSpPr>
            <p:spPr bwMode="auto">
              <a:xfrm>
                <a:off x="4195" y="2205"/>
                <a:ext cx="45" cy="227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prstClr val="black"/>
                  </a:solidFill>
                  <a:latin typeface="Tahoma" pitchFamily="34" charset="0"/>
                </a:endParaRPr>
              </a:p>
            </p:txBody>
          </p:sp>
        </p:grpSp>
      </p:grpSp>
      <p:sp>
        <p:nvSpPr>
          <p:cNvPr id="219173" name="Line 37"/>
          <p:cNvSpPr>
            <a:spLocks noChangeShapeType="1"/>
          </p:cNvSpPr>
          <p:nvPr/>
        </p:nvSpPr>
        <p:spPr bwMode="auto">
          <a:xfrm rot="20363435" flipH="1">
            <a:off x="6227763" y="1557338"/>
            <a:ext cx="138112" cy="26035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19174" name="Line 38"/>
          <p:cNvSpPr>
            <a:spLocks noChangeShapeType="1"/>
          </p:cNvSpPr>
          <p:nvPr/>
        </p:nvSpPr>
        <p:spPr bwMode="auto">
          <a:xfrm rot="20363435" flipH="1">
            <a:off x="2627313" y="3429000"/>
            <a:ext cx="138112" cy="26035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19175" name="Freeform 39"/>
          <p:cNvSpPr>
            <a:spLocks/>
          </p:cNvSpPr>
          <p:nvPr/>
        </p:nvSpPr>
        <p:spPr bwMode="auto">
          <a:xfrm>
            <a:off x="2984500" y="1778000"/>
            <a:ext cx="50800" cy="3454400"/>
          </a:xfrm>
          <a:custGeom>
            <a:avLst/>
            <a:gdLst>
              <a:gd name="T0" fmla="*/ 50800 w 32"/>
              <a:gd name="T1" fmla="*/ 0 h 2176"/>
              <a:gd name="T2" fmla="*/ 0 w 32"/>
              <a:gd name="T3" fmla="*/ 3454400 h 2176"/>
              <a:gd name="T4" fmla="*/ 0 60000 65536"/>
              <a:gd name="T5" fmla="*/ 0 60000 65536"/>
              <a:gd name="T6" fmla="*/ 0 w 32"/>
              <a:gd name="T7" fmla="*/ 0 h 2176"/>
              <a:gd name="T8" fmla="*/ 32 w 32"/>
              <a:gd name="T9" fmla="*/ 2176 h 217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2" h="2176">
                <a:moveTo>
                  <a:pt x="32" y="0"/>
                </a:moveTo>
                <a:lnTo>
                  <a:pt x="0" y="2176"/>
                </a:lnTo>
              </a:path>
            </a:pathLst>
          </a:custGeom>
          <a:noFill/>
          <a:ln w="381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19176" name="Freeform 40"/>
          <p:cNvSpPr>
            <a:spLocks/>
          </p:cNvSpPr>
          <p:nvPr/>
        </p:nvSpPr>
        <p:spPr bwMode="auto">
          <a:xfrm>
            <a:off x="736600" y="1765300"/>
            <a:ext cx="2286000" cy="3454400"/>
          </a:xfrm>
          <a:custGeom>
            <a:avLst/>
            <a:gdLst>
              <a:gd name="T0" fmla="*/ 0 w 1440"/>
              <a:gd name="T1" fmla="*/ 1739900 h 2176"/>
              <a:gd name="T2" fmla="*/ 2286000 w 1440"/>
              <a:gd name="T3" fmla="*/ 0 h 2176"/>
              <a:gd name="T4" fmla="*/ 2247900 w 1440"/>
              <a:gd name="T5" fmla="*/ 3454400 h 2176"/>
              <a:gd name="T6" fmla="*/ 0 w 1440"/>
              <a:gd name="T7" fmla="*/ 1739900 h 2176"/>
              <a:gd name="T8" fmla="*/ 0 60000 65536"/>
              <a:gd name="T9" fmla="*/ 0 60000 65536"/>
              <a:gd name="T10" fmla="*/ 0 60000 65536"/>
              <a:gd name="T11" fmla="*/ 0 60000 65536"/>
              <a:gd name="T12" fmla="*/ 0 w 1440"/>
              <a:gd name="T13" fmla="*/ 0 h 2176"/>
              <a:gd name="T14" fmla="*/ 1440 w 1440"/>
              <a:gd name="T15" fmla="*/ 2176 h 21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40" h="2176">
                <a:moveTo>
                  <a:pt x="0" y="1096"/>
                </a:moveTo>
                <a:lnTo>
                  <a:pt x="1440" y="0"/>
                </a:lnTo>
                <a:lnTo>
                  <a:pt x="1416" y="2176"/>
                </a:lnTo>
                <a:lnTo>
                  <a:pt x="0" y="1096"/>
                </a:lnTo>
                <a:close/>
              </a:path>
            </a:pathLst>
          </a:custGeom>
          <a:noFill/>
          <a:ln w="57150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19177" name="Freeform 41"/>
          <p:cNvSpPr>
            <a:spLocks/>
          </p:cNvSpPr>
          <p:nvPr/>
        </p:nvSpPr>
        <p:spPr bwMode="auto">
          <a:xfrm>
            <a:off x="2987675" y="1773238"/>
            <a:ext cx="1384300" cy="3492500"/>
          </a:xfrm>
          <a:custGeom>
            <a:avLst/>
            <a:gdLst>
              <a:gd name="T0" fmla="*/ 1384300 w 872"/>
              <a:gd name="T1" fmla="*/ 1727200 h 2200"/>
              <a:gd name="T2" fmla="*/ 50800 w 872"/>
              <a:gd name="T3" fmla="*/ 0 h 2200"/>
              <a:gd name="T4" fmla="*/ 0 w 872"/>
              <a:gd name="T5" fmla="*/ 3492500 h 2200"/>
              <a:gd name="T6" fmla="*/ 1384300 w 872"/>
              <a:gd name="T7" fmla="*/ 1727200 h 2200"/>
              <a:gd name="T8" fmla="*/ 0 60000 65536"/>
              <a:gd name="T9" fmla="*/ 0 60000 65536"/>
              <a:gd name="T10" fmla="*/ 0 60000 65536"/>
              <a:gd name="T11" fmla="*/ 0 60000 65536"/>
              <a:gd name="T12" fmla="*/ 0 w 872"/>
              <a:gd name="T13" fmla="*/ 0 h 2200"/>
              <a:gd name="T14" fmla="*/ 872 w 872"/>
              <a:gd name="T15" fmla="*/ 2200 h 22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72" h="2200">
                <a:moveTo>
                  <a:pt x="872" y="1088"/>
                </a:moveTo>
                <a:lnTo>
                  <a:pt x="32" y="0"/>
                </a:lnTo>
                <a:lnTo>
                  <a:pt x="0" y="2200"/>
                </a:lnTo>
                <a:lnTo>
                  <a:pt x="872" y="1088"/>
                </a:lnTo>
                <a:close/>
              </a:path>
            </a:pathLst>
          </a:custGeom>
          <a:noFill/>
          <a:ln w="57150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19178" name="Text Box 42"/>
          <p:cNvSpPr txBox="1">
            <a:spLocks noChangeArrowheads="1"/>
          </p:cNvSpPr>
          <p:nvPr/>
        </p:nvSpPr>
        <p:spPr bwMode="auto">
          <a:xfrm>
            <a:off x="2555875" y="4437063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b="1">
                <a:solidFill>
                  <a:srgbClr val="000000"/>
                </a:solidFill>
                <a:latin typeface="Times New Roman" pitchFamily="18" charset="0"/>
              </a:rPr>
              <a:t>1</a:t>
            </a:r>
          </a:p>
        </p:txBody>
      </p:sp>
      <p:sp>
        <p:nvSpPr>
          <p:cNvPr id="219179" name="Text Box 43"/>
          <p:cNvSpPr txBox="1">
            <a:spLocks noChangeArrowheads="1"/>
          </p:cNvSpPr>
          <p:nvPr/>
        </p:nvSpPr>
        <p:spPr bwMode="auto">
          <a:xfrm>
            <a:off x="2987675" y="4437063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b="1">
                <a:solidFill>
                  <a:srgbClr val="000000"/>
                </a:solidFill>
                <a:latin typeface="Times New Roman" pitchFamily="18" charset="0"/>
              </a:rPr>
              <a:t>3</a:t>
            </a:r>
          </a:p>
        </p:txBody>
      </p:sp>
      <p:grpSp>
        <p:nvGrpSpPr>
          <p:cNvPr id="7" name="Group 44"/>
          <p:cNvGrpSpPr>
            <a:grpSpLocks/>
          </p:cNvGrpSpPr>
          <p:nvPr/>
        </p:nvGrpSpPr>
        <p:grpSpPr bwMode="auto">
          <a:xfrm>
            <a:off x="2987675" y="4941888"/>
            <a:ext cx="184150" cy="165100"/>
            <a:chOff x="1884" y="3096"/>
            <a:chExt cx="116" cy="104"/>
          </a:xfrm>
        </p:grpSpPr>
        <p:sp>
          <p:nvSpPr>
            <p:cNvPr id="2096" name="Freeform 45"/>
            <p:cNvSpPr>
              <a:spLocks/>
            </p:cNvSpPr>
            <p:nvPr/>
          </p:nvSpPr>
          <p:spPr bwMode="auto">
            <a:xfrm>
              <a:off x="1888" y="3144"/>
              <a:ext cx="84" cy="56"/>
            </a:xfrm>
            <a:custGeom>
              <a:avLst/>
              <a:gdLst>
                <a:gd name="T0" fmla="*/ 84 w 84"/>
                <a:gd name="T1" fmla="*/ 56 h 56"/>
                <a:gd name="T2" fmla="*/ 52 w 84"/>
                <a:gd name="T3" fmla="*/ 12 h 56"/>
                <a:gd name="T4" fmla="*/ 0 w 84"/>
                <a:gd name="T5" fmla="*/ 0 h 56"/>
                <a:gd name="T6" fmla="*/ 0 60000 65536"/>
                <a:gd name="T7" fmla="*/ 0 60000 65536"/>
                <a:gd name="T8" fmla="*/ 0 60000 65536"/>
                <a:gd name="T9" fmla="*/ 0 w 84"/>
                <a:gd name="T10" fmla="*/ 0 h 56"/>
                <a:gd name="T11" fmla="*/ 84 w 84"/>
                <a:gd name="T12" fmla="*/ 56 h 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4" h="56">
                  <a:moveTo>
                    <a:pt x="84" y="56"/>
                  </a:moveTo>
                  <a:cubicBezTo>
                    <a:pt x="79" y="49"/>
                    <a:pt x="66" y="21"/>
                    <a:pt x="52" y="12"/>
                  </a:cubicBezTo>
                  <a:cubicBezTo>
                    <a:pt x="38" y="3"/>
                    <a:pt x="11" y="2"/>
                    <a:pt x="0" y="0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prstClr val="black"/>
                </a:solidFill>
                <a:latin typeface="Tahoma" pitchFamily="34" charset="0"/>
              </a:endParaRPr>
            </a:p>
          </p:txBody>
        </p:sp>
        <p:sp>
          <p:nvSpPr>
            <p:cNvPr id="2097" name="Freeform 46"/>
            <p:cNvSpPr>
              <a:spLocks/>
            </p:cNvSpPr>
            <p:nvPr/>
          </p:nvSpPr>
          <p:spPr bwMode="auto">
            <a:xfrm>
              <a:off x="1884" y="3096"/>
              <a:ext cx="116" cy="68"/>
            </a:xfrm>
            <a:custGeom>
              <a:avLst/>
              <a:gdLst>
                <a:gd name="T0" fmla="*/ 116 w 116"/>
                <a:gd name="T1" fmla="*/ 68 h 68"/>
                <a:gd name="T2" fmla="*/ 68 w 116"/>
                <a:gd name="T3" fmla="*/ 16 h 68"/>
                <a:gd name="T4" fmla="*/ 0 w 116"/>
                <a:gd name="T5" fmla="*/ 0 h 68"/>
                <a:gd name="T6" fmla="*/ 0 60000 65536"/>
                <a:gd name="T7" fmla="*/ 0 60000 65536"/>
                <a:gd name="T8" fmla="*/ 0 60000 65536"/>
                <a:gd name="T9" fmla="*/ 0 w 116"/>
                <a:gd name="T10" fmla="*/ 0 h 68"/>
                <a:gd name="T11" fmla="*/ 116 w 116"/>
                <a:gd name="T12" fmla="*/ 68 h 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6" h="68">
                  <a:moveTo>
                    <a:pt x="116" y="68"/>
                  </a:moveTo>
                  <a:cubicBezTo>
                    <a:pt x="107" y="59"/>
                    <a:pt x="87" y="27"/>
                    <a:pt x="68" y="16"/>
                  </a:cubicBezTo>
                  <a:cubicBezTo>
                    <a:pt x="49" y="5"/>
                    <a:pt x="14" y="3"/>
                    <a:pt x="0" y="0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prstClr val="black"/>
                </a:solidFill>
                <a:latin typeface="Tahoma" pitchFamily="34" charset="0"/>
              </a:endParaRPr>
            </a:p>
          </p:txBody>
        </p:sp>
      </p:grpSp>
      <p:sp>
        <p:nvSpPr>
          <p:cNvPr id="219183" name="Freeform 47"/>
          <p:cNvSpPr>
            <a:spLocks/>
          </p:cNvSpPr>
          <p:nvPr/>
        </p:nvSpPr>
        <p:spPr bwMode="auto">
          <a:xfrm>
            <a:off x="2781300" y="4975225"/>
            <a:ext cx="196850" cy="98425"/>
          </a:xfrm>
          <a:custGeom>
            <a:avLst/>
            <a:gdLst>
              <a:gd name="T0" fmla="*/ 196850 w 124"/>
              <a:gd name="T1" fmla="*/ 3175 h 62"/>
              <a:gd name="T2" fmla="*/ 82550 w 124"/>
              <a:gd name="T3" fmla="*/ 15875 h 62"/>
              <a:gd name="T4" fmla="*/ 0 w 124"/>
              <a:gd name="T5" fmla="*/ 98425 h 62"/>
              <a:gd name="T6" fmla="*/ 0 60000 65536"/>
              <a:gd name="T7" fmla="*/ 0 60000 65536"/>
              <a:gd name="T8" fmla="*/ 0 60000 65536"/>
              <a:gd name="T9" fmla="*/ 0 w 124"/>
              <a:gd name="T10" fmla="*/ 0 h 62"/>
              <a:gd name="T11" fmla="*/ 124 w 124"/>
              <a:gd name="T12" fmla="*/ 62 h 6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4" h="62">
                <a:moveTo>
                  <a:pt x="124" y="2"/>
                </a:moveTo>
                <a:cubicBezTo>
                  <a:pt x="112" y="3"/>
                  <a:pt x="73" y="0"/>
                  <a:pt x="52" y="10"/>
                </a:cubicBezTo>
                <a:cubicBezTo>
                  <a:pt x="31" y="20"/>
                  <a:pt x="11" y="51"/>
                  <a:pt x="0" y="62"/>
                </a:cubicBezTo>
              </a:path>
            </a:pathLst>
          </a:custGeom>
          <a:noFill/>
          <a:ln w="38100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19184" name="Freeform 48"/>
          <p:cNvSpPr>
            <a:spLocks/>
          </p:cNvSpPr>
          <p:nvPr/>
        </p:nvSpPr>
        <p:spPr bwMode="auto">
          <a:xfrm>
            <a:off x="3022600" y="1949450"/>
            <a:ext cx="158750" cy="71438"/>
          </a:xfrm>
          <a:custGeom>
            <a:avLst/>
            <a:gdLst>
              <a:gd name="T0" fmla="*/ 0 w 100"/>
              <a:gd name="T1" fmla="*/ 50800 h 45"/>
              <a:gd name="T2" fmla="*/ 101600 w 100"/>
              <a:gd name="T3" fmla="*/ 63500 h 45"/>
              <a:gd name="T4" fmla="*/ 158750 w 100"/>
              <a:gd name="T5" fmla="*/ 0 h 45"/>
              <a:gd name="T6" fmla="*/ 0 60000 65536"/>
              <a:gd name="T7" fmla="*/ 0 60000 65536"/>
              <a:gd name="T8" fmla="*/ 0 60000 65536"/>
              <a:gd name="T9" fmla="*/ 0 w 100"/>
              <a:gd name="T10" fmla="*/ 0 h 45"/>
              <a:gd name="T11" fmla="*/ 100 w 100"/>
              <a:gd name="T12" fmla="*/ 45 h 4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0" h="45">
                <a:moveTo>
                  <a:pt x="0" y="32"/>
                </a:moveTo>
                <a:cubicBezTo>
                  <a:pt x="11" y="33"/>
                  <a:pt x="47" y="45"/>
                  <a:pt x="64" y="40"/>
                </a:cubicBezTo>
                <a:cubicBezTo>
                  <a:pt x="81" y="35"/>
                  <a:pt x="92" y="8"/>
                  <a:pt x="100" y="0"/>
                </a:cubicBezTo>
              </a:path>
            </a:pathLst>
          </a:custGeom>
          <a:noFill/>
          <a:ln w="38100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19185" name="Freeform 49"/>
          <p:cNvSpPr>
            <a:spLocks/>
          </p:cNvSpPr>
          <p:nvPr/>
        </p:nvSpPr>
        <p:spPr bwMode="auto">
          <a:xfrm>
            <a:off x="2867025" y="1895475"/>
            <a:ext cx="161925" cy="98425"/>
          </a:xfrm>
          <a:custGeom>
            <a:avLst/>
            <a:gdLst>
              <a:gd name="T0" fmla="*/ 0 w 102"/>
              <a:gd name="T1" fmla="*/ 0 h 62"/>
              <a:gd name="T2" fmla="*/ 82550 w 102"/>
              <a:gd name="T3" fmla="*/ 80963 h 62"/>
              <a:gd name="T4" fmla="*/ 161925 w 102"/>
              <a:gd name="T5" fmla="*/ 98425 h 62"/>
              <a:gd name="T6" fmla="*/ 0 60000 65536"/>
              <a:gd name="T7" fmla="*/ 0 60000 65536"/>
              <a:gd name="T8" fmla="*/ 0 60000 65536"/>
              <a:gd name="T9" fmla="*/ 0 w 102"/>
              <a:gd name="T10" fmla="*/ 0 h 62"/>
              <a:gd name="T11" fmla="*/ 102 w 102"/>
              <a:gd name="T12" fmla="*/ 62 h 6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2" h="62">
                <a:moveTo>
                  <a:pt x="0" y="0"/>
                </a:moveTo>
                <a:cubicBezTo>
                  <a:pt x="8" y="9"/>
                  <a:pt x="35" y="41"/>
                  <a:pt x="52" y="51"/>
                </a:cubicBezTo>
                <a:cubicBezTo>
                  <a:pt x="69" y="61"/>
                  <a:pt x="92" y="60"/>
                  <a:pt x="102" y="62"/>
                </a:cubicBezTo>
              </a:path>
            </a:pathLst>
          </a:custGeom>
          <a:noFill/>
          <a:ln w="38100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19186" name="Text Box 50"/>
          <p:cNvSpPr txBox="1">
            <a:spLocks noChangeArrowheads="1"/>
          </p:cNvSpPr>
          <p:nvPr/>
        </p:nvSpPr>
        <p:spPr bwMode="auto">
          <a:xfrm>
            <a:off x="2555875" y="2060575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b="1">
                <a:solidFill>
                  <a:srgbClr val="000000"/>
                </a:solidFill>
                <a:latin typeface="Times New Roman" pitchFamily="18" charset="0"/>
              </a:rPr>
              <a:t>2</a:t>
            </a:r>
          </a:p>
        </p:txBody>
      </p:sp>
      <p:sp>
        <p:nvSpPr>
          <p:cNvPr id="219187" name="Text Box 51"/>
          <p:cNvSpPr txBox="1">
            <a:spLocks noChangeArrowheads="1"/>
          </p:cNvSpPr>
          <p:nvPr/>
        </p:nvSpPr>
        <p:spPr bwMode="auto">
          <a:xfrm>
            <a:off x="2987675" y="2060575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b="1">
                <a:solidFill>
                  <a:srgbClr val="000000"/>
                </a:solidFill>
                <a:latin typeface="Times New Roman" pitchFamily="18" charset="0"/>
              </a:rPr>
              <a:t>4</a:t>
            </a:r>
          </a:p>
        </p:txBody>
      </p:sp>
      <p:sp>
        <p:nvSpPr>
          <p:cNvPr id="219188" name="Freeform 52"/>
          <p:cNvSpPr>
            <a:spLocks/>
          </p:cNvSpPr>
          <p:nvPr/>
        </p:nvSpPr>
        <p:spPr bwMode="auto">
          <a:xfrm>
            <a:off x="755650" y="3500438"/>
            <a:ext cx="3657600" cy="1757362"/>
          </a:xfrm>
          <a:custGeom>
            <a:avLst/>
            <a:gdLst>
              <a:gd name="T0" fmla="*/ 0 w 2304"/>
              <a:gd name="T1" fmla="*/ 30162 h 1107"/>
              <a:gd name="T2" fmla="*/ 3657600 w 2304"/>
              <a:gd name="T3" fmla="*/ 0 h 1107"/>
              <a:gd name="T4" fmla="*/ 2266950 w 2304"/>
              <a:gd name="T5" fmla="*/ 1757362 h 1107"/>
              <a:gd name="T6" fmla="*/ 0 w 2304"/>
              <a:gd name="T7" fmla="*/ 30162 h 1107"/>
              <a:gd name="T8" fmla="*/ 0 60000 65536"/>
              <a:gd name="T9" fmla="*/ 0 60000 65536"/>
              <a:gd name="T10" fmla="*/ 0 60000 65536"/>
              <a:gd name="T11" fmla="*/ 0 60000 65536"/>
              <a:gd name="T12" fmla="*/ 0 w 2304"/>
              <a:gd name="T13" fmla="*/ 0 h 1107"/>
              <a:gd name="T14" fmla="*/ 2304 w 2304"/>
              <a:gd name="T15" fmla="*/ 1107 h 110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04" h="1107">
                <a:moveTo>
                  <a:pt x="0" y="19"/>
                </a:moveTo>
                <a:lnTo>
                  <a:pt x="2304" y="0"/>
                </a:lnTo>
                <a:lnTo>
                  <a:pt x="1428" y="1107"/>
                </a:lnTo>
                <a:lnTo>
                  <a:pt x="0" y="19"/>
                </a:lnTo>
                <a:close/>
              </a:path>
            </a:pathLst>
          </a:custGeom>
          <a:solidFill>
            <a:srgbClr val="66FFFF">
              <a:alpha val="78822"/>
            </a:srgbClr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19189" name="AutoShape 53"/>
          <p:cNvSpPr>
            <a:spLocks noChangeArrowheads="1"/>
          </p:cNvSpPr>
          <p:nvPr/>
        </p:nvSpPr>
        <p:spPr bwMode="auto">
          <a:xfrm rot="5400000">
            <a:off x="2808288" y="4616450"/>
            <a:ext cx="288925" cy="504825"/>
          </a:xfrm>
          <a:prstGeom prst="moon">
            <a:avLst>
              <a:gd name="adj" fmla="val 50000"/>
            </a:avLst>
          </a:prstGeom>
          <a:gradFill rotWithShape="1">
            <a:gsLst>
              <a:gs pos="0">
                <a:srgbClr val="4D014F"/>
              </a:gs>
              <a:gs pos="50000">
                <a:srgbClr val="A603AB"/>
              </a:gs>
              <a:gs pos="100000">
                <a:srgbClr val="4D014F"/>
              </a:gs>
            </a:gsLst>
            <a:lin ang="18900000" scaled="1"/>
          </a:gra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19190" name="Freeform 54"/>
          <p:cNvSpPr>
            <a:spLocks/>
          </p:cNvSpPr>
          <p:nvPr/>
        </p:nvSpPr>
        <p:spPr bwMode="auto">
          <a:xfrm>
            <a:off x="693161" y="1743220"/>
            <a:ext cx="3702050" cy="1730375"/>
          </a:xfrm>
          <a:custGeom>
            <a:avLst/>
            <a:gdLst>
              <a:gd name="T0" fmla="*/ 0 w 2332"/>
              <a:gd name="T1" fmla="*/ 1730375 h 1090"/>
              <a:gd name="T2" fmla="*/ 3702050 w 2332"/>
              <a:gd name="T3" fmla="*/ 1728788 h 1090"/>
              <a:gd name="T4" fmla="*/ 2333625 w 2332"/>
              <a:gd name="T5" fmla="*/ 0 h 1090"/>
              <a:gd name="T6" fmla="*/ 0 w 2332"/>
              <a:gd name="T7" fmla="*/ 1730375 h 1090"/>
              <a:gd name="T8" fmla="*/ 0 60000 65536"/>
              <a:gd name="T9" fmla="*/ 0 60000 65536"/>
              <a:gd name="T10" fmla="*/ 0 60000 65536"/>
              <a:gd name="T11" fmla="*/ 0 60000 65536"/>
              <a:gd name="T12" fmla="*/ 0 w 2332"/>
              <a:gd name="T13" fmla="*/ 0 h 1090"/>
              <a:gd name="T14" fmla="*/ 2332 w 2332"/>
              <a:gd name="T15" fmla="*/ 1090 h 109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32" h="1090">
                <a:moveTo>
                  <a:pt x="0" y="1090"/>
                </a:moveTo>
                <a:lnTo>
                  <a:pt x="2332" y="1089"/>
                </a:lnTo>
                <a:lnTo>
                  <a:pt x="1470" y="0"/>
                </a:lnTo>
                <a:lnTo>
                  <a:pt x="0" y="1090"/>
                </a:lnTo>
                <a:close/>
              </a:path>
            </a:pathLst>
          </a:custGeom>
          <a:solidFill>
            <a:srgbClr val="FFFF00">
              <a:alpha val="81960"/>
            </a:srgbClr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grpSp>
        <p:nvGrpSpPr>
          <p:cNvPr id="2088" name="Group 55"/>
          <p:cNvGrpSpPr>
            <a:grpSpLocks/>
          </p:cNvGrpSpPr>
          <p:nvPr/>
        </p:nvGrpSpPr>
        <p:grpSpPr bwMode="auto">
          <a:xfrm rot="4648685">
            <a:off x="3533776" y="2306637"/>
            <a:ext cx="214312" cy="442913"/>
            <a:chOff x="1112" y="1480"/>
            <a:chExt cx="135" cy="279"/>
          </a:xfrm>
        </p:grpSpPr>
        <p:sp>
          <p:nvSpPr>
            <p:cNvPr id="2093" name="Line 56"/>
            <p:cNvSpPr>
              <a:spLocks noChangeShapeType="1"/>
            </p:cNvSpPr>
            <p:nvPr/>
          </p:nvSpPr>
          <p:spPr bwMode="auto">
            <a:xfrm rot="-1236565">
              <a:off x="1112" y="1532"/>
              <a:ext cx="45" cy="227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prstClr val="black"/>
                </a:solidFill>
                <a:latin typeface="Tahoma" pitchFamily="34" charset="0"/>
              </a:endParaRPr>
            </a:p>
          </p:txBody>
        </p:sp>
        <p:sp>
          <p:nvSpPr>
            <p:cNvPr id="2094" name="Line 57"/>
            <p:cNvSpPr>
              <a:spLocks noChangeShapeType="1"/>
            </p:cNvSpPr>
            <p:nvPr/>
          </p:nvSpPr>
          <p:spPr bwMode="auto">
            <a:xfrm rot="-1236565">
              <a:off x="1154" y="1516"/>
              <a:ext cx="45" cy="227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prstClr val="black"/>
                </a:solidFill>
                <a:latin typeface="Tahoma" pitchFamily="34" charset="0"/>
              </a:endParaRPr>
            </a:p>
          </p:txBody>
        </p:sp>
        <p:sp>
          <p:nvSpPr>
            <p:cNvPr id="2095" name="Line 58"/>
            <p:cNvSpPr>
              <a:spLocks noChangeShapeType="1"/>
            </p:cNvSpPr>
            <p:nvPr/>
          </p:nvSpPr>
          <p:spPr bwMode="auto">
            <a:xfrm rot="-1236565">
              <a:off x="1202" y="1480"/>
              <a:ext cx="45" cy="227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prstClr val="black"/>
                </a:solidFill>
                <a:latin typeface="Tahoma" pitchFamily="34" charset="0"/>
              </a:endParaRPr>
            </a:p>
          </p:txBody>
        </p:sp>
      </p:grpSp>
      <p:grpSp>
        <p:nvGrpSpPr>
          <p:cNvPr id="2089" name="Group 59"/>
          <p:cNvGrpSpPr>
            <a:grpSpLocks/>
          </p:cNvGrpSpPr>
          <p:nvPr/>
        </p:nvGrpSpPr>
        <p:grpSpPr bwMode="auto">
          <a:xfrm rot="9063311">
            <a:off x="1835150" y="2420938"/>
            <a:ext cx="142875" cy="360362"/>
            <a:chOff x="4150" y="2205"/>
            <a:chExt cx="90" cy="227"/>
          </a:xfrm>
        </p:grpSpPr>
        <p:sp>
          <p:nvSpPr>
            <p:cNvPr id="2091" name="Line 60"/>
            <p:cNvSpPr>
              <a:spLocks noChangeShapeType="1"/>
            </p:cNvSpPr>
            <p:nvPr/>
          </p:nvSpPr>
          <p:spPr bwMode="auto">
            <a:xfrm>
              <a:off x="4150" y="2205"/>
              <a:ext cx="45" cy="227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prstClr val="black"/>
                </a:solidFill>
                <a:latin typeface="Tahoma" pitchFamily="34" charset="0"/>
              </a:endParaRPr>
            </a:p>
          </p:txBody>
        </p:sp>
        <p:sp>
          <p:nvSpPr>
            <p:cNvPr id="2092" name="Line 61"/>
            <p:cNvSpPr>
              <a:spLocks noChangeShapeType="1"/>
            </p:cNvSpPr>
            <p:nvPr/>
          </p:nvSpPr>
          <p:spPr bwMode="auto">
            <a:xfrm>
              <a:off x="4195" y="2205"/>
              <a:ext cx="45" cy="227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prstClr val="black"/>
                </a:solidFill>
                <a:latin typeface="Tahoma" pitchFamily="34" charset="0"/>
              </a:endParaRPr>
            </a:p>
          </p:txBody>
        </p:sp>
      </p:grpSp>
      <p:sp>
        <p:nvSpPr>
          <p:cNvPr id="219198" name="AutoShape 62"/>
          <p:cNvSpPr>
            <a:spLocks noChangeArrowheads="1"/>
          </p:cNvSpPr>
          <p:nvPr/>
        </p:nvSpPr>
        <p:spPr bwMode="auto">
          <a:xfrm rot="-5594381">
            <a:off x="2808288" y="1881188"/>
            <a:ext cx="288925" cy="504825"/>
          </a:xfrm>
          <a:prstGeom prst="moon">
            <a:avLst>
              <a:gd name="adj" fmla="val 50000"/>
            </a:avLst>
          </a:prstGeom>
          <a:gradFill rotWithShape="1">
            <a:gsLst>
              <a:gs pos="0">
                <a:srgbClr val="4D014F"/>
              </a:gs>
              <a:gs pos="50000">
                <a:srgbClr val="A603AB"/>
              </a:gs>
              <a:gs pos="100000">
                <a:srgbClr val="4D014F"/>
              </a:gs>
            </a:gsLst>
            <a:lin ang="18900000" scaled="1"/>
          </a:gra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06564" y="4959927"/>
            <a:ext cx="1368190" cy="1368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45297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19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1.48148E-6 L -0.40782 0.2763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99" y="138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19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9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19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19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219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219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2000"/>
                                        <p:tgtEl>
                                          <p:spTgt spid="219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000"/>
                                        <p:tgtEl>
                                          <p:spTgt spid="219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19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19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7" presetID="35" presetClass="emph" presetSubtype="0" repeatCount="5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8" dur="500" fill="hold"/>
                                        <p:tgtEl>
                                          <p:spTgt spid="219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19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9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2000"/>
                                        <p:tgtEl>
                                          <p:spTgt spid="2191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5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9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9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9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918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91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918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91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918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91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918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918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9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9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9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918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91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918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91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918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91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918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918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9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9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9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917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91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917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91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917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91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917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917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9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9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9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918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91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918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91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918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91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918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918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1000"/>
                                        <p:tgtEl>
                                          <p:spTgt spid="219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9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 nodeType="clickPar">
                      <p:stCondLst>
                        <p:cond delay="indefinite"/>
                      </p:stCondLst>
                      <p:childTnLst>
                        <p:par>
                          <p:cTn id="1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2000"/>
                                        <p:tgtEl>
                                          <p:spTgt spid="2191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2000"/>
                                        <p:tgtEl>
                                          <p:spTgt spid="2191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2000"/>
                                        <p:tgtEl>
                                          <p:spTgt spid="2191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2000"/>
                                        <p:tgtEl>
                                          <p:spTgt spid="219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3" dur="500"/>
                                        <p:tgtEl>
                                          <p:spTgt spid="219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35" presetClass="emph" presetSubtype="0" repeatCount="5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5" dur="500" fill="hold"/>
                                        <p:tgtEl>
                                          <p:spTgt spid="219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47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500"/>
                                        <p:tgtEl>
                                          <p:spTgt spid="2191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9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5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9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9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9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917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91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917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91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917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91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917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917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8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9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9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9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915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91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915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91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915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91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915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915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9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9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9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9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918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91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918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91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918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91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918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918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9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9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9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918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91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918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91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918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91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918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918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 nodeType="clickPar">
                      <p:stCondLst>
                        <p:cond delay="indefinite"/>
                      </p:stCondLst>
                      <p:childTnLst>
                        <p:par>
                          <p:cTn id="2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5" dur="2000"/>
                                        <p:tgtEl>
                                          <p:spTgt spid="21913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1000"/>
                                        <p:tgtEl>
                                          <p:spTgt spid="219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1000"/>
                                        <p:tgtEl>
                                          <p:spTgt spid="219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44" presetID="35" presetClass="emph" presetSubtype="0" repeatCount="5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45" dur="1000" fill="hold"/>
                                        <p:tgtEl>
                                          <p:spTgt spid="219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6" presetID="35" presetClass="emph" presetSubtype="0" repeatCount="5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47" dur="1000" fill="hold"/>
                                        <p:tgtEl>
                                          <p:spTgt spid="219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2000"/>
                                        <p:tgtEl>
                                          <p:spTgt spid="219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4" dur="2000"/>
                                        <p:tgtEl>
                                          <p:spTgt spid="219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 nodeType="clickPar">
                      <p:stCondLst>
                        <p:cond delay="indefinite"/>
                      </p:stCondLst>
                      <p:childTnLst>
                        <p:par>
                          <p:cTn id="2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9" dur="2000"/>
                                        <p:tgtEl>
                                          <p:spTgt spid="219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152" grpId="0"/>
      <p:bldP spid="219155" grpId="0" animBg="1"/>
      <p:bldP spid="219157" grpId="0"/>
      <p:bldP spid="219158" grpId="0"/>
      <p:bldP spid="219173" grpId="0" animBg="1"/>
      <p:bldP spid="219174" grpId="0" animBg="1"/>
      <p:bldP spid="219175" grpId="0" animBg="1"/>
      <p:bldP spid="219176" grpId="0" animBg="1"/>
      <p:bldP spid="219176" grpId="1" animBg="1"/>
      <p:bldP spid="219176" grpId="2" animBg="1"/>
      <p:bldP spid="219177" grpId="0" animBg="1"/>
      <p:bldP spid="219177" grpId="1" animBg="1"/>
      <p:bldP spid="219177" grpId="2" animBg="1"/>
      <p:bldP spid="219178" grpId="0"/>
      <p:bldP spid="219179" grpId="0"/>
      <p:bldP spid="219183" grpId="0" animBg="1"/>
      <p:bldP spid="219184" grpId="0" animBg="1"/>
      <p:bldP spid="219185" grpId="0" animBg="1"/>
      <p:bldP spid="219186" grpId="0"/>
      <p:bldP spid="219187" grpId="0"/>
      <p:bldP spid="219188" grpId="0" animBg="1"/>
      <p:bldP spid="219189" grpId="0" animBg="1"/>
      <p:bldP spid="219189" grpId="1" animBg="1"/>
      <p:bldP spid="219190" grpId="0" animBg="1"/>
      <p:bldP spid="219198" grpId="0" animBg="1"/>
      <p:bldP spid="219198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611188" y="260350"/>
            <a:ext cx="3887787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000">
                <a:solidFill>
                  <a:srgbClr val="000066"/>
                </a:solidFill>
                <a:latin typeface="Tahoma" pitchFamily="34" charset="0"/>
              </a:rPr>
              <a:t>2 случай: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000">
                <a:solidFill>
                  <a:srgbClr val="000066"/>
                </a:solidFill>
                <a:latin typeface="Tahoma" pitchFamily="34" charset="0"/>
              </a:rPr>
              <a:t>луч С</a:t>
            </a:r>
            <a:r>
              <a:rPr lang="ru-RU" sz="2000" baseline="-25000">
                <a:solidFill>
                  <a:srgbClr val="000066"/>
                </a:solidFill>
                <a:latin typeface="Tahoma" pitchFamily="34" charset="0"/>
              </a:rPr>
              <a:t>1</a:t>
            </a:r>
            <a:r>
              <a:rPr lang="ru-RU" sz="2000">
                <a:solidFill>
                  <a:srgbClr val="000066"/>
                </a:solidFill>
                <a:latin typeface="Tahoma" pitchFamily="34" charset="0"/>
              </a:rPr>
              <a:t>С совпадает с одной из сторон угла А</a:t>
            </a:r>
            <a:r>
              <a:rPr lang="ru-RU" sz="2000" baseline="-25000">
                <a:solidFill>
                  <a:srgbClr val="000066"/>
                </a:solidFill>
                <a:latin typeface="Tahoma" pitchFamily="34" charset="0"/>
              </a:rPr>
              <a:t>1</a:t>
            </a:r>
            <a:r>
              <a:rPr lang="ru-RU" sz="2000">
                <a:solidFill>
                  <a:srgbClr val="000066"/>
                </a:solidFill>
                <a:latin typeface="Tahoma" pitchFamily="34" charset="0"/>
              </a:rPr>
              <a:t>С</a:t>
            </a:r>
            <a:r>
              <a:rPr lang="ru-RU" sz="2000" baseline="-25000">
                <a:solidFill>
                  <a:srgbClr val="000066"/>
                </a:solidFill>
                <a:latin typeface="Tahoma" pitchFamily="34" charset="0"/>
              </a:rPr>
              <a:t>1</a:t>
            </a:r>
            <a:r>
              <a:rPr lang="ru-RU" sz="2000">
                <a:solidFill>
                  <a:srgbClr val="000066"/>
                </a:solidFill>
                <a:latin typeface="Tahoma" pitchFamily="34" charset="0"/>
              </a:rPr>
              <a:t>В</a:t>
            </a:r>
            <a:r>
              <a:rPr lang="ru-RU" sz="2000" baseline="-25000">
                <a:solidFill>
                  <a:srgbClr val="000066"/>
                </a:solidFill>
                <a:latin typeface="Tahoma" pitchFamily="34" charset="0"/>
              </a:rPr>
              <a:t>1</a:t>
            </a:r>
            <a:r>
              <a:rPr lang="ru-RU" sz="2000">
                <a:solidFill>
                  <a:srgbClr val="000066"/>
                </a:solidFill>
                <a:latin typeface="Tahoma" pitchFamily="34" charset="0"/>
              </a:rPr>
              <a:t>.</a:t>
            </a: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4787900" y="260350"/>
            <a:ext cx="381635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000">
                <a:solidFill>
                  <a:srgbClr val="000066"/>
                </a:solidFill>
                <a:latin typeface="Tahoma" pitchFamily="34" charset="0"/>
              </a:rPr>
              <a:t>3 случай: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000">
                <a:solidFill>
                  <a:srgbClr val="000066"/>
                </a:solidFill>
                <a:latin typeface="Tahoma" pitchFamily="34" charset="0"/>
              </a:rPr>
              <a:t>луч С</a:t>
            </a:r>
            <a:r>
              <a:rPr lang="ru-RU" sz="2000" baseline="-25000">
                <a:solidFill>
                  <a:srgbClr val="000066"/>
                </a:solidFill>
                <a:latin typeface="Tahoma" pitchFamily="34" charset="0"/>
              </a:rPr>
              <a:t>1</a:t>
            </a:r>
            <a:r>
              <a:rPr lang="ru-RU" sz="2000">
                <a:solidFill>
                  <a:srgbClr val="000066"/>
                </a:solidFill>
                <a:latin typeface="Tahoma" pitchFamily="34" charset="0"/>
              </a:rPr>
              <a:t>С проходит вне угла А</a:t>
            </a:r>
            <a:r>
              <a:rPr lang="ru-RU" sz="2000" baseline="-25000">
                <a:solidFill>
                  <a:srgbClr val="000066"/>
                </a:solidFill>
                <a:latin typeface="Tahoma" pitchFamily="34" charset="0"/>
              </a:rPr>
              <a:t>1</a:t>
            </a:r>
            <a:r>
              <a:rPr lang="ru-RU" sz="2000">
                <a:solidFill>
                  <a:srgbClr val="000066"/>
                </a:solidFill>
                <a:latin typeface="Tahoma" pitchFamily="34" charset="0"/>
              </a:rPr>
              <a:t>С</a:t>
            </a:r>
            <a:r>
              <a:rPr lang="ru-RU" sz="2000" baseline="-25000">
                <a:solidFill>
                  <a:srgbClr val="000066"/>
                </a:solidFill>
                <a:latin typeface="Tahoma" pitchFamily="34" charset="0"/>
              </a:rPr>
              <a:t>1</a:t>
            </a:r>
            <a:r>
              <a:rPr lang="ru-RU" sz="2000">
                <a:solidFill>
                  <a:srgbClr val="000066"/>
                </a:solidFill>
                <a:latin typeface="Tahoma" pitchFamily="34" charset="0"/>
              </a:rPr>
              <a:t>В</a:t>
            </a:r>
            <a:r>
              <a:rPr lang="ru-RU" sz="2000" baseline="-25000">
                <a:solidFill>
                  <a:srgbClr val="000066"/>
                </a:solidFill>
                <a:latin typeface="Tahoma" pitchFamily="34" charset="0"/>
              </a:rPr>
              <a:t>1</a:t>
            </a:r>
            <a:r>
              <a:rPr lang="ru-RU" sz="2000">
                <a:solidFill>
                  <a:srgbClr val="000066"/>
                </a:solidFill>
                <a:latin typeface="Tahoma" pitchFamily="34" charset="0"/>
              </a:rPr>
              <a:t>.</a:t>
            </a:r>
          </a:p>
        </p:txBody>
      </p:sp>
      <p:sp>
        <p:nvSpPr>
          <p:cNvPr id="19460" name="AutoShape 4"/>
          <p:cNvSpPr>
            <a:spLocks noChangeArrowheads="1"/>
          </p:cNvSpPr>
          <p:nvPr/>
        </p:nvSpPr>
        <p:spPr bwMode="auto">
          <a:xfrm flipH="1">
            <a:off x="684213" y="1484313"/>
            <a:ext cx="2232025" cy="1584325"/>
          </a:xfrm>
          <a:prstGeom prst="rtTriangle">
            <a:avLst/>
          </a:prstGeom>
          <a:gradFill rotWithShape="1">
            <a:gsLst>
              <a:gs pos="0">
                <a:schemeClr val="bg1"/>
              </a:gs>
              <a:gs pos="100000">
                <a:srgbClr val="66FFFF"/>
              </a:gs>
            </a:gsLst>
            <a:path path="shape">
              <a:fillToRect l="50000" t="50000" r="50000" b="50000"/>
            </a:path>
          </a:gradFill>
          <a:ln w="38100">
            <a:solidFill>
              <a:srgbClr val="00FFFF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5364163" y="1196975"/>
            <a:ext cx="6492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srgbClr val="000000"/>
                </a:solidFill>
              </a:rPr>
              <a:t>С</a:t>
            </a:r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2843213" y="2708275"/>
            <a:ext cx="6492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srgbClr val="000000"/>
                </a:solidFill>
              </a:rPr>
              <a:t>В</a:t>
            </a:r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393700" y="2684463"/>
            <a:ext cx="649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srgbClr val="000000"/>
                </a:solidFill>
              </a:rPr>
              <a:t>А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1403350" y="4292600"/>
            <a:ext cx="3168650" cy="1995488"/>
            <a:chOff x="1202" y="2688"/>
            <a:chExt cx="1996" cy="1257"/>
          </a:xfrm>
        </p:grpSpPr>
        <p:sp>
          <p:nvSpPr>
            <p:cNvPr id="19477" name="Text Box 9"/>
            <p:cNvSpPr txBox="1">
              <a:spLocks noChangeArrowheads="1"/>
            </p:cNvSpPr>
            <p:nvPr/>
          </p:nvSpPr>
          <p:spPr bwMode="auto">
            <a:xfrm>
              <a:off x="2789" y="3657"/>
              <a:ext cx="40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ru-RU">
                  <a:solidFill>
                    <a:srgbClr val="000000"/>
                  </a:solidFill>
                </a:rPr>
                <a:t>С</a:t>
              </a:r>
              <a:r>
                <a:rPr lang="ru-RU" baseline="-25000">
                  <a:solidFill>
                    <a:srgbClr val="000000"/>
                  </a:solidFill>
                </a:rPr>
                <a:t>1</a:t>
              </a: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9478" name="AutoShape 10"/>
            <p:cNvSpPr>
              <a:spLocks noChangeArrowheads="1"/>
            </p:cNvSpPr>
            <p:nvPr/>
          </p:nvSpPr>
          <p:spPr bwMode="auto">
            <a:xfrm flipH="1" flipV="1">
              <a:off x="1429" y="2750"/>
              <a:ext cx="1406" cy="998"/>
            </a:xfrm>
            <a:prstGeom prst="rtTriangl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CC66FF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prstClr val="black"/>
                </a:solidFill>
                <a:latin typeface="Tahoma" pitchFamily="34" charset="0"/>
              </a:endParaRPr>
            </a:p>
          </p:txBody>
        </p:sp>
        <p:sp>
          <p:nvSpPr>
            <p:cNvPr id="19479" name="Text Box 11"/>
            <p:cNvSpPr txBox="1">
              <a:spLocks noChangeArrowheads="1"/>
            </p:cNvSpPr>
            <p:nvPr/>
          </p:nvSpPr>
          <p:spPr bwMode="auto">
            <a:xfrm>
              <a:off x="1202" y="2704"/>
              <a:ext cx="40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ru-RU">
                  <a:solidFill>
                    <a:srgbClr val="000000"/>
                  </a:solidFill>
                </a:rPr>
                <a:t>А</a:t>
              </a:r>
              <a:r>
                <a:rPr lang="ru-RU" baseline="-25000">
                  <a:solidFill>
                    <a:srgbClr val="000000"/>
                  </a:solidFill>
                </a:rPr>
                <a:t>1</a:t>
              </a: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9480" name="Text Box 12"/>
            <p:cNvSpPr txBox="1">
              <a:spLocks noChangeArrowheads="1"/>
            </p:cNvSpPr>
            <p:nvPr/>
          </p:nvSpPr>
          <p:spPr bwMode="auto">
            <a:xfrm>
              <a:off x="2789" y="2688"/>
              <a:ext cx="40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ru-RU">
                  <a:solidFill>
                    <a:srgbClr val="000000"/>
                  </a:solidFill>
                </a:rPr>
                <a:t>В</a:t>
              </a:r>
              <a:r>
                <a:rPr lang="ru-RU" baseline="-25000">
                  <a:solidFill>
                    <a:srgbClr val="000000"/>
                  </a:solidFill>
                </a:rPr>
                <a:t>1</a:t>
              </a:r>
              <a:endParaRPr lang="ru-RU">
                <a:solidFill>
                  <a:srgbClr val="000000"/>
                </a:solidFill>
              </a:endParaRPr>
            </a:p>
          </p:txBody>
        </p:sp>
      </p:grpSp>
      <p:sp>
        <p:nvSpPr>
          <p:cNvPr id="19465" name="Freeform 13"/>
          <p:cNvSpPr>
            <a:spLocks/>
          </p:cNvSpPr>
          <p:nvPr/>
        </p:nvSpPr>
        <p:spPr bwMode="auto">
          <a:xfrm>
            <a:off x="5676900" y="1485900"/>
            <a:ext cx="2819400" cy="1816100"/>
          </a:xfrm>
          <a:custGeom>
            <a:avLst/>
            <a:gdLst>
              <a:gd name="T0" fmla="*/ 0 w 1776"/>
              <a:gd name="T1" fmla="*/ 0 h 1144"/>
              <a:gd name="T2" fmla="*/ 2819400 w 1776"/>
              <a:gd name="T3" fmla="*/ 1803400 h 1144"/>
              <a:gd name="T4" fmla="*/ 1104900 w 1776"/>
              <a:gd name="T5" fmla="*/ 1816100 h 1144"/>
              <a:gd name="T6" fmla="*/ 0 w 1776"/>
              <a:gd name="T7" fmla="*/ 0 h 1144"/>
              <a:gd name="T8" fmla="*/ 0 60000 65536"/>
              <a:gd name="T9" fmla="*/ 0 60000 65536"/>
              <a:gd name="T10" fmla="*/ 0 60000 65536"/>
              <a:gd name="T11" fmla="*/ 0 60000 65536"/>
              <a:gd name="T12" fmla="*/ 0 w 1776"/>
              <a:gd name="T13" fmla="*/ 0 h 1144"/>
              <a:gd name="T14" fmla="*/ 1776 w 1776"/>
              <a:gd name="T15" fmla="*/ 1144 h 114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76" h="1144">
                <a:moveTo>
                  <a:pt x="0" y="0"/>
                </a:moveTo>
                <a:lnTo>
                  <a:pt x="1776" y="1136"/>
                </a:lnTo>
                <a:lnTo>
                  <a:pt x="696" y="1144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rgbClr val="00FF00"/>
              </a:gs>
            </a:gsLst>
            <a:path path="rect">
              <a:fillToRect l="50000" t="50000" r="50000" b="50000"/>
            </a:path>
          </a:gra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9466" name="Text Box 14"/>
          <p:cNvSpPr txBox="1">
            <a:spLocks noChangeArrowheads="1"/>
          </p:cNvSpPr>
          <p:nvPr/>
        </p:nvSpPr>
        <p:spPr bwMode="auto">
          <a:xfrm>
            <a:off x="8388350" y="2852738"/>
            <a:ext cx="649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srgbClr val="000000"/>
                </a:solidFill>
              </a:rPr>
              <a:t>В</a:t>
            </a:r>
          </a:p>
        </p:txBody>
      </p:sp>
      <p:sp>
        <p:nvSpPr>
          <p:cNvPr id="19467" name="Text Box 15"/>
          <p:cNvSpPr txBox="1">
            <a:spLocks noChangeArrowheads="1"/>
          </p:cNvSpPr>
          <p:nvPr/>
        </p:nvSpPr>
        <p:spPr bwMode="auto">
          <a:xfrm>
            <a:off x="2771775" y="1125538"/>
            <a:ext cx="649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srgbClr val="000000"/>
                </a:solidFill>
              </a:rPr>
              <a:t>С</a:t>
            </a:r>
          </a:p>
        </p:txBody>
      </p:sp>
      <p:sp>
        <p:nvSpPr>
          <p:cNvPr id="19468" name="Text Box 16"/>
          <p:cNvSpPr txBox="1">
            <a:spLocks noChangeArrowheads="1"/>
          </p:cNvSpPr>
          <p:nvPr/>
        </p:nvSpPr>
        <p:spPr bwMode="auto">
          <a:xfrm>
            <a:off x="6443663" y="2971800"/>
            <a:ext cx="6492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srgbClr val="000000"/>
                </a:solidFill>
              </a:rPr>
              <a:t>А</a:t>
            </a:r>
          </a:p>
        </p:txBody>
      </p: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4787900" y="4221163"/>
            <a:ext cx="3384550" cy="2400300"/>
            <a:chOff x="3560" y="2478"/>
            <a:chExt cx="2132" cy="1512"/>
          </a:xfrm>
        </p:grpSpPr>
        <p:sp>
          <p:nvSpPr>
            <p:cNvPr id="19473" name="Freeform 18"/>
            <p:cNvSpPr>
              <a:spLocks/>
            </p:cNvSpPr>
            <p:nvPr/>
          </p:nvSpPr>
          <p:spPr bwMode="auto">
            <a:xfrm flipV="1">
              <a:off x="3606" y="2614"/>
              <a:ext cx="1777" cy="1141"/>
            </a:xfrm>
            <a:custGeom>
              <a:avLst/>
              <a:gdLst>
                <a:gd name="T0" fmla="*/ 0 w 1777"/>
                <a:gd name="T1" fmla="*/ 0 h 1141"/>
                <a:gd name="T2" fmla="*/ 1777 w 1777"/>
                <a:gd name="T3" fmla="*/ 1141 h 1141"/>
                <a:gd name="T4" fmla="*/ 689 w 1777"/>
                <a:gd name="T5" fmla="*/ 1141 h 1141"/>
                <a:gd name="T6" fmla="*/ 8 w 1777"/>
                <a:gd name="T7" fmla="*/ 7 h 114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77"/>
                <a:gd name="T13" fmla="*/ 0 h 1141"/>
                <a:gd name="T14" fmla="*/ 1777 w 1777"/>
                <a:gd name="T15" fmla="*/ 1141 h 114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77" h="1141">
                  <a:moveTo>
                    <a:pt x="0" y="0"/>
                  </a:moveTo>
                  <a:lnTo>
                    <a:pt x="1777" y="1141"/>
                  </a:lnTo>
                  <a:lnTo>
                    <a:pt x="689" y="1141"/>
                  </a:lnTo>
                  <a:lnTo>
                    <a:pt x="8" y="7"/>
                  </a:ln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6600"/>
                </a:gs>
              </a:gsLst>
              <a:path path="rect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prstClr val="black"/>
                </a:solidFill>
                <a:latin typeface="Tahoma" pitchFamily="34" charset="0"/>
              </a:endParaRPr>
            </a:p>
          </p:txBody>
        </p:sp>
        <p:sp>
          <p:nvSpPr>
            <p:cNvPr id="19474" name="Text Box 19"/>
            <p:cNvSpPr txBox="1">
              <a:spLocks noChangeArrowheads="1"/>
            </p:cNvSpPr>
            <p:nvPr/>
          </p:nvSpPr>
          <p:spPr bwMode="auto">
            <a:xfrm>
              <a:off x="3923" y="2478"/>
              <a:ext cx="40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ru-RU">
                  <a:solidFill>
                    <a:srgbClr val="000000"/>
                  </a:solidFill>
                </a:rPr>
                <a:t>А</a:t>
              </a:r>
              <a:r>
                <a:rPr lang="ru-RU" baseline="-25000">
                  <a:solidFill>
                    <a:srgbClr val="000000"/>
                  </a:solidFill>
                </a:rPr>
                <a:t>1</a:t>
              </a: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9475" name="Text Box 20"/>
            <p:cNvSpPr txBox="1">
              <a:spLocks noChangeArrowheads="1"/>
            </p:cNvSpPr>
            <p:nvPr/>
          </p:nvSpPr>
          <p:spPr bwMode="auto">
            <a:xfrm>
              <a:off x="5283" y="2568"/>
              <a:ext cx="40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ru-RU">
                  <a:solidFill>
                    <a:srgbClr val="000000"/>
                  </a:solidFill>
                </a:rPr>
                <a:t>В</a:t>
              </a:r>
              <a:r>
                <a:rPr lang="ru-RU" baseline="-25000">
                  <a:solidFill>
                    <a:srgbClr val="000000"/>
                  </a:solidFill>
                </a:rPr>
                <a:t>1</a:t>
              </a: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9476" name="Text Box 21"/>
            <p:cNvSpPr txBox="1">
              <a:spLocks noChangeArrowheads="1"/>
            </p:cNvSpPr>
            <p:nvPr/>
          </p:nvSpPr>
          <p:spPr bwMode="auto">
            <a:xfrm>
              <a:off x="3560" y="3702"/>
              <a:ext cx="40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ru-RU">
                  <a:solidFill>
                    <a:srgbClr val="000000"/>
                  </a:solidFill>
                </a:rPr>
                <a:t>С</a:t>
              </a:r>
              <a:r>
                <a:rPr lang="ru-RU" baseline="-25000">
                  <a:solidFill>
                    <a:srgbClr val="000000"/>
                  </a:solidFill>
                </a:rPr>
                <a:t>1</a:t>
              </a:r>
              <a:endParaRPr lang="ru-RU">
                <a:solidFill>
                  <a:srgbClr val="000000"/>
                </a:solidFill>
              </a:endParaRPr>
            </a:p>
          </p:txBody>
        </p:sp>
      </p:grpSp>
      <p:sp>
        <p:nvSpPr>
          <p:cNvPr id="193558" name="Freeform 22"/>
          <p:cNvSpPr>
            <a:spLocks/>
          </p:cNvSpPr>
          <p:nvPr/>
        </p:nvSpPr>
        <p:spPr bwMode="auto">
          <a:xfrm>
            <a:off x="2908300" y="1484313"/>
            <a:ext cx="7938" cy="3227387"/>
          </a:xfrm>
          <a:custGeom>
            <a:avLst/>
            <a:gdLst>
              <a:gd name="T0" fmla="*/ 7938 w 5"/>
              <a:gd name="T1" fmla="*/ 0 h 2033"/>
              <a:gd name="T2" fmla="*/ 0 w 5"/>
              <a:gd name="T3" fmla="*/ 3227387 h 2033"/>
              <a:gd name="T4" fmla="*/ 0 60000 65536"/>
              <a:gd name="T5" fmla="*/ 0 60000 65536"/>
              <a:gd name="T6" fmla="*/ 0 w 5"/>
              <a:gd name="T7" fmla="*/ 0 h 2033"/>
              <a:gd name="T8" fmla="*/ 5 w 5"/>
              <a:gd name="T9" fmla="*/ 2033 h 2033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" h="2033">
                <a:moveTo>
                  <a:pt x="5" y="0"/>
                </a:moveTo>
                <a:lnTo>
                  <a:pt x="0" y="2033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93559" name="Freeform 23"/>
          <p:cNvSpPr>
            <a:spLocks/>
          </p:cNvSpPr>
          <p:nvPr/>
        </p:nvSpPr>
        <p:spPr bwMode="auto">
          <a:xfrm>
            <a:off x="5689600" y="1485900"/>
            <a:ext cx="1588" cy="3657600"/>
          </a:xfrm>
          <a:custGeom>
            <a:avLst/>
            <a:gdLst>
              <a:gd name="T0" fmla="*/ 0 w 1"/>
              <a:gd name="T1" fmla="*/ 0 h 2304"/>
              <a:gd name="T2" fmla="*/ 0 w 1"/>
              <a:gd name="T3" fmla="*/ 3657600 h 2304"/>
              <a:gd name="T4" fmla="*/ 0 60000 65536"/>
              <a:gd name="T5" fmla="*/ 0 60000 65536"/>
              <a:gd name="T6" fmla="*/ 0 w 1"/>
              <a:gd name="T7" fmla="*/ 0 h 2304"/>
              <a:gd name="T8" fmla="*/ 1 w 1"/>
              <a:gd name="T9" fmla="*/ 2304 h 230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2304">
                <a:moveTo>
                  <a:pt x="0" y="0"/>
                </a:moveTo>
                <a:lnTo>
                  <a:pt x="0" y="2304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93560" name="Text Box 24"/>
          <p:cNvSpPr txBox="1">
            <a:spLocks noChangeArrowheads="1"/>
          </p:cNvSpPr>
          <p:nvPr/>
        </p:nvSpPr>
        <p:spPr bwMode="auto">
          <a:xfrm>
            <a:off x="1547813" y="5805488"/>
            <a:ext cx="45354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000">
                <a:solidFill>
                  <a:srgbClr val="000066"/>
                </a:solidFill>
              </a:rPr>
              <a:t>Попробуй доказать эти случаи сам.</a:t>
            </a:r>
            <a:endParaRPr lang="ru-RU" sz="2000" baseline="-25000">
              <a:solidFill>
                <a:srgbClr val="000066"/>
              </a:solidFill>
            </a:endParaRP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80" y="5050993"/>
            <a:ext cx="1584325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08511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3.7037E-6 L -0.11806 -0.1872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3" y="-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9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2" presetID="35" presetClass="emph" presetSubtype="0" repeatCount="5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" dur="500" fill="hold"/>
                                        <p:tgtEl>
                                          <p:spTgt spid="19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7.40741E-7 L 0.09063 -0.16458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31" y="-82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9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3" presetID="35" presetClass="emph" presetSubtype="0" repeatCount="5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4" dur="500" fill="hold"/>
                                        <p:tgtEl>
                                          <p:spTgt spid="19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19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558" grpId="0" animBg="1"/>
      <p:bldP spid="193558" grpId="1" animBg="1"/>
      <p:bldP spid="193559" grpId="0" animBg="1"/>
      <p:bldP spid="193559" grpId="1" animBg="1"/>
      <p:bldP spid="19356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7" name="Freeform 3"/>
          <p:cNvSpPr>
            <a:spLocks/>
          </p:cNvSpPr>
          <p:nvPr/>
        </p:nvSpPr>
        <p:spPr bwMode="auto">
          <a:xfrm>
            <a:off x="2914650" y="2341563"/>
            <a:ext cx="4286250" cy="2128837"/>
          </a:xfrm>
          <a:custGeom>
            <a:avLst/>
            <a:gdLst>
              <a:gd name="T0" fmla="*/ 0 w 2700"/>
              <a:gd name="T1" fmla="*/ 0 h 1341"/>
              <a:gd name="T2" fmla="*/ 4286250 w 2700"/>
              <a:gd name="T3" fmla="*/ 20637 h 1341"/>
              <a:gd name="T4" fmla="*/ 3371850 w 2700"/>
              <a:gd name="T5" fmla="*/ 2128837 h 1341"/>
              <a:gd name="T6" fmla="*/ 0 60000 65536"/>
              <a:gd name="T7" fmla="*/ 0 60000 65536"/>
              <a:gd name="T8" fmla="*/ 0 60000 65536"/>
              <a:gd name="T9" fmla="*/ 0 w 2700"/>
              <a:gd name="T10" fmla="*/ 0 h 1341"/>
              <a:gd name="T11" fmla="*/ 2700 w 2700"/>
              <a:gd name="T12" fmla="*/ 1341 h 134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700" h="1341">
                <a:moveTo>
                  <a:pt x="0" y="0"/>
                </a:moveTo>
                <a:lnTo>
                  <a:pt x="2700" y="13"/>
                </a:lnTo>
                <a:lnTo>
                  <a:pt x="2124" y="1341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16066" name="Freeform 2"/>
          <p:cNvSpPr>
            <a:spLocks/>
          </p:cNvSpPr>
          <p:nvPr/>
        </p:nvSpPr>
        <p:spPr bwMode="auto">
          <a:xfrm>
            <a:off x="2044700" y="2336800"/>
            <a:ext cx="4241800" cy="2159000"/>
          </a:xfrm>
          <a:custGeom>
            <a:avLst/>
            <a:gdLst>
              <a:gd name="T0" fmla="*/ 4216400 w 2672"/>
              <a:gd name="T1" fmla="*/ 2159000 h 1360"/>
              <a:gd name="T2" fmla="*/ 4241800 w 2672"/>
              <a:gd name="T3" fmla="*/ 2159000 h 1360"/>
              <a:gd name="T4" fmla="*/ 0 w 2672"/>
              <a:gd name="T5" fmla="*/ 2159000 h 1360"/>
              <a:gd name="T6" fmla="*/ 863600 w 2672"/>
              <a:gd name="T7" fmla="*/ 0 h 1360"/>
              <a:gd name="T8" fmla="*/ 0 60000 65536"/>
              <a:gd name="T9" fmla="*/ 0 60000 65536"/>
              <a:gd name="T10" fmla="*/ 0 60000 65536"/>
              <a:gd name="T11" fmla="*/ 0 60000 65536"/>
              <a:gd name="T12" fmla="*/ 0 w 2672"/>
              <a:gd name="T13" fmla="*/ 0 h 1360"/>
              <a:gd name="T14" fmla="*/ 2672 w 2672"/>
              <a:gd name="T15" fmla="*/ 1360 h 136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72" h="1360">
                <a:moveTo>
                  <a:pt x="2656" y="1360"/>
                </a:moveTo>
                <a:lnTo>
                  <a:pt x="2672" y="1360"/>
                </a:lnTo>
                <a:lnTo>
                  <a:pt x="0" y="1360"/>
                </a:lnTo>
                <a:lnTo>
                  <a:pt x="544" y="0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16081" name="Freeform 17"/>
          <p:cNvSpPr>
            <a:spLocks/>
          </p:cNvSpPr>
          <p:nvPr/>
        </p:nvSpPr>
        <p:spPr bwMode="auto">
          <a:xfrm>
            <a:off x="2008188" y="2336800"/>
            <a:ext cx="4292600" cy="2159000"/>
          </a:xfrm>
          <a:custGeom>
            <a:avLst/>
            <a:gdLst>
              <a:gd name="T0" fmla="*/ 914400 w 2704"/>
              <a:gd name="T1" fmla="*/ 0 h 1360"/>
              <a:gd name="T2" fmla="*/ 0 w 2704"/>
              <a:gd name="T3" fmla="*/ 2159000 h 1360"/>
              <a:gd name="T4" fmla="*/ 4292600 w 2704"/>
              <a:gd name="T5" fmla="*/ 2159000 h 1360"/>
              <a:gd name="T6" fmla="*/ 0 60000 65536"/>
              <a:gd name="T7" fmla="*/ 0 60000 65536"/>
              <a:gd name="T8" fmla="*/ 0 60000 65536"/>
              <a:gd name="T9" fmla="*/ 0 w 2704"/>
              <a:gd name="T10" fmla="*/ 0 h 1360"/>
              <a:gd name="T11" fmla="*/ 2704 w 2704"/>
              <a:gd name="T12" fmla="*/ 1360 h 136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704" h="1360">
                <a:moveTo>
                  <a:pt x="576" y="0"/>
                </a:moveTo>
                <a:lnTo>
                  <a:pt x="0" y="1360"/>
                </a:lnTo>
                <a:lnTo>
                  <a:pt x="2704" y="1360"/>
                </a:lnTo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16080" name="Freeform 16"/>
          <p:cNvSpPr>
            <a:spLocks/>
          </p:cNvSpPr>
          <p:nvPr/>
        </p:nvSpPr>
        <p:spPr bwMode="auto">
          <a:xfrm>
            <a:off x="2908300" y="2336800"/>
            <a:ext cx="3378200" cy="2159000"/>
          </a:xfrm>
          <a:custGeom>
            <a:avLst/>
            <a:gdLst>
              <a:gd name="T0" fmla="*/ 0 w 2128"/>
              <a:gd name="T1" fmla="*/ 0 h 1360"/>
              <a:gd name="T2" fmla="*/ 3378200 w 2128"/>
              <a:gd name="T3" fmla="*/ 2159000 h 1360"/>
              <a:gd name="T4" fmla="*/ 0 60000 65536"/>
              <a:gd name="T5" fmla="*/ 0 60000 65536"/>
              <a:gd name="T6" fmla="*/ 0 w 2128"/>
              <a:gd name="T7" fmla="*/ 0 h 1360"/>
              <a:gd name="T8" fmla="*/ 2128 w 2128"/>
              <a:gd name="T9" fmla="*/ 1360 h 136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128" h="1360">
                <a:moveTo>
                  <a:pt x="0" y="0"/>
                </a:moveTo>
                <a:lnTo>
                  <a:pt x="2128" y="1360"/>
                </a:lnTo>
              </a:path>
            </a:pathLst>
          </a:cu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3080" name="Text Box 4"/>
          <p:cNvSpPr txBox="1">
            <a:spLocks noChangeArrowheads="1"/>
          </p:cNvSpPr>
          <p:nvPr/>
        </p:nvSpPr>
        <p:spPr bwMode="auto">
          <a:xfrm>
            <a:off x="2482850" y="1908175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b="1">
                <a:solidFill>
                  <a:prstClr val="black"/>
                </a:solidFill>
                <a:latin typeface="Arial" charset="0"/>
              </a:rPr>
              <a:t>В</a:t>
            </a:r>
          </a:p>
        </p:txBody>
      </p:sp>
      <p:sp>
        <p:nvSpPr>
          <p:cNvPr id="3081" name="Text Box 6"/>
          <p:cNvSpPr txBox="1">
            <a:spLocks noChangeArrowheads="1"/>
          </p:cNvSpPr>
          <p:nvPr/>
        </p:nvSpPr>
        <p:spPr bwMode="auto">
          <a:xfrm>
            <a:off x="6083300" y="4500563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prstClr val="black"/>
                </a:solidFill>
                <a:latin typeface="Arial" charset="0"/>
              </a:rPr>
              <a:t>D</a:t>
            </a:r>
            <a:endParaRPr lang="ru-RU" b="1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082" name="Text Box 7"/>
          <p:cNvSpPr txBox="1">
            <a:spLocks noChangeArrowheads="1"/>
          </p:cNvSpPr>
          <p:nvPr/>
        </p:nvSpPr>
        <p:spPr bwMode="auto">
          <a:xfrm>
            <a:off x="7235825" y="2052638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b="1">
                <a:solidFill>
                  <a:prstClr val="black"/>
                </a:solidFill>
                <a:latin typeface="Arial" charset="0"/>
              </a:rPr>
              <a:t>С</a:t>
            </a:r>
          </a:p>
        </p:txBody>
      </p:sp>
      <p:grpSp>
        <p:nvGrpSpPr>
          <p:cNvPr id="3083" name="Group 9"/>
          <p:cNvGrpSpPr>
            <a:grpSpLocks/>
          </p:cNvGrpSpPr>
          <p:nvPr/>
        </p:nvGrpSpPr>
        <p:grpSpPr bwMode="auto">
          <a:xfrm rot="18579727" flipV="1">
            <a:off x="3995737" y="4383088"/>
            <a:ext cx="257175" cy="266700"/>
            <a:chOff x="2912" y="1525"/>
            <a:chExt cx="162" cy="168"/>
          </a:xfrm>
        </p:grpSpPr>
        <p:sp>
          <p:nvSpPr>
            <p:cNvPr id="3093" name="Freeform 10"/>
            <p:cNvSpPr>
              <a:spLocks/>
            </p:cNvSpPr>
            <p:nvPr/>
          </p:nvSpPr>
          <p:spPr bwMode="auto">
            <a:xfrm>
              <a:off x="2912" y="1570"/>
              <a:ext cx="149" cy="123"/>
            </a:xfrm>
            <a:custGeom>
              <a:avLst/>
              <a:gdLst>
                <a:gd name="T0" fmla="*/ 0 w 149"/>
                <a:gd name="T1" fmla="*/ 0 h 123"/>
                <a:gd name="T2" fmla="*/ 149 w 149"/>
                <a:gd name="T3" fmla="*/ 123 h 123"/>
                <a:gd name="T4" fmla="*/ 0 60000 65536"/>
                <a:gd name="T5" fmla="*/ 0 60000 65536"/>
                <a:gd name="T6" fmla="*/ 0 w 149"/>
                <a:gd name="T7" fmla="*/ 0 h 123"/>
                <a:gd name="T8" fmla="*/ 149 w 149"/>
                <a:gd name="T9" fmla="*/ 123 h 12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49" h="123">
                  <a:moveTo>
                    <a:pt x="0" y="0"/>
                  </a:moveTo>
                  <a:lnTo>
                    <a:pt x="149" y="123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prstClr val="black"/>
                </a:solidFill>
                <a:latin typeface="Tahoma" pitchFamily="34" charset="0"/>
              </a:endParaRPr>
            </a:p>
          </p:txBody>
        </p:sp>
        <p:sp>
          <p:nvSpPr>
            <p:cNvPr id="3094" name="Freeform 11"/>
            <p:cNvSpPr>
              <a:spLocks/>
            </p:cNvSpPr>
            <p:nvPr/>
          </p:nvSpPr>
          <p:spPr bwMode="auto">
            <a:xfrm>
              <a:off x="2925" y="1525"/>
              <a:ext cx="149" cy="123"/>
            </a:xfrm>
            <a:custGeom>
              <a:avLst/>
              <a:gdLst>
                <a:gd name="T0" fmla="*/ 0 w 149"/>
                <a:gd name="T1" fmla="*/ 0 h 123"/>
                <a:gd name="T2" fmla="*/ 149 w 149"/>
                <a:gd name="T3" fmla="*/ 123 h 123"/>
                <a:gd name="T4" fmla="*/ 0 60000 65536"/>
                <a:gd name="T5" fmla="*/ 0 60000 65536"/>
                <a:gd name="T6" fmla="*/ 0 w 149"/>
                <a:gd name="T7" fmla="*/ 0 h 123"/>
                <a:gd name="T8" fmla="*/ 149 w 149"/>
                <a:gd name="T9" fmla="*/ 123 h 12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49" h="123">
                  <a:moveTo>
                    <a:pt x="0" y="0"/>
                  </a:moveTo>
                  <a:lnTo>
                    <a:pt x="149" y="123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prstClr val="black"/>
                </a:solidFill>
                <a:latin typeface="Tahoma" pitchFamily="34" charset="0"/>
              </a:endParaRPr>
            </a:p>
          </p:txBody>
        </p:sp>
      </p:grpSp>
      <p:grpSp>
        <p:nvGrpSpPr>
          <p:cNvPr id="3084" name="Group 12"/>
          <p:cNvGrpSpPr>
            <a:grpSpLocks/>
          </p:cNvGrpSpPr>
          <p:nvPr/>
        </p:nvGrpSpPr>
        <p:grpSpPr bwMode="auto">
          <a:xfrm>
            <a:off x="900113" y="549276"/>
            <a:ext cx="6984999" cy="461963"/>
            <a:chOff x="340" y="572"/>
            <a:chExt cx="4400" cy="291"/>
          </a:xfrm>
        </p:grpSpPr>
        <p:graphicFrame>
          <p:nvGraphicFramePr>
            <p:cNvPr id="3074" name="Object 13"/>
            <p:cNvGraphicFramePr>
              <a:graphicFrameLocks noChangeAspect="1"/>
            </p:cNvGraphicFramePr>
            <p:nvPr/>
          </p:nvGraphicFramePr>
          <p:xfrm>
            <a:off x="1429" y="584"/>
            <a:ext cx="233" cy="2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7" name="Формула" r:id="rId4" imgW="164880" imgH="152280" progId="Equation.3">
                    <p:embed/>
                  </p:oleObj>
                </mc:Choice>
                <mc:Fallback>
                  <p:oleObj name="Формула" r:id="rId4" imgW="164880" imgH="1522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29" y="584"/>
                          <a:ext cx="233" cy="21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092" name="Text Box 14"/>
            <p:cNvSpPr txBox="1">
              <a:spLocks noChangeArrowheads="1"/>
            </p:cNvSpPr>
            <p:nvPr/>
          </p:nvSpPr>
          <p:spPr bwMode="auto">
            <a:xfrm>
              <a:off x="340" y="572"/>
              <a:ext cx="440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ru-RU" dirty="0" smtClean="0">
                  <a:solidFill>
                    <a:prstClr val="black"/>
                  </a:solidFill>
                </a:rPr>
                <a:t>Доказать</a:t>
              </a:r>
              <a:r>
                <a:rPr lang="ru-RU" dirty="0">
                  <a:solidFill>
                    <a:prstClr val="black"/>
                  </a:solidFill>
                </a:rPr>
                <a:t>:   </a:t>
              </a:r>
              <a:r>
                <a:rPr lang="ru-RU" dirty="0" smtClean="0">
                  <a:solidFill>
                    <a:prstClr val="black"/>
                  </a:solidFill>
                </a:rPr>
                <a:t>   </a:t>
              </a:r>
              <a:r>
                <a:rPr lang="ru-RU" dirty="0">
                  <a:solidFill>
                    <a:prstClr val="black"/>
                  </a:solidFill>
                </a:rPr>
                <a:t>А =   С</a:t>
              </a:r>
            </a:p>
          </p:txBody>
        </p:sp>
        <p:graphicFrame>
          <p:nvGraphicFramePr>
            <p:cNvPr id="3075" name="Object 15"/>
            <p:cNvGraphicFramePr>
              <a:graphicFrameLocks noChangeAspect="1"/>
            </p:cNvGraphicFramePr>
            <p:nvPr/>
          </p:nvGraphicFramePr>
          <p:xfrm>
            <a:off x="1927" y="584"/>
            <a:ext cx="233" cy="2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8" name="Формула" r:id="rId6" imgW="164880" imgH="152280" progId="Equation.3">
                    <p:embed/>
                  </p:oleObj>
                </mc:Choice>
                <mc:Fallback>
                  <p:oleObj name="Формула" r:id="rId6" imgW="164880" imgH="1522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7" y="584"/>
                          <a:ext cx="233" cy="21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085" name="Line 21"/>
          <p:cNvSpPr>
            <a:spLocks noChangeShapeType="1"/>
          </p:cNvSpPr>
          <p:nvPr/>
        </p:nvSpPr>
        <p:spPr bwMode="auto">
          <a:xfrm>
            <a:off x="2411413" y="3276600"/>
            <a:ext cx="215900" cy="1444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16086" name="Freeform 22"/>
          <p:cNvSpPr>
            <a:spLocks/>
          </p:cNvSpPr>
          <p:nvPr/>
        </p:nvSpPr>
        <p:spPr bwMode="auto">
          <a:xfrm rot="2035031">
            <a:off x="4211638" y="3213100"/>
            <a:ext cx="558800" cy="279400"/>
          </a:xfrm>
          <a:custGeom>
            <a:avLst/>
            <a:gdLst>
              <a:gd name="T0" fmla="*/ 0 w 352"/>
              <a:gd name="T1" fmla="*/ 279400 h 176"/>
              <a:gd name="T2" fmla="*/ 177800 w 352"/>
              <a:gd name="T3" fmla="*/ 0 h 176"/>
              <a:gd name="T4" fmla="*/ 406400 w 352"/>
              <a:gd name="T5" fmla="*/ 279400 h 176"/>
              <a:gd name="T6" fmla="*/ 558800 w 352"/>
              <a:gd name="T7" fmla="*/ 0 h 176"/>
              <a:gd name="T8" fmla="*/ 0 60000 65536"/>
              <a:gd name="T9" fmla="*/ 0 60000 65536"/>
              <a:gd name="T10" fmla="*/ 0 60000 65536"/>
              <a:gd name="T11" fmla="*/ 0 60000 65536"/>
              <a:gd name="T12" fmla="*/ 0 w 352"/>
              <a:gd name="T13" fmla="*/ 0 h 176"/>
              <a:gd name="T14" fmla="*/ 352 w 352"/>
              <a:gd name="T15" fmla="*/ 176 h 1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52" h="176">
                <a:moveTo>
                  <a:pt x="0" y="176"/>
                </a:moveTo>
                <a:cubicBezTo>
                  <a:pt x="19" y="149"/>
                  <a:pt x="69" y="0"/>
                  <a:pt x="112" y="0"/>
                </a:cubicBezTo>
                <a:cubicBezTo>
                  <a:pt x="155" y="0"/>
                  <a:pt x="216" y="176"/>
                  <a:pt x="256" y="176"/>
                </a:cubicBezTo>
                <a:cubicBezTo>
                  <a:pt x="296" y="176"/>
                  <a:pt x="332" y="37"/>
                  <a:pt x="352" y="0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3087" name="Line 23"/>
          <p:cNvSpPr>
            <a:spLocks noChangeShapeType="1"/>
          </p:cNvSpPr>
          <p:nvPr/>
        </p:nvSpPr>
        <p:spPr bwMode="auto">
          <a:xfrm>
            <a:off x="6731000" y="3276600"/>
            <a:ext cx="215900" cy="1444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grpSp>
        <p:nvGrpSpPr>
          <p:cNvPr id="3088" name="Group 24"/>
          <p:cNvGrpSpPr>
            <a:grpSpLocks/>
          </p:cNvGrpSpPr>
          <p:nvPr/>
        </p:nvGrpSpPr>
        <p:grpSpPr bwMode="auto">
          <a:xfrm rot="18579727" flipV="1">
            <a:off x="4864100" y="2192338"/>
            <a:ext cx="257175" cy="266700"/>
            <a:chOff x="2912" y="1525"/>
            <a:chExt cx="162" cy="168"/>
          </a:xfrm>
        </p:grpSpPr>
        <p:sp>
          <p:nvSpPr>
            <p:cNvPr id="3090" name="Freeform 25"/>
            <p:cNvSpPr>
              <a:spLocks/>
            </p:cNvSpPr>
            <p:nvPr/>
          </p:nvSpPr>
          <p:spPr bwMode="auto">
            <a:xfrm>
              <a:off x="2912" y="1570"/>
              <a:ext cx="149" cy="123"/>
            </a:xfrm>
            <a:custGeom>
              <a:avLst/>
              <a:gdLst>
                <a:gd name="T0" fmla="*/ 0 w 149"/>
                <a:gd name="T1" fmla="*/ 0 h 123"/>
                <a:gd name="T2" fmla="*/ 149 w 149"/>
                <a:gd name="T3" fmla="*/ 123 h 123"/>
                <a:gd name="T4" fmla="*/ 0 60000 65536"/>
                <a:gd name="T5" fmla="*/ 0 60000 65536"/>
                <a:gd name="T6" fmla="*/ 0 w 149"/>
                <a:gd name="T7" fmla="*/ 0 h 123"/>
                <a:gd name="T8" fmla="*/ 149 w 149"/>
                <a:gd name="T9" fmla="*/ 123 h 12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49" h="123">
                  <a:moveTo>
                    <a:pt x="0" y="0"/>
                  </a:moveTo>
                  <a:lnTo>
                    <a:pt x="149" y="123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prstClr val="black"/>
                </a:solidFill>
                <a:latin typeface="Tahoma" pitchFamily="34" charset="0"/>
              </a:endParaRPr>
            </a:p>
          </p:txBody>
        </p:sp>
        <p:sp>
          <p:nvSpPr>
            <p:cNvPr id="3091" name="Freeform 26"/>
            <p:cNvSpPr>
              <a:spLocks/>
            </p:cNvSpPr>
            <p:nvPr/>
          </p:nvSpPr>
          <p:spPr bwMode="auto">
            <a:xfrm>
              <a:off x="2925" y="1525"/>
              <a:ext cx="149" cy="123"/>
            </a:xfrm>
            <a:custGeom>
              <a:avLst/>
              <a:gdLst>
                <a:gd name="T0" fmla="*/ 0 w 149"/>
                <a:gd name="T1" fmla="*/ 0 h 123"/>
                <a:gd name="T2" fmla="*/ 149 w 149"/>
                <a:gd name="T3" fmla="*/ 123 h 123"/>
                <a:gd name="T4" fmla="*/ 0 60000 65536"/>
                <a:gd name="T5" fmla="*/ 0 60000 65536"/>
                <a:gd name="T6" fmla="*/ 0 w 149"/>
                <a:gd name="T7" fmla="*/ 0 h 123"/>
                <a:gd name="T8" fmla="*/ 149 w 149"/>
                <a:gd name="T9" fmla="*/ 123 h 12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49" h="123">
                  <a:moveTo>
                    <a:pt x="0" y="0"/>
                  </a:moveTo>
                  <a:lnTo>
                    <a:pt x="149" y="123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prstClr val="black"/>
                </a:solidFill>
                <a:latin typeface="Tahoma" pitchFamily="34" charset="0"/>
              </a:endParaRPr>
            </a:p>
          </p:txBody>
        </p:sp>
      </p:grpSp>
      <p:sp>
        <p:nvSpPr>
          <p:cNvPr id="3089" name="Text Box 27"/>
          <p:cNvSpPr txBox="1">
            <a:spLocks noChangeArrowheads="1"/>
          </p:cNvSpPr>
          <p:nvPr/>
        </p:nvSpPr>
        <p:spPr bwMode="auto">
          <a:xfrm>
            <a:off x="1690688" y="4500563"/>
            <a:ext cx="4048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b="1">
                <a:solidFill>
                  <a:prstClr val="black"/>
                </a:solidFill>
                <a:latin typeface="Arial" charset="0"/>
              </a:rPr>
              <a:t>А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6900" y="4957763"/>
            <a:ext cx="1584325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62596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16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500" fill="hold"/>
                                        <p:tgtEl>
                                          <p:spTgt spid="2160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CC"/>
                                      </p:to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2160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2160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500" fill="hold"/>
                                        <p:tgtEl>
                                          <p:spTgt spid="2160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2160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2160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216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6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60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30" dur="2000" fill="hold"/>
                                        <p:tgtEl>
                                          <p:spTgt spid="2160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1.85185E-6 L 0.09827 0.00185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2160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13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6081" grpId="0" animBg="1"/>
      <p:bldP spid="216081" grpId="1" animBg="1"/>
      <p:bldP spid="216081" grpId="2" animBg="1"/>
      <p:bldP spid="216080" grpId="0" animBg="1"/>
      <p:bldP spid="21608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20" name="Freeform 4"/>
          <p:cNvSpPr>
            <a:spLocks/>
          </p:cNvSpPr>
          <p:nvPr/>
        </p:nvSpPr>
        <p:spPr bwMode="auto">
          <a:xfrm>
            <a:off x="1187450" y="1844675"/>
            <a:ext cx="4032250" cy="1512888"/>
          </a:xfrm>
          <a:custGeom>
            <a:avLst/>
            <a:gdLst>
              <a:gd name="T0" fmla="*/ 0 w 2540"/>
              <a:gd name="T1" fmla="*/ 1512888 h 953"/>
              <a:gd name="T2" fmla="*/ 4032250 w 2540"/>
              <a:gd name="T3" fmla="*/ 0 h 953"/>
              <a:gd name="T4" fmla="*/ 3097212 w 2540"/>
              <a:gd name="T5" fmla="*/ 1512888 h 953"/>
              <a:gd name="T6" fmla="*/ 0 60000 65536"/>
              <a:gd name="T7" fmla="*/ 0 60000 65536"/>
              <a:gd name="T8" fmla="*/ 0 60000 65536"/>
              <a:gd name="T9" fmla="*/ 0 w 2540"/>
              <a:gd name="T10" fmla="*/ 0 h 953"/>
              <a:gd name="T11" fmla="*/ 2540 w 2540"/>
              <a:gd name="T12" fmla="*/ 953 h 95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540" h="953">
                <a:moveTo>
                  <a:pt x="0" y="953"/>
                </a:moveTo>
                <a:lnTo>
                  <a:pt x="2540" y="0"/>
                </a:lnTo>
                <a:lnTo>
                  <a:pt x="1951" y="953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14021" name="Freeform 5"/>
          <p:cNvSpPr>
            <a:spLocks/>
          </p:cNvSpPr>
          <p:nvPr/>
        </p:nvSpPr>
        <p:spPr bwMode="auto">
          <a:xfrm flipV="1">
            <a:off x="1187450" y="3355975"/>
            <a:ext cx="4032250" cy="1512888"/>
          </a:xfrm>
          <a:custGeom>
            <a:avLst/>
            <a:gdLst>
              <a:gd name="T0" fmla="*/ 0 w 2540"/>
              <a:gd name="T1" fmla="*/ 1512888 h 953"/>
              <a:gd name="T2" fmla="*/ 4032250 w 2540"/>
              <a:gd name="T3" fmla="*/ 0 h 953"/>
              <a:gd name="T4" fmla="*/ 3097212 w 2540"/>
              <a:gd name="T5" fmla="*/ 1512888 h 953"/>
              <a:gd name="T6" fmla="*/ 0 60000 65536"/>
              <a:gd name="T7" fmla="*/ 0 60000 65536"/>
              <a:gd name="T8" fmla="*/ 0 60000 65536"/>
              <a:gd name="T9" fmla="*/ 0 w 2540"/>
              <a:gd name="T10" fmla="*/ 0 h 953"/>
              <a:gd name="T11" fmla="*/ 2540 w 2540"/>
              <a:gd name="T12" fmla="*/ 953 h 95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540" h="953">
                <a:moveTo>
                  <a:pt x="0" y="953"/>
                </a:moveTo>
                <a:lnTo>
                  <a:pt x="2540" y="0"/>
                </a:lnTo>
                <a:lnTo>
                  <a:pt x="1951" y="953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827088" y="3148013"/>
            <a:ext cx="4048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b="1">
                <a:solidFill>
                  <a:prstClr val="black"/>
                </a:solidFill>
                <a:latin typeface="Arial" charset="0"/>
              </a:rPr>
              <a:t>А</a:t>
            </a:r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5219700" y="1484313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b="1">
                <a:solidFill>
                  <a:prstClr val="black"/>
                </a:solidFill>
                <a:latin typeface="Arial" charset="0"/>
              </a:rPr>
              <a:t>В</a:t>
            </a:r>
          </a:p>
        </p:txBody>
      </p:sp>
      <p:sp>
        <p:nvSpPr>
          <p:cNvPr id="4104" name="Text Box 8"/>
          <p:cNvSpPr txBox="1">
            <a:spLocks noChangeArrowheads="1"/>
          </p:cNvSpPr>
          <p:nvPr/>
        </p:nvSpPr>
        <p:spPr bwMode="auto">
          <a:xfrm>
            <a:off x="5219700" y="4652963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prstClr val="black"/>
                </a:solidFill>
                <a:latin typeface="Arial" charset="0"/>
              </a:rPr>
              <a:t>D</a:t>
            </a:r>
            <a:endParaRPr lang="ru-RU" b="1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4356100" y="3141663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b="1">
                <a:solidFill>
                  <a:prstClr val="black"/>
                </a:solidFill>
                <a:latin typeface="Arial" charset="0"/>
              </a:rPr>
              <a:t>С</a:t>
            </a:r>
          </a:p>
        </p:txBody>
      </p:sp>
      <p:sp>
        <p:nvSpPr>
          <p:cNvPr id="4106" name="Line 11"/>
          <p:cNvSpPr>
            <a:spLocks noChangeShapeType="1"/>
          </p:cNvSpPr>
          <p:nvPr/>
        </p:nvSpPr>
        <p:spPr bwMode="auto">
          <a:xfrm flipH="1">
            <a:off x="3203575" y="4005263"/>
            <a:ext cx="144463" cy="2889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grpSp>
        <p:nvGrpSpPr>
          <p:cNvPr id="4107" name="Group 15"/>
          <p:cNvGrpSpPr>
            <a:grpSpLocks/>
          </p:cNvGrpSpPr>
          <p:nvPr/>
        </p:nvGrpSpPr>
        <p:grpSpPr bwMode="auto">
          <a:xfrm flipV="1">
            <a:off x="4572000" y="3933825"/>
            <a:ext cx="257175" cy="266700"/>
            <a:chOff x="2912" y="1525"/>
            <a:chExt cx="162" cy="168"/>
          </a:xfrm>
        </p:grpSpPr>
        <p:sp>
          <p:nvSpPr>
            <p:cNvPr id="4117" name="Freeform 16"/>
            <p:cNvSpPr>
              <a:spLocks/>
            </p:cNvSpPr>
            <p:nvPr/>
          </p:nvSpPr>
          <p:spPr bwMode="auto">
            <a:xfrm>
              <a:off x="2912" y="1570"/>
              <a:ext cx="149" cy="123"/>
            </a:xfrm>
            <a:custGeom>
              <a:avLst/>
              <a:gdLst>
                <a:gd name="T0" fmla="*/ 0 w 149"/>
                <a:gd name="T1" fmla="*/ 0 h 123"/>
                <a:gd name="T2" fmla="*/ 149 w 149"/>
                <a:gd name="T3" fmla="*/ 123 h 123"/>
                <a:gd name="T4" fmla="*/ 0 60000 65536"/>
                <a:gd name="T5" fmla="*/ 0 60000 65536"/>
                <a:gd name="T6" fmla="*/ 0 w 149"/>
                <a:gd name="T7" fmla="*/ 0 h 123"/>
                <a:gd name="T8" fmla="*/ 149 w 149"/>
                <a:gd name="T9" fmla="*/ 123 h 12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49" h="123">
                  <a:moveTo>
                    <a:pt x="0" y="0"/>
                  </a:moveTo>
                  <a:lnTo>
                    <a:pt x="149" y="123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prstClr val="black"/>
                </a:solidFill>
                <a:latin typeface="Tahoma" pitchFamily="34" charset="0"/>
              </a:endParaRPr>
            </a:p>
          </p:txBody>
        </p:sp>
        <p:sp>
          <p:nvSpPr>
            <p:cNvPr id="4118" name="Freeform 17"/>
            <p:cNvSpPr>
              <a:spLocks/>
            </p:cNvSpPr>
            <p:nvPr/>
          </p:nvSpPr>
          <p:spPr bwMode="auto">
            <a:xfrm>
              <a:off x="2925" y="1525"/>
              <a:ext cx="149" cy="123"/>
            </a:xfrm>
            <a:custGeom>
              <a:avLst/>
              <a:gdLst>
                <a:gd name="T0" fmla="*/ 0 w 149"/>
                <a:gd name="T1" fmla="*/ 0 h 123"/>
                <a:gd name="T2" fmla="*/ 149 w 149"/>
                <a:gd name="T3" fmla="*/ 123 h 123"/>
                <a:gd name="T4" fmla="*/ 0 60000 65536"/>
                <a:gd name="T5" fmla="*/ 0 60000 65536"/>
                <a:gd name="T6" fmla="*/ 0 w 149"/>
                <a:gd name="T7" fmla="*/ 0 h 123"/>
                <a:gd name="T8" fmla="*/ 149 w 149"/>
                <a:gd name="T9" fmla="*/ 123 h 12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49" h="123">
                  <a:moveTo>
                    <a:pt x="0" y="0"/>
                  </a:moveTo>
                  <a:lnTo>
                    <a:pt x="149" y="123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prstClr val="black"/>
                </a:solidFill>
                <a:latin typeface="Tahoma" pitchFamily="34" charset="0"/>
              </a:endParaRPr>
            </a:p>
          </p:txBody>
        </p:sp>
      </p:grpSp>
      <p:grpSp>
        <p:nvGrpSpPr>
          <p:cNvPr id="4108" name="Group 21"/>
          <p:cNvGrpSpPr>
            <a:grpSpLocks/>
          </p:cNvGrpSpPr>
          <p:nvPr/>
        </p:nvGrpSpPr>
        <p:grpSpPr bwMode="auto">
          <a:xfrm>
            <a:off x="900113" y="549275"/>
            <a:ext cx="3133725" cy="457200"/>
            <a:chOff x="340" y="572"/>
            <a:chExt cx="1974" cy="288"/>
          </a:xfrm>
        </p:grpSpPr>
        <p:graphicFrame>
          <p:nvGraphicFramePr>
            <p:cNvPr id="4098" name="Object 18"/>
            <p:cNvGraphicFramePr>
              <a:graphicFrameLocks noChangeAspect="1"/>
            </p:cNvGraphicFramePr>
            <p:nvPr/>
          </p:nvGraphicFramePr>
          <p:xfrm>
            <a:off x="1429" y="584"/>
            <a:ext cx="233" cy="2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31" name="Формула" r:id="rId4" imgW="164880" imgH="152280" progId="Equation.3">
                    <p:embed/>
                  </p:oleObj>
                </mc:Choice>
                <mc:Fallback>
                  <p:oleObj name="Формула" r:id="rId4" imgW="164880" imgH="1522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29" y="584"/>
                          <a:ext cx="233" cy="21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16" name="Text Box 19"/>
            <p:cNvSpPr txBox="1">
              <a:spLocks noChangeArrowheads="1"/>
            </p:cNvSpPr>
            <p:nvPr/>
          </p:nvSpPr>
          <p:spPr bwMode="auto">
            <a:xfrm>
              <a:off x="340" y="572"/>
              <a:ext cx="197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ru-RU">
                  <a:solidFill>
                    <a:prstClr val="black"/>
                  </a:solidFill>
                </a:rPr>
                <a:t>Доказать:      В =   </a:t>
              </a:r>
              <a:r>
                <a:rPr lang="en-US">
                  <a:solidFill>
                    <a:prstClr val="black"/>
                  </a:solidFill>
                </a:rPr>
                <a:t>D</a:t>
              </a:r>
              <a:endParaRPr lang="ru-RU">
                <a:solidFill>
                  <a:prstClr val="black"/>
                </a:solidFill>
              </a:endParaRPr>
            </a:p>
          </p:txBody>
        </p:sp>
        <p:graphicFrame>
          <p:nvGraphicFramePr>
            <p:cNvPr id="4099" name="Object 20"/>
            <p:cNvGraphicFramePr>
              <a:graphicFrameLocks noChangeAspect="1"/>
            </p:cNvGraphicFramePr>
            <p:nvPr/>
          </p:nvGraphicFramePr>
          <p:xfrm>
            <a:off x="1927" y="584"/>
            <a:ext cx="233" cy="2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32" name="Формула" r:id="rId6" imgW="164880" imgH="152280" progId="Equation.3">
                    <p:embed/>
                  </p:oleObj>
                </mc:Choice>
                <mc:Fallback>
                  <p:oleObj name="Формула" r:id="rId6" imgW="164880" imgH="1522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7" y="584"/>
                          <a:ext cx="233" cy="21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14038" name="Line 22"/>
          <p:cNvSpPr>
            <a:spLocks noChangeShapeType="1"/>
          </p:cNvSpPr>
          <p:nvPr/>
        </p:nvSpPr>
        <p:spPr bwMode="auto">
          <a:xfrm>
            <a:off x="1187450" y="3357563"/>
            <a:ext cx="309721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14040" name="Freeform 24"/>
          <p:cNvSpPr>
            <a:spLocks/>
          </p:cNvSpPr>
          <p:nvPr/>
        </p:nvSpPr>
        <p:spPr bwMode="auto">
          <a:xfrm>
            <a:off x="1835150" y="3357563"/>
            <a:ext cx="4032250" cy="1512887"/>
          </a:xfrm>
          <a:custGeom>
            <a:avLst/>
            <a:gdLst>
              <a:gd name="T0" fmla="*/ 0 w 2540"/>
              <a:gd name="T1" fmla="*/ 1512887 h 953"/>
              <a:gd name="T2" fmla="*/ 4032250 w 2540"/>
              <a:gd name="T3" fmla="*/ 0 h 953"/>
              <a:gd name="T4" fmla="*/ 3097212 w 2540"/>
              <a:gd name="T5" fmla="*/ 1512887 h 953"/>
              <a:gd name="T6" fmla="*/ 0 60000 65536"/>
              <a:gd name="T7" fmla="*/ 0 60000 65536"/>
              <a:gd name="T8" fmla="*/ 0 60000 65536"/>
              <a:gd name="T9" fmla="*/ 0 w 2540"/>
              <a:gd name="T10" fmla="*/ 0 h 953"/>
              <a:gd name="T11" fmla="*/ 2540 w 2540"/>
              <a:gd name="T12" fmla="*/ 953 h 95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540" h="953">
                <a:moveTo>
                  <a:pt x="0" y="953"/>
                </a:moveTo>
                <a:lnTo>
                  <a:pt x="2540" y="0"/>
                </a:lnTo>
                <a:lnTo>
                  <a:pt x="1951" y="953"/>
                </a:lnTo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grpSp>
        <p:nvGrpSpPr>
          <p:cNvPr id="4111" name="Group 14"/>
          <p:cNvGrpSpPr>
            <a:grpSpLocks/>
          </p:cNvGrpSpPr>
          <p:nvPr/>
        </p:nvGrpSpPr>
        <p:grpSpPr bwMode="auto">
          <a:xfrm>
            <a:off x="4530725" y="2586038"/>
            <a:ext cx="257175" cy="266700"/>
            <a:chOff x="2912" y="1525"/>
            <a:chExt cx="162" cy="168"/>
          </a:xfrm>
        </p:grpSpPr>
        <p:sp>
          <p:nvSpPr>
            <p:cNvPr id="4114" name="Freeform 12"/>
            <p:cNvSpPr>
              <a:spLocks/>
            </p:cNvSpPr>
            <p:nvPr/>
          </p:nvSpPr>
          <p:spPr bwMode="auto">
            <a:xfrm>
              <a:off x="2912" y="1570"/>
              <a:ext cx="149" cy="123"/>
            </a:xfrm>
            <a:custGeom>
              <a:avLst/>
              <a:gdLst>
                <a:gd name="T0" fmla="*/ 0 w 149"/>
                <a:gd name="T1" fmla="*/ 0 h 123"/>
                <a:gd name="T2" fmla="*/ 149 w 149"/>
                <a:gd name="T3" fmla="*/ 123 h 123"/>
                <a:gd name="T4" fmla="*/ 0 60000 65536"/>
                <a:gd name="T5" fmla="*/ 0 60000 65536"/>
                <a:gd name="T6" fmla="*/ 0 w 149"/>
                <a:gd name="T7" fmla="*/ 0 h 123"/>
                <a:gd name="T8" fmla="*/ 149 w 149"/>
                <a:gd name="T9" fmla="*/ 123 h 12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49" h="123">
                  <a:moveTo>
                    <a:pt x="0" y="0"/>
                  </a:moveTo>
                  <a:lnTo>
                    <a:pt x="149" y="123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prstClr val="black"/>
                </a:solidFill>
                <a:latin typeface="Tahoma" pitchFamily="34" charset="0"/>
              </a:endParaRPr>
            </a:p>
          </p:txBody>
        </p:sp>
        <p:sp>
          <p:nvSpPr>
            <p:cNvPr id="4115" name="Freeform 13"/>
            <p:cNvSpPr>
              <a:spLocks/>
            </p:cNvSpPr>
            <p:nvPr/>
          </p:nvSpPr>
          <p:spPr bwMode="auto">
            <a:xfrm>
              <a:off x="2925" y="1525"/>
              <a:ext cx="149" cy="123"/>
            </a:xfrm>
            <a:custGeom>
              <a:avLst/>
              <a:gdLst>
                <a:gd name="T0" fmla="*/ 0 w 149"/>
                <a:gd name="T1" fmla="*/ 0 h 123"/>
                <a:gd name="T2" fmla="*/ 149 w 149"/>
                <a:gd name="T3" fmla="*/ 123 h 123"/>
                <a:gd name="T4" fmla="*/ 0 60000 65536"/>
                <a:gd name="T5" fmla="*/ 0 60000 65536"/>
                <a:gd name="T6" fmla="*/ 0 w 149"/>
                <a:gd name="T7" fmla="*/ 0 h 123"/>
                <a:gd name="T8" fmla="*/ 149 w 149"/>
                <a:gd name="T9" fmla="*/ 123 h 12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49" h="123">
                  <a:moveTo>
                    <a:pt x="0" y="0"/>
                  </a:moveTo>
                  <a:lnTo>
                    <a:pt x="149" y="123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prstClr val="black"/>
                </a:solidFill>
                <a:latin typeface="Tahoma" pitchFamily="34" charset="0"/>
              </a:endParaRPr>
            </a:p>
          </p:txBody>
        </p:sp>
      </p:grpSp>
      <p:sp>
        <p:nvSpPr>
          <p:cNvPr id="4112" name="Line 10"/>
          <p:cNvSpPr>
            <a:spLocks noChangeShapeType="1"/>
          </p:cNvSpPr>
          <p:nvPr/>
        </p:nvSpPr>
        <p:spPr bwMode="auto">
          <a:xfrm>
            <a:off x="3132138" y="2492375"/>
            <a:ext cx="144462" cy="2889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14039" name="Freeform 23"/>
          <p:cNvSpPr>
            <a:spLocks/>
          </p:cNvSpPr>
          <p:nvPr/>
        </p:nvSpPr>
        <p:spPr bwMode="auto">
          <a:xfrm>
            <a:off x="3005138" y="3225800"/>
            <a:ext cx="558800" cy="279400"/>
          </a:xfrm>
          <a:custGeom>
            <a:avLst/>
            <a:gdLst>
              <a:gd name="T0" fmla="*/ 0 w 352"/>
              <a:gd name="T1" fmla="*/ 279400 h 176"/>
              <a:gd name="T2" fmla="*/ 177800 w 352"/>
              <a:gd name="T3" fmla="*/ 0 h 176"/>
              <a:gd name="T4" fmla="*/ 406400 w 352"/>
              <a:gd name="T5" fmla="*/ 279400 h 176"/>
              <a:gd name="T6" fmla="*/ 558800 w 352"/>
              <a:gd name="T7" fmla="*/ 0 h 176"/>
              <a:gd name="T8" fmla="*/ 0 60000 65536"/>
              <a:gd name="T9" fmla="*/ 0 60000 65536"/>
              <a:gd name="T10" fmla="*/ 0 60000 65536"/>
              <a:gd name="T11" fmla="*/ 0 60000 65536"/>
              <a:gd name="T12" fmla="*/ 0 w 352"/>
              <a:gd name="T13" fmla="*/ 0 h 176"/>
              <a:gd name="T14" fmla="*/ 352 w 352"/>
              <a:gd name="T15" fmla="*/ 176 h 1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52" h="176">
                <a:moveTo>
                  <a:pt x="0" y="176"/>
                </a:moveTo>
                <a:cubicBezTo>
                  <a:pt x="19" y="149"/>
                  <a:pt x="69" y="0"/>
                  <a:pt x="112" y="0"/>
                </a:cubicBezTo>
                <a:cubicBezTo>
                  <a:pt x="155" y="0"/>
                  <a:pt x="216" y="176"/>
                  <a:pt x="256" y="176"/>
                </a:cubicBezTo>
                <a:cubicBezTo>
                  <a:pt x="296" y="176"/>
                  <a:pt x="332" y="37"/>
                  <a:pt x="352" y="0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60" y="4868863"/>
            <a:ext cx="1579563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19058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14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500" fill="hold"/>
                                        <p:tgtEl>
                                          <p:spTgt spid="2140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CC"/>
                                      </p:to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2140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2140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500" fill="hold"/>
                                        <p:tgtEl>
                                          <p:spTgt spid="2140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2140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2140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214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40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40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81481E-6 L -0.07084 -0.2206 " pathEditMode="relative" ptsTypes="AA">
                                      <p:cBhvr>
                                        <p:cTn id="30" dur="2000" fill="hold"/>
                                        <p:tgtEl>
                                          <p:spTgt spid="2140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038" grpId="0" animBg="1"/>
      <p:bldP spid="214040" grpId="0" animBg="1"/>
      <p:bldP spid="214040" grpId="1" animBg="1"/>
      <p:bldP spid="21403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20" name="Freeform 4"/>
          <p:cNvSpPr>
            <a:spLocks/>
          </p:cNvSpPr>
          <p:nvPr/>
        </p:nvSpPr>
        <p:spPr bwMode="auto">
          <a:xfrm>
            <a:off x="1187450" y="1844675"/>
            <a:ext cx="4032250" cy="1512888"/>
          </a:xfrm>
          <a:custGeom>
            <a:avLst/>
            <a:gdLst>
              <a:gd name="T0" fmla="*/ 0 w 2540"/>
              <a:gd name="T1" fmla="*/ 1512888 h 953"/>
              <a:gd name="T2" fmla="*/ 4032250 w 2540"/>
              <a:gd name="T3" fmla="*/ 0 h 953"/>
              <a:gd name="T4" fmla="*/ 3097212 w 2540"/>
              <a:gd name="T5" fmla="*/ 1512888 h 953"/>
              <a:gd name="T6" fmla="*/ 0 60000 65536"/>
              <a:gd name="T7" fmla="*/ 0 60000 65536"/>
              <a:gd name="T8" fmla="*/ 0 60000 65536"/>
              <a:gd name="T9" fmla="*/ 0 w 2540"/>
              <a:gd name="T10" fmla="*/ 0 h 953"/>
              <a:gd name="T11" fmla="*/ 2540 w 2540"/>
              <a:gd name="T12" fmla="*/ 953 h 95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540" h="953">
                <a:moveTo>
                  <a:pt x="0" y="953"/>
                </a:moveTo>
                <a:lnTo>
                  <a:pt x="2540" y="0"/>
                </a:lnTo>
                <a:lnTo>
                  <a:pt x="1951" y="953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14021" name="Freeform 5"/>
          <p:cNvSpPr>
            <a:spLocks/>
          </p:cNvSpPr>
          <p:nvPr/>
        </p:nvSpPr>
        <p:spPr bwMode="auto">
          <a:xfrm flipV="1">
            <a:off x="1187450" y="3355975"/>
            <a:ext cx="4032250" cy="1512888"/>
          </a:xfrm>
          <a:custGeom>
            <a:avLst/>
            <a:gdLst>
              <a:gd name="T0" fmla="*/ 0 w 2540"/>
              <a:gd name="T1" fmla="*/ 1512888 h 953"/>
              <a:gd name="T2" fmla="*/ 4032250 w 2540"/>
              <a:gd name="T3" fmla="*/ 0 h 953"/>
              <a:gd name="T4" fmla="*/ 3097212 w 2540"/>
              <a:gd name="T5" fmla="*/ 1512888 h 953"/>
              <a:gd name="T6" fmla="*/ 0 60000 65536"/>
              <a:gd name="T7" fmla="*/ 0 60000 65536"/>
              <a:gd name="T8" fmla="*/ 0 60000 65536"/>
              <a:gd name="T9" fmla="*/ 0 w 2540"/>
              <a:gd name="T10" fmla="*/ 0 h 953"/>
              <a:gd name="T11" fmla="*/ 2540 w 2540"/>
              <a:gd name="T12" fmla="*/ 953 h 95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540" h="953">
                <a:moveTo>
                  <a:pt x="0" y="953"/>
                </a:moveTo>
                <a:lnTo>
                  <a:pt x="2540" y="0"/>
                </a:lnTo>
                <a:lnTo>
                  <a:pt x="1951" y="953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827088" y="3148013"/>
            <a:ext cx="4048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b="1">
                <a:solidFill>
                  <a:prstClr val="black"/>
                </a:solidFill>
                <a:latin typeface="Arial" charset="0"/>
              </a:rPr>
              <a:t>А</a:t>
            </a:r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5219700" y="1484313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b="1">
                <a:solidFill>
                  <a:prstClr val="black"/>
                </a:solidFill>
                <a:latin typeface="Arial" charset="0"/>
              </a:rPr>
              <a:t>В</a:t>
            </a:r>
          </a:p>
        </p:txBody>
      </p:sp>
      <p:sp>
        <p:nvSpPr>
          <p:cNvPr id="4104" name="Text Box 8"/>
          <p:cNvSpPr txBox="1">
            <a:spLocks noChangeArrowheads="1"/>
          </p:cNvSpPr>
          <p:nvPr/>
        </p:nvSpPr>
        <p:spPr bwMode="auto">
          <a:xfrm>
            <a:off x="5219700" y="4652963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prstClr val="black"/>
                </a:solidFill>
                <a:latin typeface="Arial" charset="0"/>
              </a:rPr>
              <a:t>D</a:t>
            </a:r>
            <a:endParaRPr lang="ru-RU" b="1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4356100" y="3141663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b="1">
                <a:solidFill>
                  <a:prstClr val="black"/>
                </a:solidFill>
                <a:latin typeface="Arial" charset="0"/>
              </a:rPr>
              <a:t>С</a:t>
            </a:r>
          </a:p>
        </p:txBody>
      </p:sp>
      <p:sp>
        <p:nvSpPr>
          <p:cNvPr id="4106" name="Line 11"/>
          <p:cNvSpPr>
            <a:spLocks noChangeShapeType="1"/>
          </p:cNvSpPr>
          <p:nvPr/>
        </p:nvSpPr>
        <p:spPr bwMode="auto">
          <a:xfrm flipH="1">
            <a:off x="3203575" y="4005263"/>
            <a:ext cx="144463" cy="2889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grpSp>
        <p:nvGrpSpPr>
          <p:cNvPr id="4107" name="Group 15"/>
          <p:cNvGrpSpPr>
            <a:grpSpLocks/>
          </p:cNvGrpSpPr>
          <p:nvPr/>
        </p:nvGrpSpPr>
        <p:grpSpPr bwMode="auto">
          <a:xfrm flipV="1">
            <a:off x="4572000" y="3933825"/>
            <a:ext cx="257175" cy="266700"/>
            <a:chOff x="2912" y="1525"/>
            <a:chExt cx="162" cy="168"/>
          </a:xfrm>
        </p:grpSpPr>
        <p:sp>
          <p:nvSpPr>
            <p:cNvPr id="4117" name="Freeform 16"/>
            <p:cNvSpPr>
              <a:spLocks/>
            </p:cNvSpPr>
            <p:nvPr/>
          </p:nvSpPr>
          <p:spPr bwMode="auto">
            <a:xfrm>
              <a:off x="2912" y="1570"/>
              <a:ext cx="149" cy="123"/>
            </a:xfrm>
            <a:custGeom>
              <a:avLst/>
              <a:gdLst>
                <a:gd name="T0" fmla="*/ 0 w 149"/>
                <a:gd name="T1" fmla="*/ 0 h 123"/>
                <a:gd name="T2" fmla="*/ 149 w 149"/>
                <a:gd name="T3" fmla="*/ 123 h 123"/>
                <a:gd name="T4" fmla="*/ 0 60000 65536"/>
                <a:gd name="T5" fmla="*/ 0 60000 65536"/>
                <a:gd name="T6" fmla="*/ 0 w 149"/>
                <a:gd name="T7" fmla="*/ 0 h 123"/>
                <a:gd name="T8" fmla="*/ 149 w 149"/>
                <a:gd name="T9" fmla="*/ 123 h 12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49" h="123">
                  <a:moveTo>
                    <a:pt x="0" y="0"/>
                  </a:moveTo>
                  <a:lnTo>
                    <a:pt x="149" y="123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prstClr val="black"/>
                </a:solidFill>
                <a:latin typeface="Tahoma" pitchFamily="34" charset="0"/>
              </a:endParaRPr>
            </a:p>
          </p:txBody>
        </p:sp>
        <p:sp>
          <p:nvSpPr>
            <p:cNvPr id="4118" name="Freeform 17"/>
            <p:cNvSpPr>
              <a:spLocks/>
            </p:cNvSpPr>
            <p:nvPr/>
          </p:nvSpPr>
          <p:spPr bwMode="auto">
            <a:xfrm>
              <a:off x="2925" y="1525"/>
              <a:ext cx="149" cy="123"/>
            </a:xfrm>
            <a:custGeom>
              <a:avLst/>
              <a:gdLst>
                <a:gd name="T0" fmla="*/ 0 w 149"/>
                <a:gd name="T1" fmla="*/ 0 h 123"/>
                <a:gd name="T2" fmla="*/ 149 w 149"/>
                <a:gd name="T3" fmla="*/ 123 h 123"/>
                <a:gd name="T4" fmla="*/ 0 60000 65536"/>
                <a:gd name="T5" fmla="*/ 0 60000 65536"/>
                <a:gd name="T6" fmla="*/ 0 w 149"/>
                <a:gd name="T7" fmla="*/ 0 h 123"/>
                <a:gd name="T8" fmla="*/ 149 w 149"/>
                <a:gd name="T9" fmla="*/ 123 h 12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49" h="123">
                  <a:moveTo>
                    <a:pt x="0" y="0"/>
                  </a:moveTo>
                  <a:lnTo>
                    <a:pt x="149" y="123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prstClr val="black"/>
                </a:solidFill>
                <a:latin typeface="Tahoma" pitchFamily="34" charset="0"/>
              </a:endParaRPr>
            </a:p>
          </p:txBody>
        </p:sp>
      </p:grpSp>
      <p:grpSp>
        <p:nvGrpSpPr>
          <p:cNvPr id="4108" name="Group 21"/>
          <p:cNvGrpSpPr>
            <a:grpSpLocks/>
          </p:cNvGrpSpPr>
          <p:nvPr/>
        </p:nvGrpSpPr>
        <p:grpSpPr bwMode="auto">
          <a:xfrm>
            <a:off x="900113" y="549275"/>
            <a:ext cx="3133725" cy="457200"/>
            <a:chOff x="340" y="572"/>
            <a:chExt cx="1974" cy="288"/>
          </a:xfrm>
        </p:grpSpPr>
        <p:graphicFrame>
          <p:nvGraphicFramePr>
            <p:cNvPr id="4098" name="Object 18"/>
            <p:cNvGraphicFramePr>
              <a:graphicFrameLocks noChangeAspect="1"/>
            </p:cNvGraphicFramePr>
            <p:nvPr/>
          </p:nvGraphicFramePr>
          <p:xfrm>
            <a:off x="1429" y="584"/>
            <a:ext cx="233" cy="2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55" name="Формула" r:id="rId4" imgW="164880" imgH="152280" progId="Equation.3">
                    <p:embed/>
                  </p:oleObj>
                </mc:Choice>
                <mc:Fallback>
                  <p:oleObj name="Формула" r:id="rId4" imgW="164880" imgH="1522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29" y="584"/>
                          <a:ext cx="233" cy="21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16" name="Text Box 19"/>
            <p:cNvSpPr txBox="1">
              <a:spLocks noChangeArrowheads="1"/>
            </p:cNvSpPr>
            <p:nvPr/>
          </p:nvSpPr>
          <p:spPr bwMode="auto">
            <a:xfrm>
              <a:off x="340" y="572"/>
              <a:ext cx="197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ru-RU">
                  <a:solidFill>
                    <a:prstClr val="black"/>
                  </a:solidFill>
                </a:rPr>
                <a:t>Доказать:      В =   </a:t>
              </a:r>
              <a:r>
                <a:rPr lang="en-US">
                  <a:solidFill>
                    <a:prstClr val="black"/>
                  </a:solidFill>
                </a:rPr>
                <a:t>D</a:t>
              </a:r>
              <a:endParaRPr lang="ru-RU">
                <a:solidFill>
                  <a:prstClr val="black"/>
                </a:solidFill>
              </a:endParaRPr>
            </a:p>
          </p:txBody>
        </p:sp>
        <p:graphicFrame>
          <p:nvGraphicFramePr>
            <p:cNvPr id="4099" name="Object 20"/>
            <p:cNvGraphicFramePr>
              <a:graphicFrameLocks noChangeAspect="1"/>
            </p:cNvGraphicFramePr>
            <p:nvPr/>
          </p:nvGraphicFramePr>
          <p:xfrm>
            <a:off x="1927" y="584"/>
            <a:ext cx="233" cy="2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56" name="Формула" r:id="rId6" imgW="164880" imgH="152280" progId="Equation.3">
                    <p:embed/>
                  </p:oleObj>
                </mc:Choice>
                <mc:Fallback>
                  <p:oleObj name="Формула" r:id="rId6" imgW="164880" imgH="1522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7" y="584"/>
                          <a:ext cx="233" cy="21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14038" name="Line 22"/>
          <p:cNvSpPr>
            <a:spLocks noChangeShapeType="1"/>
          </p:cNvSpPr>
          <p:nvPr/>
        </p:nvSpPr>
        <p:spPr bwMode="auto">
          <a:xfrm>
            <a:off x="1187450" y="3357563"/>
            <a:ext cx="309721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14040" name="Freeform 24"/>
          <p:cNvSpPr>
            <a:spLocks/>
          </p:cNvSpPr>
          <p:nvPr/>
        </p:nvSpPr>
        <p:spPr bwMode="auto">
          <a:xfrm>
            <a:off x="1835150" y="3357563"/>
            <a:ext cx="4032250" cy="1512887"/>
          </a:xfrm>
          <a:custGeom>
            <a:avLst/>
            <a:gdLst>
              <a:gd name="T0" fmla="*/ 0 w 2540"/>
              <a:gd name="T1" fmla="*/ 1512887 h 953"/>
              <a:gd name="T2" fmla="*/ 4032250 w 2540"/>
              <a:gd name="T3" fmla="*/ 0 h 953"/>
              <a:gd name="T4" fmla="*/ 3097212 w 2540"/>
              <a:gd name="T5" fmla="*/ 1512887 h 953"/>
              <a:gd name="T6" fmla="*/ 0 60000 65536"/>
              <a:gd name="T7" fmla="*/ 0 60000 65536"/>
              <a:gd name="T8" fmla="*/ 0 60000 65536"/>
              <a:gd name="T9" fmla="*/ 0 w 2540"/>
              <a:gd name="T10" fmla="*/ 0 h 953"/>
              <a:gd name="T11" fmla="*/ 2540 w 2540"/>
              <a:gd name="T12" fmla="*/ 953 h 95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540" h="953">
                <a:moveTo>
                  <a:pt x="0" y="953"/>
                </a:moveTo>
                <a:lnTo>
                  <a:pt x="2540" y="0"/>
                </a:lnTo>
                <a:lnTo>
                  <a:pt x="1951" y="953"/>
                </a:lnTo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grpSp>
        <p:nvGrpSpPr>
          <p:cNvPr id="4111" name="Group 14"/>
          <p:cNvGrpSpPr>
            <a:grpSpLocks/>
          </p:cNvGrpSpPr>
          <p:nvPr/>
        </p:nvGrpSpPr>
        <p:grpSpPr bwMode="auto">
          <a:xfrm>
            <a:off x="4530725" y="2586038"/>
            <a:ext cx="257175" cy="266700"/>
            <a:chOff x="2912" y="1525"/>
            <a:chExt cx="162" cy="168"/>
          </a:xfrm>
        </p:grpSpPr>
        <p:sp>
          <p:nvSpPr>
            <p:cNvPr id="4114" name="Freeform 12"/>
            <p:cNvSpPr>
              <a:spLocks/>
            </p:cNvSpPr>
            <p:nvPr/>
          </p:nvSpPr>
          <p:spPr bwMode="auto">
            <a:xfrm>
              <a:off x="2912" y="1570"/>
              <a:ext cx="149" cy="123"/>
            </a:xfrm>
            <a:custGeom>
              <a:avLst/>
              <a:gdLst>
                <a:gd name="T0" fmla="*/ 0 w 149"/>
                <a:gd name="T1" fmla="*/ 0 h 123"/>
                <a:gd name="T2" fmla="*/ 149 w 149"/>
                <a:gd name="T3" fmla="*/ 123 h 123"/>
                <a:gd name="T4" fmla="*/ 0 60000 65536"/>
                <a:gd name="T5" fmla="*/ 0 60000 65536"/>
                <a:gd name="T6" fmla="*/ 0 w 149"/>
                <a:gd name="T7" fmla="*/ 0 h 123"/>
                <a:gd name="T8" fmla="*/ 149 w 149"/>
                <a:gd name="T9" fmla="*/ 123 h 12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49" h="123">
                  <a:moveTo>
                    <a:pt x="0" y="0"/>
                  </a:moveTo>
                  <a:lnTo>
                    <a:pt x="149" y="123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prstClr val="black"/>
                </a:solidFill>
                <a:latin typeface="Tahoma" pitchFamily="34" charset="0"/>
              </a:endParaRPr>
            </a:p>
          </p:txBody>
        </p:sp>
        <p:sp>
          <p:nvSpPr>
            <p:cNvPr id="4115" name="Freeform 13"/>
            <p:cNvSpPr>
              <a:spLocks/>
            </p:cNvSpPr>
            <p:nvPr/>
          </p:nvSpPr>
          <p:spPr bwMode="auto">
            <a:xfrm>
              <a:off x="2925" y="1525"/>
              <a:ext cx="149" cy="123"/>
            </a:xfrm>
            <a:custGeom>
              <a:avLst/>
              <a:gdLst>
                <a:gd name="T0" fmla="*/ 0 w 149"/>
                <a:gd name="T1" fmla="*/ 0 h 123"/>
                <a:gd name="T2" fmla="*/ 149 w 149"/>
                <a:gd name="T3" fmla="*/ 123 h 123"/>
                <a:gd name="T4" fmla="*/ 0 60000 65536"/>
                <a:gd name="T5" fmla="*/ 0 60000 65536"/>
                <a:gd name="T6" fmla="*/ 0 w 149"/>
                <a:gd name="T7" fmla="*/ 0 h 123"/>
                <a:gd name="T8" fmla="*/ 149 w 149"/>
                <a:gd name="T9" fmla="*/ 123 h 12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49" h="123">
                  <a:moveTo>
                    <a:pt x="0" y="0"/>
                  </a:moveTo>
                  <a:lnTo>
                    <a:pt x="149" y="123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prstClr val="black"/>
                </a:solidFill>
                <a:latin typeface="Tahoma" pitchFamily="34" charset="0"/>
              </a:endParaRPr>
            </a:p>
          </p:txBody>
        </p:sp>
      </p:grpSp>
      <p:sp>
        <p:nvSpPr>
          <p:cNvPr id="4112" name="Line 10"/>
          <p:cNvSpPr>
            <a:spLocks noChangeShapeType="1"/>
          </p:cNvSpPr>
          <p:nvPr/>
        </p:nvSpPr>
        <p:spPr bwMode="auto">
          <a:xfrm>
            <a:off x="3132138" y="2492375"/>
            <a:ext cx="144462" cy="2889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14039" name="Freeform 23"/>
          <p:cNvSpPr>
            <a:spLocks/>
          </p:cNvSpPr>
          <p:nvPr/>
        </p:nvSpPr>
        <p:spPr bwMode="auto">
          <a:xfrm>
            <a:off x="3005138" y="3225800"/>
            <a:ext cx="558800" cy="279400"/>
          </a:xfrm>
          <a:custGeom>
            <a:avLst/>
            <a:gdLst>
              <a:gd name="T0" fmla="*/ 0 w 352"/>
              <a:gd name="T1" fmla="*/ 279400 h 176"/>
              <a:gd name="T2" fmla="*/ 177800 w 352"/>
              <a:gd name="T3" fmla="*/ 0 h 176"/>
              <a:gd name="T4" fmla="*/ 406400 w 352"/>
              <a:gd name="T5" fmla="*/ 279400 h 176"/>
              <a:gd name="T6" fmla="*/ 558800 w 352"/>
              <a:gd name="T7" fmla="*/ 0 h 176"/>
              <a:gd name="T8" fmla="*/ 0 60000 65536"/>
              <a:gd name="T9" fmla="*/ 0 60000 65536"/>
              <a:gd name="T10" fmla="*/ 0 60000 65536"/>
              <a:gd name="T11" fmla="*/ 0 60000 65536"/>
              <a:gd name="T12" fmla="*/ 0 w 352"/>
              <a:gd name="T13" fmla="*/ 0 h 176"/>
              <a:gd name="T14" fmla="*/ 352 w 352"/>
              <a:gd name="T15" fmla="*/ 176 h 1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52" h="176">
                <a:moveTo>
                  <a:pt x="0" y="176"/>
                </a:moveTo>
                <a:cubicBezTo>
                  <a:pt x="19" y="149"/>
                  <a:pt x="69" y="0"/>
                  <a:pt x="112" y="0"/>
                </a:cubicBezTo>
                <a:cubicBezTo>
                  <a:pt x="155" y="0"/>
                  <a:pt x="216" y="176"/>
                  <a:pt x="256" y="176"/>
                </a:cubicBezTo>
                <a:cubicBezTo>
                  <a:pt x="296" y="176"/>
                  <a:pt x="332" y="37"/>
                  <a:pt x="352" y="0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310" y="4636799"/>
            <a:ext cx="1579563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20632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14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500" fill="hold"/>
                                        <p:tgtEl>
                                          <p:spTgt spid="2140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CC"/>
                                      </p:to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2140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2140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500" fill="hold"/>
                                        <p:tgtEl>
                                          <p:spTgt spid="2140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2140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2140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214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40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40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81481E-6 L -0.07084 -0.2206 " pathEditMode="relative" ptsTypes="AA">
                                      <p:cBhvr>
                                        <p:cTn id="30" dur="2000" fill="hold"/>
                                        <p:tgtEl>
                                          <p:spTgt spid="2140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038" grpId="0" animBg="1"/>
      <p:bldP spid="214040" grpId="0" animBg="1"/>
      <p:bldP spid="214040" grpId="1" animBg="1"/>
      <p:bldP spid="21403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1116013" y="33337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20483" name="AutoShape 3"/>
          <p:cNvSpPr>
            <a:spLocks noChangeArrowheads="1"/>
          </p:cNvSpPr>
          <p:nvPr/>
        </p:nvSpPr>
        <p:spPr bwMode="auto">
          <a:xfrm>
            <a:off x="684213" y="3573463"/>
            <a:ext cx="4176712" cy="1943100"/>
          </a:xfrm>
          <a:prstGeom prst="triangle">
            <a:avLst>
              <a:gd name="adj" fmla="val 67954"/>
            </a:avLst>
          </a:prstGeom>
          <a:gradFill rotWithShape="1">
            <a:gsLst>
              <a:gs pos="0">
                <a:srgbClr val="FFFFFF"/>
              </a:gs>
              <a:gs pos="100000">
                <a:srgbClr val="FF3300"/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 rot="3365297">
            <a:off x="3797300" y="4059238"/>
            <a:ext cx="8540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prstClr val="black"/>
                </a:solidFill>
              </a:rPr>
              <a:t>17см</a:t>
            </a:r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 rot="-147162">
            <a:off x="5292725" y="5013325"/>
            <a:ext cx="8540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prstClr val="black"/>
                </a:solidFill>
              </a:rPr>
              <a:t>23см</a:t>
            </a:r>
          </a:p>
        </p:txBody>
      </p:sp>
      <p:sp>
        <p:nvSpPr>
          <p:cNvPr id="194566" name="AutoShape 6"/>
          <p:cNvSpPr>
            <a:spLocks noChangeArrowheads="1"/>
          </p:cNvSpPr>
          <p:nvPr/>
        </p:nvSpPr>
        <p:spPr bwMode="auto">
          <a:xfrm rot="-5400000">
            <a:off x="4103687" y="3608388"/>
            <a:ext cx="4176713" cy="1944688"/>
          </a:xfrm>
          <a:prstGeom prst="triangle">
            <a:avLst>
              <a:gd name="adj" fmla="val 67954"/>
            </a:avLst>
          </a:prstGeom>
          <a:gradFill rotWithShape="1">
            <a:gsLst>
              <a:gs pos="0">
                <a:srgbClr val="FFFFFF"/>
              </a:gs>
              <a:gs pos="100000">
                <a:srgbClr val="66FF99"/>
              </a:gs>
            </a:gsLst>
            <a:path path="shape">
              <a:fillToRect l="50000" t="50000" r="50000" b="50000"/>
            </a:path>
          </a:gradFill>
          <a:ln w="28575">
            <a:solidFill>
              <a:srgbClr val="00CC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94567" name="AutoShape 7"/>
          <p:cNvSpPr>
            <a:spLocks noChangeArrowheads="1"/>
          </p:cNvSpPr>
          <p:nvPr/>
        </p:nvSpPr>
        <p:spPr bwMode="auto">
          <a:xfrm>
            <a:off x="4932363" y="404813"/>
            <a:ext cx="3671887" cy="1655762"/>
          </a:xfrm>
          <a:prstGeom prst="triangle">
            <a:avLst>
              <a:gd name="adj" fmla="val 67954"/>
            </a:avLst>
          </a:prstGeom>
          <a:gradFill rotWithShape="1">
            <a:gsLst>
              <a:gs pos="0">
                <a:srgbClr val="FFFFFF"/>
              </a:gs>
              <a:gs pos="100000">
                <a:srgbClr val="66FF99"/>
              </a:gs>
            </a:gsLst>
            <a:path path="shape">
              <a:fillToRect l="50000" t="50000" r="50000" b="50000"/>
            </a:path>
          </a:gradFill>
          <a:ln w="28575">
            <a:solidFill>
              <a:srgbClr val="00CC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94568" name="AutoShape 8"/>
          <p:cNvSpPr>
            <a:spLocks noChangeArrowheads="1"/>
          </p:cNvSpPr>
          <p:nvPr/>
        </p:nvSpPr>
        <p:spPr bwMode="auto">
          <a:xfrm>
            <a:off x="395288" y="1196975"/>
            <a:ext cx="3816350" cy="1944688"/>
          </a:xfrm>
          <a:prstGeom prst="triangle">
            <a:avLst>
              <a:gd name="adj" fmla="val 67954"/>
            </a:avLst>
          </a:prstGeom>
          <a:gradFill rotWithShape="1">
            <a:gsLst>
              <a:gs pos="0">
                <a:srgbClr val="FFFFFF"/>
              </a:gs>
              <a:gs pos="100000">
                <a:srgbClr val="66FF99"/>
              </a:gs>
            </a:gsLst>
            <a:path path="shape">
              <a:fillToRect l="50000" t="50000" r="50000" b="50000"/>
            </a:path>
          </a:gradFill>
          <a:ln w="28575">
            <a:solidFill>
              <a:srgbClr val="00CC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0489" name="Text Box 9"/>
          <p:cNvSpPr txBox="1">
            <a:spLocks noChangeArrowheads="1"/>
          </p:cNvSpPr>
          <p:nvPr/>
        </p:nvSpPr>
        <p:spPr bwMode="auto">
          <a:xfrm>
            <a:off x="179388" y="188913"/>
            <a:ext cx="65341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prstClr val="black"/>
                </a:solidFill>
              </a:rPr>
              <a:t>Для </a:t>
            </a:r>
            <a:r>
              <a:rPr lang="ru-RU" u="sng">
                <a:solidFill>
                  <a:srgbClr val="FF3300"/>
                </a:solidFill>
              </a:rPr>
              <a:t>красного</a:t>
            </a:r>
            <a:r>
              <a:rPr lang="ru-RU">
                <a:solidFill>
                  <a:prstClr val="black"/>
                </a:solidFill>
              </a:rPr>
              <a:t> треугольника найдите равный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prstClr val="black"/>
                </a:solidFill>
              </a:rPr>
              <a:t>и щёлкните по нему мышкой.</a:t>
            </a:r>
          </a:p>
        </p:txBody>
      </p:sp>
      <p:sp>
        <p:nvSpPr>
          <p:cNvPr id="20490" name="Text Box 10"/>
          <p:cNvSpPr txBox="1">
            <a:spLocks noChangeArrowheads="1"/>
          </p:cNvSpPr>
          <p:nvPr/>
        </p:nvSpPr>
        <p:spPr bwMode="auto">
          <a:xfrm>
            <a:off x="1547813" y="4076700"/>
            <a:ext cx="8540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prstClr val="black"/>
                </a:solidFill>
              </a:rPr>
              <a:t>23см</a:t>
            </a:r>
          </a:p>
        </p:txBody>
      </p:sp>
      <p:sp>
        <p:nvSpPr>
          <p:cNvPr id="20491" name="Text Box 11"/>
          <p:cNvSpPr txBox="1">
            <a:spLocks noChangeArrowheads="1"/>
          </p:cNvSpPr>
          <p:nvPr/>
        </p:nvSpPr>
        <p:spPr bwMode="auto">
          <a:xfrm rot="-2312699">
            <a:off x="5795963" y="765175"/>
            <a:ext cx="8540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prstClr val="black"/>
                </a:solidFill>
              </a:rPr>
              <a:t>23см</a:t>
            </a:r>
          </a:p>
        </p:txBody>
      </p:sp>
      <p:sp>
        <p:nvSpPr>
          <p:cNvPr id="20492" name="Text Box 12"/>
          <p:cNvSpPr txBox="1">
            <a:spLocks noChangeArrowheads="1"/>
          </p:cNvSpPr>
          <p:nvPr/>
        </p:nvSpPr>
        <p:spPr bwMode="auto">
          <a:xfrm>
            <a:off x="1763713" y="3068638"/>
            <a:ext cx="8540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prstClr val="black"/>
                </a:solidFill>
              </a:rPr>
              <a:t>23см</a:t>
            </a:r>
          </a:p>
        </p:txBody>
      </p:sp>
      <p:sp>
        <p:nvSpPr>
          <p:cNvPr id="20493" name="Text Box 13"/>
          <p:cNvSpPr txBox="1">
            <a:spLocks noChangeArrowheads="1"/>
          </p:cNvSpPr>
          <p:nvPr/>
        </p:nvSpPr>
        <p:spPr bwMode="auto">
          <a:xfrm rot="3339390">
            <a:off x="7758112" y="819151"/>
            <a:ext cx="8540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prstClr val="black"/>
                </a:solidFill>
              </a:rPr>
              <a:t>17см</a:t>
            </a:r>
          </a:p>
        </p:txBody>
      </p:sp>
      <p:sp>
        <p:nvSpPr>
          <p:cNvPr id="20494" name="Text Box 14"/>
          <p:cNvSpPr txBox="1">
            <a:spLocks noChangeArrowheads="1"/>
          </p:cNvSpPr>
          <p:nvPr/>
        </p:nvSpPr>
        <p:spPr bwMode="auto">
          <a:xfrm rot="-2245431">
            <a:off x="5651500" y="2636838"/>
            <a:ext cx="8540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prstClr val="black"/>
                </a:solidFill>
              </a:rPr>
              <a:t>17см</a:t>
            </a:r>
          </a:p>
        </p:txBody>
      </p:sp>
      <p:sp>
        <p:nvSpPr>
          <p:cNvPr id="20495" name="Text Box 15"/>
          <p:cNvSpPr txBox="1">
            <a:spLocks noChangeArrowheads="1"/>
          </p:cNvSpPr>
          <p:nvPr/>
        </p:nvSpPr>
        <p:spPr bwMode="auto">
          <a:xfrm rot="2860916">
            <a:off x="3294062" y="1682751"/>
            <a:ext cx="8540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prstClr val="black"/>
                </a:solidFill>
              </a:rPr>
              <a:t>17см</a:t>
            </a:r>
          </a:p>
        </p:txBody>
      </p:sp>
      <p:sp>
        <p:nvSpPr>
          <p:cNvPr id="20496" name="Rectangle 16"/>
          <p:cNvSpPr>
            <a:spLocks noChangeArrowheads="1"/>
          </p:cNvSpPr>
          <p:nvPr/>
        </p:nvSpPr>
        <p:spPr bwMode="auto">
          <a:xfrm>
            <a:off x="2555875" y="5445125"/>
            <a:ext cx="8540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>
                <a:solidFill>
                  <a:prstClr val="black"/>
                </a:solidFill>
                <a:latin typeface="Tahoma" pitchFamily="34" charset="0"/>
              </a:rPr>
              <a:t>37см</a:t>
            </a:r>
          </a:p>
        </p:txBody>
      </p:sp>
      <p:sp>
        <p:nvSpPr>
          <p:cNvPr id="20497" name="Text Box 17"/>
          <p:cNvSpPr txBox="1">
            <a:spLocks noChangeArrowheads="1"/>
          </p:cNvSpPr>
          <p:nvPr/>
        </p:nvSpPr>
        <p:spPr bwMode="auto">
          <a:xfrm>
            <a:off x="1116013" y="2636838"/>
            <a:ext cx="6286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prstClr val="black"/>
                </a:solidFill>
              </a:rPr>
              <a:t>54</a:t>
            </a:r>
            <a:r>
              <a:rPr lang="ru-RU" baseline="30000">
                <a:solidFill>
                  <a:prstClr val="black"/>
                </a:solidFill>
              </a:rPr>
              <a:t>0</a:t>
            </a:r>
            <a:endParaRPr lang="ru-RU">
              <a:solidFill>
                <a:prstClr val="black"/>
              </a:solidFill>
            </a:endParaRPr>
          </a:p>
        </p:txBody>
      </p:sp>
      <p:sp>
        <p:nvSpPr>
          <p:cNvPr id="20498" name="Freeform 18"/>
          <p:cNvSpPr>
            <a:spLocks/>
          </p:cNvSpPr>
          <p:nvPr/>
        </p:nvSpPr>
        <p:spPr bwMode="auto">
          <a:xfrm>
            <a:off x="971550" y="2708275"/>
            <a:ext cx="180975" cy="433388"/>
          </a:xfrm>
          <a:custGeom>
            <a:avLst/>
            <a:gdLst>
              <a:gd name="T0" fmla="*/ 0 w 159"/>
              <a:gd name="T1" fmla="*/ 0 h 273"/>
              <a:gd name="T2" fmla="*/ 154796 w 159"/>
              <a:gd name="T3" fmla="*/ 144463 h 273"/>
              <a:gd name="T4" fmla="*/ 154796 w 159"/>
              <a:gd name="T5" fmla="*/ 433388 h 273"/>
              <a:gd name="T6" fmla="*/ 0 60000 65536"/>
              <a:gd name="T7" fmla="*/ 0 60000 65536"/>
              <a:gd name="T8" fmla="*/ 0 60000 65536"/>
              <a:gd name="T9" fmla="*/ 0 w 159"/>
              <a:gd name="T10" fmla="*/ 0 h 273"/>
              <a:gd name="T11" fmla="*/ 159 w 159"/>
              <a:gd name="T12" fmla="*/ 273 h 27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" h="273">
                <a:moveTo>
                  <a:pt x="0" y="0"/>
                </a:moveTo>
                <a:cubicBezTo>
                  <a:pt x="56" y="23"/>
                  <a:pt x="113" y="46"/>
                  <a:pt x="136" y="91"/>
                </a:cubicBezTo>
                <a:cubicBezTo>
                  <a:pt x="159" y="136"/>
                  <a:pt x="136" y="243"/>
                  <a:pt x="136" y="273"/>
                </a:cubicBezTo>
              </a:path>
            </a:pathLst>
          </a:custGeom>
          <a:noFill/>
          <a:ln w="28575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0499" name="Freeform 19"/>
          <p:cNvSpPr>
            <a:spLocks/>
          </p:cNvSpPr>
          <p:nvPr/>
        </p:nvSpPr>
        <p:spPr bwMode="auto">
          <a:xfrm rot="-7887314">
            <a:off x="5373687" y="1785938"/>
            <a:ext cx="366713" cy="192088"/>
          </a:xfrm>
          <a:custGeom>
            <a:avLst/>
            <a:gdLst>
              <a:gd name="T0" fmla="*/ 0 w 272"/>
              <a:gd name="T1" fmla="*/ 0 h 159"/>
              <a:gd name="T2" fmla="*/ 122687 w 272"/>
              <a:gd name="T3" fmla="*/ 164302 h 159"/>
              <a:gd name="T4" fmla="*/ 366713 w 272"/>
              <a:gd name="T5" fmla="*/ 164302 h 159"/>
              <a:gd name="T6" fmla="*/ 0 60000 65536"/>
              <a:gd name="T7" fmla="*/ 0 60000 65536"/>
              <a:gd name="T8" fmla="*/ 0 60000 65536"/>
              <a:gd name="T9" fmla="*/ 0 w 272"/>
              <a:gd name="T10" fmla="*/ 0 h 159"/>
              <a:gd name="T11" fmla="*/ 272 w 272"/>
              <a:gd name="T12" fmla="*/ 159 h 15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72" h="159">
                <a:moveTo>
                  <a:pt x="0" y="0"/>
                </a:moveTo>
                <a:cubicBezTo>
                  <a:pt x="23" y="56"/>
                  <a:pt x="46" y="113"/>
                  <a:pt x="91" y="136"/>
                </a:cubicBezTo>
                <a:cubicBezTo>
                  <a:pt x="136" y="159"/>
                  <a:pt x="242" y="136"/>
                  <a:pt x="272" y="136"/>
                </a:cubicBezTo>
              </a:path>
            </a:pathLst>
          </a:custGeom>
          <a:noFill/>
          <a:ln w="57150">
            <a:solidFill>
              <a:srgbClr val="3366FF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94580" name="AutoShape 2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500563" y="5949950"/>
            <a:ext cx="1582737" cy="647700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50000">
                <a:srgbClr val="FFCCFF"/>
              </a:gs>
              <a:gs pos="100000">
                <a:schemeClr val="bg1"/>
              </a:gs>
            </a:gsLst>
            <a:lin ang="18900000" scaled="1"/>
          </a:gra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prstClr val="black"/>
                </a:solidFill>
                <a:latin typeface="Tahoma" pitchFamily="34" charset="0"/>
              </a:rPr>
              <a:t>Проверка</a:t>
            </a:r>
          </a:p>
        </p:txBody>
      </p:sp>
      <p:sp>
        <p:nvSpPr>
          <p:cNvPr id="20501" name="AutoShape 2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243888" y="6021388"/>
            <a:ext cx="649287" cy="649287"/>
          </a:xfrm>
          <a:prstGeom prst="actionButtonForwardNext">
            <a:avLst/>
          </a:prstGeom>
          <a:gradFill rotWithShape="1">
            <a:gsLst>
              <a:gs pos="0">
                <a:schemeClr val="bg1"/>
              </a:gs>
              <a:gs pos="100000">
                <a:srgbClr val="3399FF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0502" name="Text Box 23"/>
          <p:cNvSpPr txBox="1">
            <a:spLocks noChangeArrowheads="1"/>
          </p:cNvSpPr>
          <p:nvPr/>
        </p:nvSpPr>
        <p:spPr bwMode="auto">
          <a:xfrm>
            <a:off x="5580063" y="1557338"/>
            <a:ext cx="6286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prstClr val="black"/>
                </a:solidFill>
              </a:rPr>
              <a:t>54</a:t>
            </a:r>
            <a:r>
              <a:rPr lang="ru-RU" baseline="30000">
                <a:solidFill>
                  <a:prstClr val="black"/>
                </a:solidFill>
              </a:rPr>
              <a:t>0</a:t>
            </a:r>
            <a:endParaRPr lang="ru-RU">
              <a:solidFill>
                <a:prstClr val="black"/>
              </a:solidFill>
            </a:endParaRPr>
          </a:p>
        </p:txBody>
      </p:sp>
      <p:sp>
        <p:nvSpPr>
          <p:cNvPr id="194584" name="Oval 24"/>
          <p:cNvSpPr>
            <a:spLocks noChangeArrowheads="1"/>
          </p:cNvSpPr>
          <p:nvPr/>
        </p:nvSpPr>
        <p:spPr bwMode="auto">
          <a:xfrm>
            <a:off x="3492500" y="3716338"/>
            <a:ext cx="1727200" cy="649287"/>
          </a:xfrm>
          <a:prstGeom prst="ellipse">
            <a:avLst/>
          </a:prstGeom>
          <a:gradFill rotWithShape="1">
            <a:gsLst>
              <a:gs pos="0">
                <a:srgbClr val="FFFF66"/>
              </a:gs>
              <a:gs pos="50000">
                <a:schemeClr val="bg1"/>
              </a:gs>
              <a:gs pos="100000">
                <a:srgbClr val="FFFF66"/>
              </a:gs>
            </a:gsLst>
            <a:lin ang="18900000" scaled="1"/>
          </a:gradFill>
          <a:ln w="12700">
            <a:round/>
            <a:headEnd type="none" w="sm" len="sm"/>
            <a:tailEnd type="none" w="sm" len="sm"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66"/>
            </a:extrusionClr>
          </a:sp3d>
        </p:spPr>
        <p:txBody>
          <a:bodyPr wrap="none" anchor="ctr">
            <a:flatTx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>
                <a:solidFill>
                  <a:prstClr val="black"/>
                </a:solidFill>
                <a:latin typeface="Tahoma" pitchFamily="34" charset="0"/>
              </a:rPr>
              <a:t>Думай!</a:t>
            </a:r>
            <a:endParaRPr lang="ru-RU" sz="2800">
              <a:solidFill>
                <a:srgbClr val="FF3300"/>
              </a:solidFill>
              <a:latin typeface="Tahoma" pitchFamily="34" charset="0"/>
            </a:endParaRPr>
          </a:p>
        </p:txBody>
      </p:sp>
      <p:pic>
        <p:nvPicPr>
          <p:cNvPr id="194585" name="Picture 25" descr="40"/>
          <p:cNvPicPr>
            <a:picLocks noGrp="1" noChangeAspect="1" noChangeArrowheads="1" noCrop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0037" y="2681287"/>
            <a:ext cx="1000125" cy="962025"/>
          </a:xfrm>
          <a:noFill/>
        </p:spPr>
      </p:pic>
      <p:sp>
        <p:nvSpPr>
          <p:cNvPr id="20505" name="Text Box 26"/>
          <p:cNvSpPr txBox="1">
            <a:spLocks noChangeArrowheads="1"/>
          </p:cNvSpPr>
          <p:nvPr/>
        </p:nvSpPr>
        <p:spPr bwMode="auto">
          <a:xfrm>
            <a:off x="447675" y="5386388"/>
            <a:ext cx="3667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prstClr val="black"/>
                </a:solidFill>
              </a:rPr>
              <a:t>А</a:t>
            </a:r>
          </a:p>
        </p:txBody>
      </p:sp>
      <p:sp>
        <p:nvSpPr>
          <p:cNvPr id="20506" name="Text Box 27"/>
          <p:cNvSpPr txBox="1">
            <a:spLocks noChangeArrowheads="1"/>
          </p:cNvSpPr>
          <p:nvPr/>
        </p:nvSpPr>
        <p:spPr bwMode="auto">
          <a:xfrm>
            <a:off x="250825" y="3141663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</a:rPr>
              <a:t>S</a:t>
            </a:r>
            <a:endParaRPr lang="ru-RU">
              <a:solidFill>
                <a:prstClr val="black"/>
              </a:solidFill>
            </a:endParaRPr>
          </a:p>
        </p:txBody>
      </p:sp>
      <p:sp>
        <p:nvSpPr>
          <p:cNvPr id="20507" name="Text Box 28"/>
          <p:cNvSpPr txBox="1">
            <a:spLocks noChangeArrowheads="1"/>
          </p:cNvSpPr>
          <p:nvPr/>
        </p:nvSpPr>
        <p:spPr bwMode="auto">
          <a:xfrm>
            <a:off x="5076825" y="3357563"/>
            <a:ext cx="390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6600"/>
                </a:solidFill>
              </a:rPr>
              <a:t>D</a:t>
            </a:r>
            <a:endParaRPr lang="ru-RU">
              <a:solidFill>
                <a:srgbClr val="006600"/>
              </a:solidFill>
            </a:endParaRPr>
          </a:p>
        </p:txBody>
      </p:sp>
      <p:sp>
        <p:nvSpPr>
          <p:cNvPr id="20508" name="Text Box 29"/>
          <p:cNvSpPr txBox="1">
            <a:spLocks noChangeArrowheads="1"/>
          </p:cNvSpPr>
          <p:nvPr/>
        </p:nvSpPr>
        <p:spPr bwMode="auto">
          <a:xfrm>
            <a:off x="7092950" y="6237288"/>
            <a:ext cx="4191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srgbClr val="006600"/>
                </a:solidFill>
              </a:rPr>
              <a:t>М</a:t>
            </a:r>
          </a:p>
        </p:txBody>
      </p:sp>
      <p:sp>
        <p:nvSpPr>
          <p:cNvPr id="20509" name="Text Box 30"/>
          <p:cNvSpPr txBox="1">
            <a:spLocks noChangeArrowheads="1"/>
          </p:cNvSpPr>
          <p:nvPr/>
        </p:nvSpPr>
        <p:spPr bwMode="auto">
          <a:xfrm>
            <a:off x="7092950" y="2349500"/>
            <a:ext cx="4000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srgbClr val="006600"/>
                </a:solidFill>
              </a:rPr>
              <a:t>О</a:t>
            </a:r>
          </a:p>
        </p:txBody>
      </p:sp>
      <p:sp>
        <p:nvSpPr>
          <p:cNvPr id="20510" name="Text Box 31"/>
          <p:cNvSpPr txBox="1">
            <a:spLocks noChangeArrowheads="1"/>
          </p:cNvSpPr>
          <p:nvPr/>
        </p:nvSpPr>
        <p:spPr bwMode="auto">
          <a:xfrm>
            <a:off x="3276600" y="3141663"/>
            <a:ext cx="3667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prstClr val="black"/>
                </a:solidFill>
              </a:rPr>
              <a:t>С</a:t>
            </a:r>
          </a:p>
        </p:txBody>
      </p:sp>
      <p:sp>
        <p:nvSpPr>
          <p:cNvPr id="20511" name="Text Box 32"/>
          <p:cNvSpPr txBox="1">
            <a:spLocks noChangeArrowheads="1"/>
          </p:cNvSpPr>
          <p:nvPr/>
        </p:nvSpPr>
        <p:spPr bwMode="auto">
          <a:xfrm>
            <a:off x="4859338" y="5373688"/>
            <a:ext cx="3635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prstClr val="black"/>
                </a:solidFill>
              </a:rPr>
              <a:t>В</a:t>
            </a:r>
          </a:p>
        </p:txBody>
      </p:sp>
      <p:sp>
        <p:nvSpPr>
          <p:cNvPr id="20512" name="Text Box 33"/>
          <p:cNvSpPr txBox="1">
            <a:spLocks noChangeArrowheads="1"/>
          </p:cNvSpPr>
          <p:nvPr/>
        </p:nvSpPr>
        <p:spPr bwMode="auto">
          <a:xfrm>
            <a:off x="7596188" y="188913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</a:rPr>
              <a:t>N</a:t>
            </a:r>
            <a:endParaRPr lang="ru-RU">
              <a:solidFill>
                <a:prstClr val="black"/>
              </a:solidFill>
            </a:endParaRPr>
          </a:p>
        </p:txBody>
      </p:sp>
      <p:sp>
        <p:nvSpPr>
          <p:cNvPr id="20513" name="Text Box 34"/>
          <p:cNvSpPr txBox="1">
            <a:spLocks noChangeArrowheads="1"/>
          </p:cNvSpPr>
          <p:nvPr/>
        </p:nvSpPr>
        <p:spPr bwMode="auto">
          <a:xfrm>
            <a:off x="8604250" y="1916113"/>
            <a:ext cx="3524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</a:rPr>
              <a:t>P</a:t>
            </a:r>
            <a:endParaRPr lang="ru-RU">
              <a:solidFill>
                <a:prstClr val="black"/>
              </a:solidFill>
            </a:endParaRPr>
          </a:p>
        </p:txBody>
      </p:sp>
      <p:sp>
        <p:nvSpPr>
          <p:cNvPr id="20514" name="Text Box 35"/>
          <p:cNvSpPr txBox="1">
            <a:spLocks noChangeArrowheads="1"/>
          </p:cNvSpPr>
          <p:nvPr/>
        </p:nvSpPr>
        <p:spPr bwMode="auto">
          <a:xfrm>
            <a:off x="4643438" y="1557338"/>
            <a:ext cx="361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</a:rPr>
              <a:t>T</a:t>
            </a:r>
            <a:endParaRPr lang="ru-RU">
              <a:solidFill>
                <a:prstClr val="black"/>
              </a:solidFill>
            </a:endParaRPr>
          </a:p>
        </p:txBody>
      </p:sp>
      <p:sp>
        <p:nvSpPr>
          <p:cNvPr id="20515" name="Text Box 36"/>
          <p:cNvSpPr txBox="1">
            <a:spLocks noChangeArrowheads="1"/>
          </p:cNvSpPr>
          <p:nvPr/>
        </p:nvSpPr>
        <p:spPr bwMode="auto">
          <a:xfrm>
            <a:off x="4211638" y="2781300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</a:rPr>
              <a:t>L</a:t>
            </a:r>
            <a:endParaRPr lang="ru-RU">
              <a:solidFill>
                <a:prstClr val="black"/>
              </a:solidFill>
            </a:endParaRPr>
          </a:p>
        </p:txBody>
      </p:sp>
      <p:sp>
        <p:nvSpPr>
          <p:cNvPr id="20516" name="Text Box 37"/>
          <p:cNvSpPr txBox="1">
            <a:spLocks noChangeArrowheads="1"/>
          </p:cNvSpPr>
          <p:nvPr/>
        </p:nvSpPr>
        <p:spPr bwMode="auto">
          <a:xfrm>
            <a:off x="2627313" y="908050"/>
            <a:ext cx="342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</a:rPr>
              <a:t>F</a:t>
            </a:r>
            <a:endParaRPr lang="ru-RU">
              <a:solidFill>
                <a:prstClr val="black"/>
              </a:solidFill>
            </a:endParaRPr>
          </a:p>
        </p:txBody>
      </p:sp>
      <p:sp>
        <p:nvSpPr>
          <p:cNvPr id="20517" name="Rectangle 38"/>
          <p:cNvSpPr>
            <a:spLocks noChangeArrowheads="1"/>
          </p:cNvSpPr>
          <p:nvPr/>
        </p:nvSpPr>
        <p:spPr bwMode="auto">
          <a:xfrm>
            <a:off x="7092950" y="4076700"/>
            <a:ext cx="8540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>
                <a:solidFill>
                  <a:prstClr val="black"/>
                </a:solidFill>
                <a:latin typeface="Tahoma" pitchFamily="34" charset="0"/>
              </a:rPr>
              <a:t>37см</a:t>
            </a:r>
          </a:p>
        </p:txBody>
      </p:sp>
    </p:spTree>
    <p:extLst>
      <p:ext uri="{BB962C8B-B14F-4D97-AF65-F5344CB8AC3E}">
        <p14:creationId xmlns:p14="http://schemas.microsoft.com/office/powerpoint/2010/main" val="2580333501"/>
      </p:ext>
    </p:extLst>
  </p:cSld>
  <p:clrMapOvr>
    <a:masterClrMapping/>
  </p:clrMapOvr>
  <p:transition spd="med"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45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566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945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 nodeType="clickPar">
                      <p:stCondLst>
                        <p:cond delay="0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5" dur="2000" fill="hold"/>
                                        <p:tgtEl>
                                          <p:spTgt spid="1945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02312E-6 L -0.37395 -0.0104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1945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698" y="-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945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3" presetID="8" presetClass="emph" presetSubtype="0" fill="hold" grpId="2" nodeType="afterEffect">
                                  <p:stCondLst>
                                    <p:cond delay="500"/>
                                  </p:stCondLst>
                                  <p:childTnLst>
                                    <p:animRot by="-5400000">
                                      <p:cBhvr>
                                        <p:cTn id="24" dur="2000" fill="hold"/>
                                        <p:tgtEl>
                                          <p:spTgt spid="1945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63" presetClass="path" presetSubtype="0" accel="50000" decel="50000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37395 -0.0104 L -0.00382 0.00023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945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07" y="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580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945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45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45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45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945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567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945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 nodeType="clickPar">
                      <p:stCondLst>
                        <p:cond delay="0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49" presetClass="entr" presetSubtype="0" decel="10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45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45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45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945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568"/>
                  </p:tgtEl>
                </p:cond>
              </p:nextCondLst>
            </p:seq>
          </p:childTnLst>
        </p:cTn>
      </p:par>
    </p:tnLst>
    <p:bldLst>
      <p:bldP spid="194566" grpId="0" animBg="1"/>
      <p:bldP spid="194566" grpId="1" animBg="1"/>
      <p:bldP spid="194566" grpId="2" animBg="1"/>
      <p:bldP spid="194566" grpId="3" animBg="1"/>
      <p:bldP spid="194580" grpId="0" animBg="1"/>
      <p:bldP spid="194584" grpId="0" animBg="1"/>
      <p:bldP spid="194584" grpId="1" animBg="1"/>
      <p:bldP spid="194584" grpId="2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Oval 2"/>
          <p:cNvSpPr>
            <a:spLocks noChangeArrowheads="1"/>
          </p:cNvSpPr>
          <p:nvPr/>
        </p:nvSpPr>
        <p:spPr bwMode="auto">
          <a:xfrm>
            <a:off x="2195513" y="1196975"/>
            <a:ext cx="5184775" cy="5256213"/>
          </a:xfrm>
          <a:prstGeom prst="ellipse">
            <a:avLst/>
          </a:prstGeom>
          <a:gradFill rotWithShape="1">
            <a:gsLst>
              <a:gs pos="0">
                <a:srgbClr val="66FFFF"/>
              </a:gs>
              <a:gs pos="50000">
                <a:schemeClr val="bg1"/>
              </a:gs>
              <a:gs pos="100000">
                <a:srgbClr val="66FFFF"/>
              </a:gs>
            </a:gsLst>
            <a:lin ang="18900000" scaled="1"/>
          </a:gra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1507" name="AutoShape 3"/>
          <p:cNvSpPr>
            <a:spLocks noChangeArrowheads="1"/>
          </p:cNvSpPr>
          <p:nvPr/>
        </p:nvSpPr>
        <p:spPr bwMode="auto">
          <a:xfrm rot="7844561" flipH="1">
            <a:off x="2134394" y="2410619"/>
            <a:ext cx="3960812" cy="1676400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96612" name="AutoShape 4"/>
          <p:cNvSpPr>
            <a:spLocks noChangeArrowheads="1"/>
          </p:cNvSpPr>
          <p:nvPr/>
        </p:nvSpPr>
        <p:spPr bwMode="auto">
          <a:xfrm rot="-7792389">
            <a:off x="3429794" y="2410619"/>
            <a:ext cx="3960812" cy="1676400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96613" name="AutoShape 5"/>
          <p:cNvSpPr>
            <a:spLocks noChangeArrowheads="1"/>
          </p:cNvSpPr>
          <p:nvPr/>
        </p:nvSpPr>
        <p:spPr bwMode="auto">
          <a:xfrm rot="-600863">
            <a:off x="2555875" y="3789363"/>
            <a:ext cx="4606925" cy="1223962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0099FF"/>
              </a:gs>
            </a:gsLst>
            <a:path path="shape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323850" y="188913"/>
            <a:ext cx="65341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prstClr val="black"/>
                </a:solidFill>
              </a:rPr>
              <a:t>Для </a:t>
            </a:r>
            <a:r>
              <a:rPr lang="ru-RU" u="sng">
                <a:solidFill>
                  <a:srgbClr val="FF3300"/>
                </a:solidFill>
              </a:rPr>
              <a:t>красного</a:t>
            </a:r>
            <a:r>
              <a:rPr lang="ru-RU">
                <a:solidFill>
                  <a:prstClr val="black"/>
                </a:solidFill>
              </a:rPr>
              <a:t> треугольника найдите равный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prstClr val="black"/>
                </a:solidFill>
              </a:rPr>
              <a:t>и щёлкните по нему мышкой.</a:t>
            </a:r>
          </a:p>
        </p:txBody>
      </p:sp>
      <p:sp>
        <p:nvSpPr>
          <p:cNvPr id="196615" name="Oval 7"/>
          <p:cNvSpPr>
            <a:spLocks noChangeArrowheads="1"/>
          </p:cNvSpPr>
          <p:nvPr/>
        </p:nvSpPr>
        <p:spPr bwMode="auto">
          <a:xfrm>
            <a:off x="2411413" y="4365625"/>
            <a:ext cx="1871662" cy="792163"/>
          </a:xfrm>
          <a:prstGeom prst="ellipse">
            <a:avLst/>
          </a:prstGeom>
          <a:gradFill rotWithShape="1">
            <a:gsLst>
              <a:gs pos="0">
                <a:srgbClr val="FFFF66"/>
              </a:gs>
              <a:gs pos="50000">
                <a:schemeClr val="bg1"/>
              </a:gs>
              <a:gs pos="100000">
                <a:srgbClr val="FFFF66"/>
              </a:gs>
            </a:gsLst>
            <a:lin ang="18900000" scaled="1"/>
          </a:gradFill>
          <a:ln w="12700">
            <a:round/>
            <a:headEnd type="none" w="sm" len="sm"/>
            <a:tailEnd type="none" w="sm" len="sm"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66"/>
            </a:extrusionClr>
          </a:sp3d>
        </p:spPr>
        <p:txBody>
          <a:bodyPr wrap="none" anchor="ctr">
            <a:flatTx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>
                <a:solidFill>
                  <a:prstClr val="black"/>
                </a:solidFill>
                <a:latin typeface="Tahoma" pitchFamily="34" charset="0"/>
              </a:rPr>
              <a:t>Не верно!</a:t>
            </a:r>
            <a:endParaRPr lang="ru-RU" sz="2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196616" name="Oval 8"/>
          <p:cNvSpPr>
            <a:spLocks noChangeArrowheads="1"/>
          </p:cNvSpPr>
          <p:nvPr/>
        </p:nvSpPr>
        <p:spPr bwMode="auto">
          <a:xfrm>
            <a:off x="6084888" y="1557338"/>
            <a:ext cx="1871662" cy="792162"/>
          </a:xfrm>
          <a:prstGeom prst="ellipse">
            <a:avLst/>
          </a:prstGeom>
          <a:gradFill rotWithShape="1">
            <a:gsLst>
              <a:gs pos="0">
                <a:srgbClr val="CC99FF"/>
              </a:gs>
              <a:gs pos="50000">
                <a:schemeClr val="bg1"/>
              </a:gs>
              <a:gs pos="100000">
                <a:srgbClr val="CC99FF"/>
              </a:gs>
            </a:gsLst>
            <a:lin ang="18900000" scaled="1"/>
          </a:gradFill>
          <a:ln w="12700">
            <a:round/>
            <a:headEnd type="none" w="sm" len="sm"/>
            <a:tailEnd type="none" w="sm" len="sm"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CC99FF"/>
            </a:extrusionClr>
          </a:sp3d>
        </p:spPr>
        <p:txBody>
          <a:bodyPr wrap="none" anchor="ctr">
            <a:flatTx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>
                <a:solidFill>
                  <a:srgbClr val="FF3300"/>
                </a:solidFill>
                <a:latin typeface="Tahoma" pitchFamily="34" charset="0"/>
              </a:rPr>
              <a:t>Верно!</a:t>
            </a:r>
          </a:p>
        </p:txBody>
      </p:sp>
      <p:sp>
        <p:nvSpPr>
          <p:cNvPr id="196617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659563" y="6021388"/>
            <a:ext cx="1582737" cy="647700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50000">
                <a:srgbClr val="FFCCFF"/>
              </a:gs>
              <a:gs pos="100000">
                <a:schemeClr val="bg1"/>
              </a:gs>
            </a:gsLst>
            <a:lin ang="18900000" scaled="1"/>
          </a:gra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prstClr val="black"/>
                </a:solidFill>
                <a:latin typeface="Tahoma" pitchFamily="34" charset="0"/>
              </a:rPr>
              <a:t>Проверка</a:t>
            </a:r>
          </a:p>
        </p:txBody>
      </p:sp>
      <p:sp>
        <p:nvSpPr>
          <p:cNvPr id="21514" name="Line 10"/>
          <p:cNvSpPr>
            <a:spLocks noChangeShapeType="1"/>
          </p:cNvSpPr>
          <p:nvPr/>
        </p:nvSpPr>
        <p:spPr bwMode="auto">
          <a:xfrm flipH="1">
            <a:off x="5795963" y="2349500"/>
            <a:ext cx="144462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96619" name="Line 11"/>
          <p:cNvSpPr>
            <a:spLocks noChangeShapeType="1"/>
          </p:cNvSpPr>
          <p:nvPr/>
        </p:nvSpPr>
        <p:spPr bwMode="auto">
          <a:xfrm>
            <a:off x="6156325" y="3789363"/>
            <a:ext cx="0" cy="360362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96620" name="Line 12"/>
          <p:cNvSpPr>
            <a:spLocks noChangeShapeType="1"/>
          </p:cNvSpPr>
          <p:nvPr/>
        </p:nvSpPr>
        <p:spPr bwMode="auto">
          <a:xfrm>
            <a:off x="6084888" y="3789363"/>
            <a:ext cx="0" cy="360362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1517" name="AutoShape 14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243888" y="6021388"/>
            <a:ext cx="649287" cy="647700"/>
          </a:xfrm>
          <a:prstGeom prst="actionButtonForwardNext">
            <a:avLst/>
          </a:prstGeom>
          <a:gradFill rotWithShape="1">
            <a:gsLst>
              <a:gs pos="0">
                <a:schemeClr val="bg1"/>
              </a:gs>
              <a:gs pos="100000">
                <a:srgbClr val="3399FF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1518" name="Text Box 15"/>
          <p:cNvSpPr txBox="1">
            <a:spLocks noChangeArrowheads="1"/>
          </p:cNvSpPr>
          <p:nvPr/>
        </p:nvSpPr>
        <p:spPr bwMode="auto">
          <a:xfrm>
            <a:off x="684213" y="4437063"/>
            <a:ext cx="1493837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prstClr val="black"/>
                </a:solidFill>
              </a:rPr>
              <a:t>I</a:t>
            </a:r>
            <a:r>
              <a:rPr lang="ru-RU" sz="2000">
                <a:solidFill>
                  <a:prstClr val="black"/>
                </a:solidFill>
              </a:rPr>
              <a:t> признак</a:t>
            </a:r>
            <a:r>
              <a:rPr lang="en-US" sz="2000">
                <a:solidFill>
                  <a:prstClr val="black"/>
                </a:solidFill>
              </a:rPr>
              <a:t>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prstClr val="black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prstClr val="black"/>
                </a:solidFill>
              </a:rPr>
              <a:t>II</a:t>
            </a:r>
            <a:r>
              <a:rPr lang="ru-RU" sz="2000">
                <a:solidFill>
                  <a:prstClr val="black"/>
                </a:solidFill>
              </a:rPr>
              <a:t> признак</a:t>
            </a:r>
            <a:endParaRPr lang="en-US" sz="2000">
              <a:solidFill>
                <a:prstClr val="black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prstClr val="black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prstClr val="black"/>
                </a:solidFill>
              </a:rPr>
              <a:t>III</a:t>
            </a:r>
            <a:r>
              <a:rPr lang="ru-RU" sz="2000">
                <a:solidFill>
                  <a:prstClr val="black"/>
                </a:solidFill>
              </a:rPr>
              <a:t> признак</a:t>
            </a:r>
          </a:p>
        </p:txBody>
      </p:sp>
      <p:sp>
        <p:nvSpPr>
          <p:cNvPr id="196624" name="AutoShape 1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3850" y="4365625"/>
            <a:ext cx="288925" cy="50323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>
                <a:solidFill>
                  <a:prstClr val="black"/>
                </a:solidFill>
                <a:latin typeface="Times New Roman" pitchFamily="18" charset="0"/>
              </a:rPr>
              <a:t>1</a:t>
            </a:r>
          </a:p>
        </p:txBody>
      </p:sp>
      <p:sp>
        <p:nvSpPr>
          <p:cNvPr id="196625" name="AutoShape 1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3850" y="5013325"/>
            <a:ext cx="288925" cy="50323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>
                <a:solidFill>
                  <a:prstClr val="black"/>
                </a:solidFill>
                <a:latin typeface="Times New Roman" pitchFamily="18" charset="0"/>
              </a:rPr>
              <a:t>2</a:t>
            </a:r>
          </a:p>
        </p:txBody>
      </p:sp>
      <p:sp>
        <p:nvSpPr>
          <p:cNvPr id="196626" name="AutoShape 1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3850" y="5661025"/>
            <a:ext cx="288925" cy="50323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>
                <a:solidFill>
                  <a:prstClr val="black"/>
                </a:solidFill>
                <a:latin typeface="Times New Roman" pitchFamily="18" charset="0"/>
              </a:rPr>
              <a:t>3</a:t>
            </a:r>
          </a:p>
        </p:txBody>
      </p:sp>
      <p:sp>
        <p:nvSpPr>
          <p:cNvPr id="21522" name="AutoShape 19"/>
          <p:cNvSpPr>
            <a:spLocks noChangeArrowheads="1"/>
          </p:cNvSpPr>
          <p:nvPr/>
        </p:nvSpPr>
        <p:spPr bwMode="auto">
          <a:xfrm rot="-7792389">
            <a:off x="3429794" y="2410619"/>
            <a:ext cx="3960812" cy="1676400"/>
          </a:xfrm>
          <a:prstGeom prst="triangle">
            <a:avLst>
              <a:gd name="adj" fmla="val 50000"/>
            </a:avLst>
          </a:prstGeom>
          <a:noFill/>
          <a:ln w="1905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96628" name="AutoShape 20"/>
          <p:cNvSpPr>
            <a:spLocks noChangeArrowheads="1"/>
          </p:cNvSpPr>
          <p:nvPr/>
        </p:nvSpPr>
        <p:spPr bwMode="auto">
          <a:xfrm rot="7844561" flipH="1">
            <a:off x="2134394" y="2410619"/>
            <a:ext cx="3960812" cy="1676400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1524" name="Line 21"/>
          <p:cNvSpPr>
            <a:spLocks noChangeShapeType="1"/>
          </p:cNvSpPr>
          <p:nvPr/>
        </p:nvSpPr>
        <p:spPr bwMode="auto">
          <a:xfrm>
            <a:off x="3563938" y="2420938"/>
            <a:ext cx="215900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96630" name="Line 22"/>
          <p:cNvSpPr>
            <a:spLocks noChangeShapeType="1"/>
          </p:cNvSpPr>
          <p:nvPr/>
        </p:nvSpPr>
        <p:spPr bwMode="auto">
          <a:xfrm>
            <a:off x="3492500" y="3860800"/>
            <a:ext cx="0" cy="287338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96631" name="Line 23"/>
          <p:cNvSpPr>
            <a:spLocks noChangeShapeType="1"/>
          </p:cNvSpPr>
          <p:nvPr/>
        </p:nvSpPr>
        <p:spPr bwMode="auto">
          <a:xfrm>
            <a:off x="3419475" y="3860800"/>
            <a:ext cx="0" cy="287338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96632" name="Freeform 24"/>
          <p:cNvSpPr>
            <a:spLocks/>
          </p:cNvSpPr>
          <p:nvPr/>
        </p:nvSpPr>
        <p:spPr bwMode="auto">
          <a:xfrm>
            <a:off x="4572000" y="2060575"/>
            <a:ext cx="287338" cy="1008063"/>
          </a:xfrm>
          <a:custGeom>
            <a:avLst/>
            <a:gdLst>
              <a:gd name="T0" fmla="*/ 0 w 181"/>
              <a:gd name="T1" fmla="*/ 0 h 635"/>
              <a:gd name="T2" fmla="*/ 287338 w 181"/>
              <a:gd name="T3" fmla="*/ 288925 h 635"/>
              <a:gd name="T4" fmla="*/ 0 w 181"/>
              <a:gd name="T5" fmla="*/ 647700 h 635"/>
              <a:gd name="T6" fmla="*/ 287338 w 181"/>
              <a:gd name="T7" fmla="*/ 1008063 h 635"/>
              <a:gd name="T8" fmla="*/ 0 60000 65536"/>
              <a:gd name="T9" fmla="*/ 0 60000 65536"/>
              <a:gd name="T10" fmla="*/ 0 60000 65536"/>
              <a:gd name="T11" fmla="*/ 0 60000 65536"/>
              <a:gd name="T12" fmla="*/ 0 w 181"/>
              <a:gd name="T13" fmla="*/ 0 h 635"/>
              <a:gd name="T14" fmla="*/ 181 w 181"/>
              <a:gd name="T15" fmla="*/ 635 h 63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1" h="635">
                <a:moveTo>
                  <a:pt x="0" y="0"/>
                </a:moveTo>
                <a:cubicBezTo>
                  <a:pt x="90" y="57"/>
                  <a:pt x="181" y="114"/>
                  <a:pt x="181" y="182"/>
                </a:cubicBezTo>
                <a:cubicBezTo>
                  <a:pt x="181" y="250"/>
                  <a:pt x="0" y="333"/>
                  <a:pt x="0" y="408"/>
                </a:cubicBezTo>
                <a:cubicBezTo>
                  <a:pt x="0" y="483"/>
                  <a:pt x="151" y="597"/>
                  <a:pt x="181" y="635"/>
                </a:cubicBezTo>
              </a:path>
            </a:pathLst>
          </a:custGeom>
          <a:noFill/>
          <a:ln w="28575">
            <a:solidFill>
              <a:srgbClr val="0000CC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1528" name="AutoShape 25"/>
          <p:cNvSpPr>
            <a:spLocks noChangeArrowheads="1"/>
          </p:cNvSpPr>
          <p:nvPr/>
        </p:nvSpPr>
        <p:spPr bwMode="auto">
          <a:xfrm>
            <a:off x="4716463" y="3716338"/>
            <a:ext cx="142875" cy="144462"/>
          </a:xfrm>
          <a:prstGeom prst="flowChartConnector">
            <a:avLst/>
          </a:prstGeom>
          <a:solidFill>
            <a:srgbClr val="00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96634" name="AutoShape 26"/>
          <p:cNvSpPr>
            <a:spLocks noChangeArrowheads="1"/>
          </p:cNvSpPr>
          <p:nvPr/>
        </p:nvSpPr>
        <p:spPr bwMode="auto">
          <a:xfrm>
            <a:off x="2627313" y="5876925"/>
            <a:ext cx="2447925" cy="792163"/>
          </a:xfrm>
          <a:prstGeom prst="wedgeRoundRectCallout">
            <a:avLst>
              <a:gd name="adj1" fmla="val -128144"/>
              <a:gd name="adj2" fmla="val -31162"/>
              <a:gd name="adj3" fmla="val 16667"/>
            </a:avLst>
          </a:prstGeom>
          <a:gradFill rotWithShape="1">
            <a:gsLst>
              <a:gs pos="0">
                <a:srgbClr val="33CCFF"/>
              </a:gs>
              <a:gs pos="50000">
                <a:schemeClr val="bg1"/>
              </a:gs>
              <a:gs pos="100000">
                <a:srgbClr val="33CCFF"/>
              </a:gs>
            </a:gsLst>
            <a:lin ang="18900000" scaled="1"/>
          </a:gradFill>
          <a:ln w="12700">
            <a:solidFill>
              <a:srgbClr val="00CCFF"/>
            </a:solidFill>
            <a:miter lim="800000"/>
            <a:headEnd type="none" w="sm" len="sm"/>
            <a:tailEnd type="none" w="sm" len="sm"/>
          </a:ln>
          <a:effectLst/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>
                <a:solidFill>
                  <a:srgbClr val="FF0000"/>
                </a:solidFill>
                <a:latin typeface="Times New Roman" pitchFamily="18" charset="0"/>
              </a:rPr>
              <a:t>ВЕРНО!</a:t>
            </a:r>
          </a:p>
        </p:txBody>
      </p:sp>
    </p:spTree>
    <p:extLst>
      <p:ext uri="{BB962C8B-B14F-4D97-AF65-F5344CB8AC3E}">
        <p14:creationId xmlns:p14="http://schemas.microsoft.com/office/powerpoint/2010/main" val="3872234292"/>
      </p:ext>
    </p:extLst>
  </p:cSld>
  <p:clrMapOvr>
    <a:masterClrMapping/>
  </p:clrMapOvr>
  <p:transition spd="med"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66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66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66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66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6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966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6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6613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966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 nodeType="clickPar">
                      <p:stCondLst>
                        <p:cond delay="0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96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96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96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966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966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966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966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966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966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966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966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966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966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966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966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966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966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966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966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966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966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966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96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96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96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966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966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966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966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966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966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966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966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96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96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96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966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966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966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966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966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966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966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966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96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96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96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966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966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966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966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966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966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966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966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966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966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 L 0.25 0.0  E" pathEditMode="relative" ptsTypes="">
                                      <p:cBhvr>
                                        <p:cTn id="104" dur="2000" spd="-100000" fill="hold"/>
                                        <p:tgtEl>
                                          <p:spTgt spid="1966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0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1000"/>
                                        <p:tgtEl>
                                          <p:spTgt spid="1966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1000"/>
                                        <p:tgtEl>
                                          <p:spTgt spid="1966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6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1000"/>
                                        <p:tgtEl>
                                          <p:spTgt spid="1966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6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1000"/>
                                        <p:tgtEl>
                                          <p:spTgt spid="1966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1000"/>
                                        <p:tgtEl>
                                          <p:spTgt spid="1966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2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3" dur="500" fill="hold"/>
                                        <p:tgtEl>
                                          <p:spTgt spid="1966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5050"/>
                                      </p:to>
                                    </p:animClr>
                                    <p:set>
                                      <p:cBhvr>
                                        <p:cTn id="124" dur="500" fill="hold"/>
                                        <p:tgtEl>
                                          <p:spTgt spid="1966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5" dur="500" fill="hold"/>
                                        <p:tgtEl>
                                          <p:spTgt spid="1966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6617"/>
                  </p:tgtEl>
                </p:cond>
              </p:nextCondLst>
            </p:seq>
            <p:seq concurrent="1" nextAc="seek">
              <p:cTn id="126" restart="whenNotActive" fill="hold" evtFilter="cancelBubble" nodeType="interactiveSeq">
                <p:stCondLst>
                  <p:cond evt="onClick" delay="0">
                    <p:tgtEl>
                      <p:spTgt spid="1966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7" fill="hold" nodeType="clickPar">
                      <p:stCondLst>
                        <p:cond delay="0"/>
                      </p:stCondLst>
                      <p:childTnLst>
                        <p:par>
                          <p:cTn id="1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9" presetID="19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966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966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4" presetID="10" presetClass="exit" presetSubtype="0" fill="hold" grpId="3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1966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6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6624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1966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 nodeType="clickPar">
                      <p:stCondLst>
                        <p:cond delay="0"/>
                      </p:stCondLst>
                      <p:childTnLst>
                        <p:par>
                          <p:cTn id="1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0" presetID="19" presetClass="entr" presetSubtype="1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966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966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5" presetID="10" presetClass="exit" presetSubtype="0" fill="hold" grpId="5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1966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6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6625"/>
                  </p:tgtEl>
                </p:cond>
              </p:nextCondLst>
            </p:seq>
            <p:seq concurrent="1" nextAc="seek">
              <p:cTn id="148" restart="whenNotActive" fill="hold" evtFilter="cancelBubble" nodeType="interactiveSeq">
                <p:stCondLst>
                  <p:cond evt="onClick" delay="0">
                    <p:tgtEl>
                      <p:spTgt spid="1966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9" fill="hold" nodeType="clickPar">
                      <p:stCondLst>
                        <p:cond delay="0"/>
                      </p:stCondLst>
                      <p:childTnLst>
                        <p:par>
                          <p:cTn id="1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96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6" dur="500"/>
                                        <p:tgtEl>
                                          <p:spTgt spid="196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6626"/>
                  </p:tgtEl>
                </p:cond>
              </p:nextCondLst>
            </p:seq>
            <p:seq concurrent="1" nextAc="seek">
              <p:cTn id="157" restart="whenNotActive" fill="hold" evtFilter="cancelBubble" nodeType="interactiveSeq">
                <p:stCondLst>
                  <p:cond evt="onClick" delay="0">
                    <p:tgtEl>
                      <p:spTgt spid="1966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8" fill="hold" nodeType="clickPar">
                      <p:stCondLst>
                        <p:cond delay="0"/>
                      </p:stCondLst>
                      <p:childTnLst>
                        <p:par>
                          <p:cTn id="1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0" presetID="49" presetClass="entr" presetSubtype="0" decel="10000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966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1966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966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96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7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1966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6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6612"/>
                  </p:tgtEl>
                </p:cond>
              </p:nextCondLst>
            </p:seq>
          </p:childTnLst>
        </p:cTn>
      </p:par>
    </p:tnLst>
    <p:bldLst>
      <p:bldP spid="196615" grpId="0" animBg="1"/>
      <p:bldP spid="196615" grpId="1" animBg="1"/>
      <p:bldP spid="196615" grpId="2" animBg="1"/>
      <p:bldP spid="196615" grpId="3" animBg="1"/>
      <p:bldP spid="196615" grpId="4" animBg="1"/>
      <p:bldP spid="196615" grpId="5" animBg="1"/>
      <p:bldP spid="196616" grpId="0" animBg="1"/>
      <p:bldP spid="196616" grpId="1" animBg="1"/>
      <p:bldP spid="196617" grpId="0" animBg="1"/>
      <p:bldP spid="196619" grpId="0" animBg="1"/>
      <p:bldP spid="196619" grpId="1" animBg="1"/>
      <p:bldP spid="196620" grpId="0" animBg="1"/>
      <p:bldP spid="196620" grpId="1" animBg="1"/>
      <p:bldP spid="196628" grpId="0" animBg="1"/>
      <p:bldP spid="196628" grpId="1" animBg="1"/>
      <p:bldP spid="196630" grpId="0" animBg="1"/>
      <p:bldP spid="196630" grpId="1" animBg="1"/>
      <p:bldP spid="196631" grpId="0" animBg="1"/>
      <p:bldP spid="196631" grpId="1" animBg="1"/>
      <p:bldP spid="196632" grpId="0" animBg="1"/>
      <p:bldP spid="196632" grpId="1" animBg="1"/>
      <p:bldP spid="19663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AutoShape 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243888" y="6021388"/>
            <a:ext cx="649287" cy="649287"/>
          </a:xfrm>
          <a:prstGeom prst="actionButtonForwardNext">
            <a:avLst/>
          </a:prstGeom>
          <a:gradFill rotWithShape="1">
            <a:gsLst>
              <a:gs pos="0">
                <a:schemeClr val="bg1"/>
              </a:gs>
              <a:gs pos="100000">
                <a:srgbClr val="3399FF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5125" name="Text Box 4"/>
          <p:cNvSpPr txBox="1">
            <a:spLocks noChangeArrowheads="1"/>
          </p:cNvSpPr>
          <p:nvPr/>
        </p:nvSpPr>
        <p:spPr bwMode="auto">
          <a:xfrm>
            <a:off x="323850" y="4581525"/>
            <a:ext cx="3667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</a:rPr>
              <a:t>A</a:t>
            </a:r>
            <a:endParaRPr lang="ru-RU">
              <a:solidFill>
                <a:prstClr val="black"/>
              </a:solidFill>
            </a:endParaRPr>
          </a:p>
        </p:txBody>
      </p:sp>
      <p:sp>
        <p:nvSpPr>
          <p:cNvPr id="5126" name="Text Box 5"/>
          <p:cNvSpPr txBox="1">
            <a:spLocks noChangeArrowheads="1"/>
          </p:cNvSpPr>
          <p:nvPr/>
        </p:nvSpPr>
        <p:spPr bwMode="auto">
          <a:xfrm>
            <a:off x="4356100" y="4437063"/>
            <a:ext cx="4191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</a:rPr>
              <a:t>M</a:t>
            </a:r>
            <a:endParaRPr lang="ru-RU">
              <a:solidFill>
                <a:prstClr val="black"/>
              </a:solidFill>
            </a:endParaRPr>
          </a:p>
        </p:txBody>
      </p:sp>
      <p:sp>
        <p:nvSpPr>
          <p:cNvPr id="5127" name="Text Box 6"/>
          <p:cNvSpPr txBox="1">
            <a:spLocks noChangeArrowheads="1"/>
          </p:cNvSpPr>
          <p:nvPr/>
        </p:nvSpPr>
        <p:spPr bwMode="auto">
          <a:xfrm>
            <a:off x="2124075" y="4005263"/>
            <a:ext cx="3635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</a:rPr>
              <a:t>K</a:t>
            </a:r>
            <a:endParaRPr lang="ru-RU">
              <a:solidFill>
                <a:prstClr val="black"/>
              </a:solidFill>
            </a:endParaRPr>
          </a:p>
        </p:txBody>
      </p:sp>
      <p:sp>
        <p:nvSpPr>
          <p:cNvPr id="5128" name="Text Box 7"/>
          <p:cNvSpPr txBox="1">
            <a:spLocks noChangeArrowheads="1"/>
          </p:cNvSpPr>
          <p:nvPr/>
        </p:nvSpPr>
        <p:spPr bwMode="auto">
          <a:xfrm>
            <a:off x="2339975" y="1341438"/>
            <a:ext cx="3635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</a:rPr>
              <a:t>B</a:t>
            </a:r>
            <a:endParaRPr lang="ru-RU">
              <a:solidFill>
                <a:prstClr val="black"/>
              </a:solidFill>
            </a:endParaRPr>
          </a:p>
        </p:txBody>
      </p:sp>
      <p:sp>
        <p:nvSpPr>
          <p:cNvPr id="197640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32588" y="3068638"/>
            <a:ext cx="288925" cy="503237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>
                <a:solidFill>
                  <a:prstClr val="black"/>
                </a:solidFill>
                <a:latin typeface="Times New Roman" pitchFamily="18" charset="0"/>
              </a:rPr>
              <a:t>1</a:t>
            </a:r>
          </a:p>
        </p:txBody>
      </p:sp>
      <p:sp>
        <p:nvSpPr>
          <p:cNvPr id="197641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32588" y="3789363"/>
            <a:ext cx="288925" cy="503237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>
                <a:solidFill>
                  <a:prstClr val="black"/>
                </a:solidFill>
                <a:latin typeface="Times New Roman" pitchFamily="18" charset="0"/>
              </a:rPr>
              <a:t>2</a:t>
            </a:r>
          </a:p>
        </p:txBody>
      </p:sp>
      <p:sp>
        <p:nvSpPr>
          <p:cNvPr id="197642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32588" y="4581525"/>
            <a:ext cx="288925" cy="50323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>
                <a:solidFill>
                  <a:prstClr val="black"/>
                </a:solidFill>
                <a:latin typeface="Times New Roman" pitchFamily="18" charset="0"/>
              </a:rPr>
              <a:t>3</a:t>
            </a:r>
          </a:p>
        </p:txBody>
      </p:sp>
      <p:sp>
        <p:nvSpPr>
          <p:cNvPr id="5132" name="Text Box 11"/>
          <p:cNvSpPr txBox="1">
            <a:spLocks noChangeArrowheads="1"/>
          </p:cNvSpPr>
          <p:nvPr/>
        </p:nvSpPr>
        <p:spPr bwMode="auto">
          <a:xfrm>
            <a:off x="7019925" y="3141663"/>
            <a:ext cx="1757363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</a:rPr>
              <a:t>I</a:t>
            </a:r>
            <a:r>
              <a:rPr lang="ru-RU">
                <a:solidFill>
                  <a:prstClr val="black"/>
                </a:solidFill>
              </a:rPr>
              <a:t> признак</a:t>
            </a:r>
            <a:r>
              <a:rPr lang="en-US">
                <a:solidFill>
                  <a:prstClr val="black"/>
                </a:solidFill>
              </a:rPr>
              <a:t>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</a:rPr>
              <a:t>II</a:t>
            </a:r>
            <a:r>
              <a:rPr lang="ru-RU">
                <a:solidFill>
                  <a:prstClr val="black"/>
                </a:solidFill>
              </a:rPr>
              <a:t> признак</a:t>
            </a:r>
            <a:endParaRPr lang="en-US">
              <a:solidFill>
                <a:prstClr val="black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</a:rPr>
              <a:t>III</a:t>
            </a:r>
            <a:r>
              <a:rPr lang="ru-RU">
                <a:solidFill>
                  <a:prstClr val="black"/>
                </a:solidFill>
              </a:rPr>
              <a:t> признак</a:t>
            </a:r>
          </a:p>
        </p:txBody>
      </p:sp>
      <p:sp>
        <p:nvSpPr>
          <p:cNvPr id="5133" name="Text Box 12"/>
          <p:cNvSpPr txBox="1">
            <a:spLocks noChangeArrowheads="1"/>
          </p:cNvSpPr>
          <p:nvPr/>
        </p:nvSpPr>
        <p:spPr bwMode="auto">
          <a:xfrm>
            <a:off x="1547813" y="404813"/>
            <a:ext cx="3892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prstClr val="black"/>
                </a:solidFill>
              </a:rPr>
              <a:t>Доказать:    АВК  =    М</a:t>
            </a:r>
            <a:r>
              <a:rPr lang="en-US">
                <a:solidFill>
                  <a:prstClr val="black"/>
                </a:solidFill>
              </a:rPr>
              <a:t>B</a:t>
            </a:r>
            <a:r>
              <a:rPr lang="ru-RU">
                <a:solidFill>
                  <a:prstClr val="black"/>
                </a:solidFill>
              </a:rPr>
              <a:t>К</a:t>
            </a:r>
          </a:p>
        </p:txBody>
      </p:sp>
      <p:graphicFrame>
        <p:nvGraphicFramePr>
          <p:cNvPr id="5122" name="Object 13"/>
          <p:cNvGraphicFramePr>
            <a:graphicFrameLocks noChangeAspect="1"/>
          </p:cNvGraphicFramePr>
          <p:nvPr/>
        </p:nvGraphicFramePr>
        <p:xfrm>
          <a:off x="4427538" y="404813"/>
          <a:ext cx="36512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9" name="Формула" r:id="rId4" imgW="139680" imgH="164880" progId="Equation.3">
                  <p:embed/>
                </p:oleObj>
              </mc:Choice>
              <mc:Fallback>
                <p:oleObj name="Формула" r:id="rId4" imgW="1396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7538" y="404813"/>
                        <a:ext cx="365125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14"/>
          <p:cNvGraphicFramePr>
            <a:graphicFrameLocks noChangeAspect="1"/>
          </p:cNvGraphicFramePr>
          <p:nvPr/>
        </p:nvGraphicFramePr>
        <p:xfrm>
          <a:off x="3059113" y="404813"/>
          <a:ext cx="36512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0" name="Формула" r:id="rId6" imgW="139680" imgH="164880" progId="Equation.3">
                  <p:embed/>
                </p:oleObj>
              </mc:Choice>
              <mc:Fallback>
                <p:oleObj name="Формула" r:id="rId6" imgW="1396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113" y="404813"/>
                        <a:ext cx="365125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7647" name="Oval 15"/>
          <p:cNvSpPr>
            <a:spLocks noChangeArrowheads="1"/>
          </p:cNvSpPr>
          <p:nvPr/>
        </p:nvSpPr>
        <p:spPr bwMode="auto">
          <a:xfrm>
            <a:off x="7019925" y="4005263"/>
            <a:ext cx="1871663" cy="792162"/>
          </a:xfrm>
          <a:prstGeom prst="ellipse">
            <a:avLst/>
          </a:prstGeom>
          <a:gradFill rotWithShape="1">
            <a:gsLst>
              <a:gs pos="0">
                <a:srgbClr val="FFFF66"/>
              </a:gs>
              <a:gs pos="50000">
                <a:schemeClr val="bg1"/>
              </a:gs>
              <a:gs pos="100000">
                <a:srgbClr val="FFFF66"/>
              </a:gs>
            </a:gsLst>
            <a:lin ang="18900000" scaled="1"/>
          </a:gradFill>
          <a:ln w="12700">
            <a:round/>
            <a:headEnd type="none" w="sm" len="sm"/>
            <a:tailEnd type="none" w="sm" len="sm"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66"/>
            </a:extrusionClr>
          </a:sp3d>
        </p:spPr>
        <p:txBody>
          <a:bodyPr wrap="none" anchor="ctr">
            <a:flatTx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>
                <a:solidFill>
                  <a:prstClr val="black"/>
                </a:solidFill>
                <a:latin typeface="Tahoma" pitchFamily="34" charset="0"/>
              </a:rPr>
              <a:t>Не верно!</a:t>
            </a:r>
            <a:endParaRPr lang="ru-RU" sz="2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197648" name="AutoShape 1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659563" y="6021388"/>
            <a:ext cx="1582737" cy="647700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50000">
                <a:srgbClr val="FFCCFF"/>
              </a:gs>
              <a:gs pos="100000">
                <a:schemeClr val="bg1"/>
              </a:gs>
            </a:gsLst>
            <a:lin ang="18900000" scaled="1"/>
          </a:gra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prstClr val="black"/>
                </a:solidFill>
                <a:latin typeface="Tahoma" pitchFamily="34" charset="0"/>
              </a:rPr>
              <a:t>Проверка</a:t>
            </a:r>
          </a:p>
        </p:txBody>
      </p:sp>
      <p:sp>
        <p:nvSpPr>
          <p:cNvPr id="5136" name="AutoShape 17"/>
          <p:cNvSpPr>
            <a:spLocks noChangeArrowheads="1"/>
          </p:cNvSpPr>
          <p:nvPr/>
        </p:nvSpPr>
        <p:spPr bwMode="auto">
          <a:xfrm rot="7525429">
            <a:off x="80963" y="2900363"/>
            <a:ext cx="3567112" cy="1236662"/>
          </a:xfrm>
          <a:prstGeom prst="triangle">
            <a:avLst>
              <a:gd name="adj" fmla="val 51685"/>
            </a:avLst>
          </a:prstGeom>
          <a:solidFill>
            <a:srgbClr val="66FF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5137" name="AutoShape 18"/>
          <p:cNvSpPr>
            <a:spLocks noChangeArrowheads="1"/>
          </p:cNvSpPr>
          <p:nvPr/>
        </p:nvSpPr>
        <p:spPr bwMode="auto">
          <a:xfrm rot="14122306" flipH="1">
            <a:off x="1069182" y="2899569"/>
            <a:ext cx="3567112" cy="1314450"/>
          </a:xfrm>
          <a:prstGeom prst="triangle">
            <a:avLst>
              <a:gd name="adj" fmla="val 50000"/>
            </a:avLst>
          </a:prstGeom>
          <a:solidFill>
            <a:srgbClr val="66FF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5138" name="Line 19"/>
          <p:cNvSpPr>
            <a:spLocks noChangeShapeType="1"/>
          </p:cNvSpPr>
          <p:nvPr/>
        </p:nvSpPr>
        <p:spPr bwMode="auto">
          <a:xfrm flipH="1">
            <a:off x="3203575" y="2924175"/>
            <a:ext cx="215900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5139" name="Line 20"/>
          <p:cNvSpPr>
            <a:spLocks noChangeShapeType="1"/>
          </p:cNvSpPr>
          <p:nvPr/>
        </p:nvSpPr>
        <p:spPr bwMode="auto">
          <a:xfrm>
            <a:off x="3276600" y="4149725"/>
            <a:ext cx="0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5140" name="Line 21"/>
          <p:cNvSpPr>
            <a:spLocks noChangeShapeType="1"/>
          </p:cNvSpPr>
          <p:nvPr/>
        </p:nvSpPr>
        <p:spPr bwMode="auto">
          <a:xfrm>
            <a:off x="3348038" y="4149725"/>
            <a:ext cx="0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97654" name="AutoShape 22"/>
          <p:cNvSpPr>
            <a:spLocks noChangeArrowheads="1"/>
          </p:cNvSpPr>
          <p:nvPr/>
        </p:nvSpPr>
        <p:spPr bwMode="auto">
          <a:xfrm rot="7552393">
            <a:off x="1654969" y="2910682"/>
            <a:ext cx="3527425" cy="1284287"/>
          </a:xfrm>
          <a:prstGeom prst="triangle">
            <a:avLst>
              <a:gd name="adj" fmla="val 49819"/>
            </a:avLst>
          </a:prstGeom>
          <a:gradFill rotWithShape="1">
            <a:gsLst>
              <a:gs pos="0">
                <a:srgbClr val="66FFFF"/>
              </a:gs>
              <a:gs pos="50000">
                <a:srgbClr val="66CCFF"/>
              </a:gs>
              <a:gs pos="100000">
                <a:srgbClr val="66FFFF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5142" name="Line 23"/>
          <p:cNvSpPr>
            <a:spLocks noChangeShapeType="1"/>
          </p:cNvSpPr>
          <p:nvPr/>
        </p:nvSpPr>
        <p:spPr bwMode="auto">
          <a:xfrm>
            <a:off x="1258888" y="3068638"/>
            <a:ext cx="215900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97656" name="Freeform 24"/>
          <p:cNvSpPr>
            <a:spLocks/>
          </p:cNvSpPr>
          <p:nvPr/>
        </p:nvSpPr>
        <p:spPr bwMode="auto">
          <a:xfrm>
            <a:off x="2268538" y="2636838"/>
            <a:ext cx="215900" cy="504825"/>
          </a:xfrm>
          <a:custGeom>
            <a:avLst/>
            <a:gdLst>
              <a:gd name="T0" fmla="*/ 11994 w 144"/>
              <a:gd name="T1" fmla="*/ 0 h 499"/>
              <a:gd name="T2" fmla="*/ 215900 w 144"/>
              <a:gd name="T3" fmla="*/ 183113 h 499"/>
              <a:gd name="T4" fmla="*/ 11994 w 144"/>
              <a:gd name="T5" fmla="*/ 320700 h 499"/>
              <a:gd name="T6" fmla="*/ 146932 w 144"/>
              <a:gd name="T7" fmla="*/ 504825 h 499"/>
              <a:gd name="T8" fmla="*/ 0 60000 65536"/>
              <a:gd name="T9" fmla="*/ 0 60000 65536"/>
              <a:gd name="T10" fmla="*/ 0 60000 65536"/>
              <a:gd name="T11" fmla="*/ 0 60000 65536"/>
              <a:gd name="T12" fmla="*/ 0 w 144"/>
              <a:gd name="T13" fmla="*/ 0 h 499"/>
              <a:gd name="T14" fmla="*/ 144 w 144"/>
              <a:gd name="T15" fmla="*/ 499 h 49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4" h="499">
                <a:moveTo>
                  <a:pt x="8" y="0"/>
                </a:moveTo>
                <a:cubicBezTo>
                  <a:pt x="76" y="64"/>
                  <a:pt x="144" y="128"/>
                  <a:pt x="144" y="181"/>
                </a:cubicBezTo>
                <a:cubicBezTo>
                  <a:pt x="144" y="234"/>
                  <a:pt x="16" y="264"/>
                  <a:pt x="8" y="317"/>
                </a:cubicBezTo>
                <a:cubicBezTo>
                  <a:pt x="0" y="370"/>
                  <a:pt x="83" y="469"/>
                  <a:pt x="98" y="499"/>
                </a:cubicBezTo>
              </a:path>
            </a:pathLst>
          </a:custGeom>
          <a:noFill/>
          <a:ln w="28575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5144" name="Line 25"/>
          <p:cNvSpPr>
            <a:spLocks noChangeShapeType="1"/>
          </p:cNvSpPr>
          <p:nvPr/>
        </p:nvSpPr>
        <p:spPr bwMode="auto">
          <a:xfrm>
            <a:off x="1476375" y="4149725"/>
            <a:ext cx="0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5145" name="Line 26"/>
          <p:cNvSpPr>
            <a:spLocks noChangeShapeType="1"/>
          </p:cNvSpPr>
          <p:nvPr/>
        </p:nvSpPr>
        <p:spPr bwMode="auto">
          <a:xfrm>
            <a:off x="1403350" y="4149725"/>
            <a:ext cx="0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97659" name="AutoShape 27"/>
          <p:cNvSpPr>
            <a:spLocks noChangeArrowheads="1"/>
          </p:cNvSpPr>
          <p:nvPr/>
        </p:nvSpPr>
        <p:spPr bwMode="auto">
          <a:xfrm>
            <a:off x="2771775" y="5661025"/>
            <a:ext cx="2447925" cy="792163"/>
          </a:xfrm>
          <a:prstGeom prst="wedgeRoundRectCallout">
            <a:avLst>
              <a:gd name="adj1" fmla="val 109597"/>
              <a:gd name="adj2" fmla="val -146394"/>
              <a:gd name="adj3" fmla="val 16667"/>
            </a:avLst>
          </a:prstGeom>
          <a:gradFill rotWithShape="1">
            <a:gsLst>
              <a:gs pos="0">
                <a:srgbClr val="33CCFF"/>
              </a:gs>
              <a:gs pos="50000">
                <a:schemeClr val="bg1"/>
              </a:gs>
              <a:gs pos="100000">
                <a:srgbClr val="33CCFF"/>
              </a:gs>
            </a:gsLst>
            <a:lin ang="18900000" scaled="1"/>
          </a:gradFill>
          <a:ln w="12700">
            <a:solidFill>
              <a:srgbClr val="00CCFF"/>
            </a:solidFill>
            <a:miter lim="800000"/>
            <a:headEnd type="none" w="sm" len="sm"/>
            <a:tailEnd type="none" w="sm" len="sm"/>
          </a:ln>
          <a:effectLst/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>
                <a:solidFill>
                  <a:srgbClr val="FF0000"/>
                </a:solidFill>
                <a:latin typeface="Times New Roman" pitchFamily="18" charset="0"/>
              </a:rPr>
              <a:t>ВЕРНО!</a:t>
            </a:r>
          </a:p>
        </p:txBody>
      </p:sp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0037" y="862013"/>
            <a:ext cx="1579563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3609901"/>
      </p:ext>
    </p:extLst>
  </p:cSld>
  <p:clrMapOvr>
    <a:masterClrMapping/>
  </p:clrMapOvr>
  <p:transition spd="med"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76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76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76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76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7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xit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976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7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7640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976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 nodeType="clickPar">
                      <p:stCondLst>
                        <p:cond delay="0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9" presetClass="entr" presetSubtype="0" decel="10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76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76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76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7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xit" presetSubtype="0" fill="hold" grpId="2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976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7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764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976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 nodeType="clickPar">
                      <p:stCondLst>
                        <p:cond delay="0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97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7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7642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976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 nodeType="clickPar">
                      <p:stCondLst>
                        <p:cond delay="0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76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76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76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765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76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765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76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765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76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765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765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7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976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976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9.24855E-7 L -0.16997 0.00254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1976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07" y="116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19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1976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1976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7648"/>
                  </p:tgtEl>
                </p:cond>
              </p:nextCondLst>
            </p:seq>
          </p:childTnLst>
        </p:cTn>
      </p:par>
    </p:tnLst>
    <p:bldLst>
      <p:bldP spid="197647" grpId="0" animBg="1"/>
      <p:bldP spid="197647" grpId="1" animBg="1"/>
      <p:bldP spid="197647" grpId="2" animBg="1"/>
      <p:bldP spid="197647" grpId="3" animBg="1"/>
      <p:bldP spid="197648" grpId="0" animBg="1"/>
      <p:bldP spid="197654" grpId="0" animBg="1"/>
      <p:bldP spid="197654" grpId="1" animBg="1"/>
      <p:bldP spid="197654" grpId="2" animBg="1"/>
      <p:bldP spid="197656" grpId="0" animBg="1"/>
      <p:bldP spid="19765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AutoShape 2"/>
          <p:cNvSpPr>
            <a:spLocks noChangeArrowheads="1"/>
          </p:cNvSpPr>
          <p:nvPr/>
        </p:nvSpPr>
        <p:spPr bwMode="auto">
          <a:xfrm rot="-7597017" flipH="1" flipV="1">
            <a:off x="1959769" y="2790031"/>
            <a:ext cx="1374775" cy="2208213"/>
          </a:xfrm>
          <a:prstGeom prst="triangle">
            <a:avLst>
              <a:gd name="adj" fmla="val 92644"/>
            </a:avLst>
          </a:prstGeom>
          <a:gradFill rotWithShape="1">
            <a:gsLst>
              <a:gs pos="0">
                <a:schemeClr val="bg1"/>
              </a:gs>
              <a:gs pos="100000">
                <a:schemeClr val="hlink"/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2531" name="AutoShape 3"/>
          <p:cNvSpPr>
            <a:spLocks noChangeArrowheads="1"/>
          </p:cNvSpPr>
          <p:nvPr/>
        </p:nvSpPr>
        <p:spPr bwMode="auto">
          <a:xfrm rot="-7743955">
            <a:off x="4418013" y="2322513"/>
            <a:ext cx="1512887" cy="2376487"/>
          </a:xfrm>
          <a:prstGeom prst="triangle">
            <a:avLst>
              <a:gd name="adj" fmla="val 95292"/>
            </a:avLst>
          </a:prstGeom>
          <a:gradFill rotWithShape="1">
            <a:gsLst>
              <a:gs pos="0">
                <a:schemeClr val="bg1"/>
              </a:gs>
              <a:gs pos="100000">
                <a:srgbClr val="FF3300"/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01732" name="AutoShape 4"/>
          <p:cNvSpPr>
            <a:spLocks noChangeArrowheads="1"/>
          </p:cNvSpPr>
          <p:nvPr/>
        </p:nvSpPr>
        <p:spPr bwMode="auto">
          <a:xfrm rot="2995591" flipH="1">
            <a:off x="6240463" y="847725"/>
            <a:ext cx="1517650" cy="2349500"/>
          </a:xfrm>
          <a:prstGeom prst="triangle">
            <a:avLst>
              <a:gd name="adj" fmla="val 100000"/>
            </a:avLst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01733" name="AutoShape 5"/>
          <p:cNvSpPr>
            <a:spLocks noChangeArrowheads="1"/>
          </p:cNvSpPr>
          <p:nvPr/>
        </p:nvSpPr>
        <p:spPr bwMode="auto">
          <a:xfrm rot="3040651">
            <a:off x="4467225" y="2381250"/>
            <a:ext cx="1558925" cy="2359025"/>
          </a:xfrm>
          <a:prstGeom prst="triangle">
            <a:avLst>
              <a:gd name="adj" fmla="val 94616"/>
            </a:avLst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2534" name="Line 6"/>
          <p:cNvSpPr>
            <a:spLocks noChangeShapeType="1"/>
          </p:cNvSpPr>
          <p:nvPr/>
        </p:nvSpPr>
        <p:spPr bwMode="auto">
          <a:xfrm>
            <a:off x="2771775" y="3644900"/>
            <a:ext cx="71438" cy="28892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2535" name="Line 7"/>
          <p:cNvSpPr>
            <a:spLocks noChangeShapeType="1"/>
          </p:cNvSpPr>
          <p:nvPr/>
        </p:nvSpPr>
        <p:spPr bwMode="auto">
          <a:xfrm>
            <a:off x="2843213" y="3644900"/>
            <a:ext cx="73025" cy="28892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2536" name="Line 8"/>
          <p:cNvSpPr>
            <a:spLocks noChangeShapeType="1"/>
          </p:cNvSpPr>
          <p:nvPr/>
        </p:nvSpPr>
        <p:spPr bwMode="auto">
          <a:xfrm>
            <a:off x="2987675" y="4292600"/>
            <a:ext cx="144463" cy="2159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2537" name="Line 9"/>
          <p:cNvSpPr>
            <a:spLocks noChangeShapeType="1"/>
          </p:cNvSpPr>
          <p:nvPr/>
        </p:nvSpPr>
        <p:spPr bwMode="auto">
          <a:xfrm>
            <a:off x="5364163" y="3357563"/>
            <a:ext cx="71437" cy="28892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2538" name="Line 10"/>
          <p:cNvSpPr>
            <a:spLocks noChangeShapeType="1"/>
          </p:cNvSpPr>
          <p:nvPr/>
        </p:nvSpPr>
        <p:spPr bwMode="auto">
          <a:xfrm>
            <a:off x="5435600" y="3357563"/>
            <a:ext cx="73025" cy="28892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2539" name="Line 11"/>
          <p:cNvSpPr>
            <a:spLocks noChangeShapeType="1"/>
          </p:cNvSpPr>
          <p:nvPr/>
        </p:nvSpPr>
        <p:spPr bwMode="auto">
          <a:xfrm>
            <a:off x="6804025" y="1989138"/>
            <a:ext cx="288925" cy="71437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2540" name="Line 12"/>
          <p:cNvSpPr>
            <a:spLocks noChangeShapeType="1"/>
          </p:cNvSpPr>
          <p:nvPr/>
        </p:nvSpPr>
        <p:spPr bwMode="auto">
          <a:xfrm>
            <a:off x="6588125" y="1268413"/>
            <a:ext cx="144463" cy="2159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2541" name="Line 13"/>
          <p:cNvSpPr>
            <a:spLocks noChangeShapeType="1"/>
          </p:cNvSpPr>
          <p:nvPr/>
        </p:nvSpPr>
        <p:spPr bwMode="auto">
          <a:xfrm>
            <a:off x="4859338" y="2708275"/>
            <a:ext cx="144462" cy="2159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2542" name="Line 14"/>
          <p:cNvSpPr>
            <a:spLocks noChangeShapeType="1"/>
          </p:cNvSpPr>
          <p:nvPr/>
        </p:nvSpPr>
        <p:spPr bwMode="auto">
          <a:xfrm>
            <a:off x="6804025" y="2060575"/>
            <a:ext cx="288925" cy="7302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2543" name="Freeform 15"/>
          <p:cNvSpPr>
            <a:spLocks/>
          </p:cNvSpPr>
          <p:nvPr/>
        </p:nvSpPr>
        <p:spPr bwMode="auto">
          <a:xfrm>
            <a:off x="6011863" y="3429000"/>
            <a:ext cx="168275" cy="287338"/>
          </a:xfrm>
          <a:custGeom>
            <a:avLst/>
            <a:gdLst>
              <a:gd name="T0" fmla="*/ 23812 w 106"/>
              <a:gd name="T1" fmla="*/ 0 h 181"/>
              <a:gd name="T2" fmla="*/ 23812 w 106"/>
              <a:gd name="T3" fmla="*/ 142875 h 181"/>
              <a:gd name="T4" fmla="*/ 168275 w 106"/>
              <a:gd name="T5" fmla="*/ 287338 h 181"/>
              <a:gd name="T6" fmla="*/ 0 60000 65536"/>
              <a:gd name="T7" fmla="*/ 0 60000 65536"/>
              <a:gd name="T8" fmla="*/ 0 60000 65536"/>
              <a:gd name="T9" fmla="*/ 0 w 106"/>
              <a:gd name="T10" fmla="*/ 0 h 181"/>
              <a:gd name="T11" fmla="*/ 106 w 106"/>
              <a:gd name="T12" fmla="*/ 181 h 18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6" h="181">
                <a:moveTo>
                  <a:pt x="15" y="0"/>
                </a:moveTo>
                <a:cubicBezTo>
                  <a:pt x="7" y="30"/>
                  <a:pt x="0" y="60"/>
                  <a:pt x="15" y="90"/>
                </a:cubicBezTo>
                <a:cubicBezTo>
                  <a:pt x="30" y="120"/>
                  <a:pt x="91" y="166"/>
                  <a:pt x="106" y="181"/>
                </a:cubicBezTo>
              </a:path>
            </a:pathLst>
          </a:custGeom>
          <a:noFill/>
          <a:ln w="28575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2544" name="Line 16"/>
          <p:cNvSpPr>
            <a:spLocks noChangeShapeType="1"/>
          </p:cNvSpPr>
          <p:nvPr/>
        </p:nvSpPr>
        <p:spPr bwMode="auto">
          <a:xfrm flipH="1">
            <a:off x="1116013" y="260350"/>
            <a:ext cx="6769100" cy="5761038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2545" name="Line 17"/>
          <p:cNvSpPr>
            <a:spLocks noChangeShapeType="1"/>
          </p:cNvSpPr>
          <p:nvPr/>
        </p:nvSpPr>
        <p:spPr bwMode="auto">
          <a:xfrm flipV="1">
            <a:off x="250825" y="3284538"/>
            <a:ext cx="6985000" cy="865187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2546" name="Freeform 18"/>
          <p:cNvSpPr>
            <a:spLocks/>
          </p:cNvSpPr>
          <p:nvPr/>
        </p:nvSpPr>
        <p:spPr bwMode="auto">
          <a:xfrm>
            <a:off x="4284663" y="3357563"/>
            <a:ext cx="215900" cy="287337"/>
          </a:xfrm>
          <a:custGeom>
            <a:avLst/>
            <a:gdLst>
              <a:gd name="T0" fmla="*/ 0 w 105"/>
              <a:gd name="T1" fmla="*/ 0 h 136"/>
              <a:gd name="T2" fmla="*/ 185057 w 105"/>
              <a:gd name="T3" fmla="*/ 95075 h 136"/>
              <a:gd name="T4" fmla="*/ 185057 w 105"/>
              <a:gd name="T5" fmla="*/ 287337 h 136"/>
              <a:gd name="T6" fmla="*/ 0 60000 65536"/>
              <a:gd name="T7" fmla="*/ 0 60000 65536"/>
              <a:gd name="T8" fmla="*/ 0 60000 65536"/>
              <a:gd name="T9" fmla="*/ 0 w 105"/>
              <a:gd name="T10" fmla="*/ 0 h 136"/>
              <a:gd name="T11" fmla="*/ 105 w 105"/>
              <a:gd name="T12" fmla="*/ 136 h 1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5" h="136">
                <a:moveTo>
                  <a:pt x="0" y="0"/>
                </a:moveTo>
                <a:cubicBezTo>
                  <a:pt x="37" y="11"/>
                  <a:pt x="75" y="22"/>
                  <a:pt x="90" y="45"/>
                </a:cubicBezTo>
                <a:cubicBezTo>
                  <a:pt x="105" y="68"/>
                  <a:pt x="90" y="121"/>
                  <a:pt x="90" y="136"/>
                </a:cubicBezTo>
              </a:path>
            </a:pathLst>
          </a:custGeom>
          <a:noFill/>
          <a:ln w="28575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2547" name="Freeform 19"/>
          <p:cNvSpPr>
            <a:spLocks/>
          </p:cNvSpPr>
          <p:nvPr/>
        </p:nvSpPr>
        <p:spPr bwMode="auto">
          <a:xfrm>
            <a:off x="6203950" y="3068638"/>
            <a:ext cx="168275" cy="360362"/>
          </a:xfrm>
          <a:custGeom>
            <a:avLst/>
            <a:gdLst>
              <a:gd name="T0" fmla="*/ 168275 w 106"/>
              <a:gd name="T1" fmla="*/ 0 h 227"/>
              <a:gd name="T2" fmla="*/ 23812 w 106"/>
              <a:gd name="T3" fmla="*/ 144462 h 227"/>
              <a:gd name="T4" fmla="*/ 23812 w 106"/>
              <a:gd name="T5" fmla="*/ 360362 h 227"/>
              <a:gd name="T6" fmla="*/ 0 60000 65536"/>
              <a:gd name="T7" fmla="*/ 0 60000 65536"/>
              <a:gd name="T8" fmla="*/ 0 60000 65536"/>
              <a:gd name="T9" fmla="*/ 0 w 106"/>
              <a:gd name="T10" fmla="*/ 0 h 227"/>
              <a:gd name="T11" fmla="*/ 106 w 106"/>
              <a:gd name="T12" fmla="*/ 227 h 22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6" h="227">
                <a:moveTo>
                  <a:pt x="106" y="0"/>
                </a:moveTo>
                <a:cubicBezTo>
                  <a:pt x="68" y="26"/>
                  <a:pt x="30" y="53"/>
                  <a:pt x="15" y="91"/>
                </a:cubicBezTo>
                <a:cubicBezTo>
                  <a:pt x="0" y="129"/>
                  <a:pt x="15" y="204"/>
                  <a:pt x="15" y="227"/>
                </a:cubicBezTo>
              </a:path>
            </a:pathLst>
          </a:custGeom>
          <a:noFill/>
          <a:ln w="28575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2548" name="Freeform 20"/>
          <p:cNvSpPr>
            <a:spLocks/>
          </p:cNvSpPr>
          <p:nvPr/>
        </p:nvSpPr>
        <p:spPr bwMode="auto">
          <a:xfrm>
            <a:off x="4140200" y="3644900"/>
            <a:ext cx="168275" cy="431800"/>
          </a:xfrm>
          <a:custGeom>
            <a:avLst/>
            <a:gdLst>
              <a:gd name="T0" fmla="*/ 100744 w 152"/>
              <a:gd name="T1" fmla="*/ 0 h 272"/>
              <a:gd name="T2" fmla="*/ 151669 w 152"/>
              <a:gd name="T3" fmla="*/ 215900 h 272"/>
              <a:gd name="T4" fmla="*/ 0 w 152"/>
              <a:gd name="T5" fmla="*/ 431800 h 272"/>
              <a:gd name="T6" fmla="*/ 0 60000 65536"/>
              <a:gd name="T7" fmla="*/ 0 60000 65536"/>
              <a:gd name="T8" fmla="*/ 0 60000 65536"/>
              <a:gd name="T9" fmla="*/ 0 w 152"/>
              <a:gd name="T10" fmla="*/ 0 h 272"/>
              <a:gd name="T11" fmla="*/ 152 w 152"/>
              <a:gd name="T12" fmla="*/ 272 h 27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2" h="272">
                <a:moveTo>
                  <a:pt x="91" y="0"/>
                </a:moveTo>
                <a:cubicBezTo>
                  <a:pt x="121" y="45"/>
                  <a:pt x="152" y="91"/>
                  <a:pt x="137" y="136"/>
                </a:cubicBezTo>
                <a:cubicBezTo>
                  <a:pt x="122" y="181"/>
                  <a:pt x="23" y="249"/>
                  <a:pt x="0" y="272"/>
                </a:cubicBezTo>
              </a:path>
            </a:pathLst>
          </a:custGeom>
          <a:noFill/>
          <a:ln w="28575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2549" name="Freeform 21"/>
          <p:cNvSpPr>
            <a:spLocks/>
          </p:cNvSpPr>
          <p:nvPr/>
        </p:nvSpPr>
        <p:spPr bwMode="auto">
          <a:xfrm>
            <a:off x="6132513" y="2997200"/>
            <a:ext cx="168275" cy="431800"/>
          </a:xfrm>
          <a:custGeom>
            <a:avLst/>
            <a:gdLst>
              <a:gd name="T0" fmla="*/ 168275 w 106"/>
              <a:gd name="T1" fmla="*/ 0 h 272"/>
              <a:gd name="T2" fmla="*/ 23812 w 106"/>
              <a:gd name="T3" fmla="*/ 215900 h 272"/>
              <a:gd name="T4" fmla="*/ 23812 w 106"/>
              <a:gd name="T5" fmla="*/ 431800 h 272"/>
              <a:gd name="T6" fmla="*/ 0 60000 65536"/>
              <a:gd name="T7" fmla="*/ 0 60000 65536"/>
              <a:gd name="T8" fmla="*/ 0 60000 65536"/>
              <a:gd name="T9" fmla="*/ 0 w 106"/>
              <a:gd name="T10" fmla="*/ 0 h 272"/>
              <a:gd name="T11" fmla="*/ 106 w 106"/>
              <a:gd name="T12" fmla="*/ 272 h 27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6" h="272">
                <a:moveTo>
                  <a:pt x="106" y="0"/>
                </a:moveTo>
                <a:cubicBezTo>
                  <a:pt x="68" y="45"/>
                  <a:pt x="30" y="91"/>
                  <a:pt x="15" y="136"/>
                </a:cubicBezTo>
                <a:cubicBezTo>
                  <a:pt x="0" y="181"/>
                  <a:pt x="15" y="249"/>
                  <a:pt x="15" y="272"/>
                </a:cubicBezTo>
              </a:path>
            </a:pathLst>
          </a:custGeom>
          <a:noFill/>
          <a:ln w="28575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2550" name="Freeform 22"/>
          <p:cNvSpPr>
            <a:spLocks/>
          </p:cNvSpPr>
          <p:nvPr/>
        </p:nvSpPr>
        <p:spPr bwMode="auto">
          <a:xfrm>
            <a:off x="4067175" y="3644900"/>
            <a:ext cx="157163" cy="360363"/>
          </a:xfrm>
          <a:custGeom>
            <a:avLst/>
            <a:gdLst>
              <a:gd name="T0" fmla="*/ 73025 w 99"/>
              <a:gd name="T1" fmla="*/ 0 h 227"/>
              <a:gd name="T2" fmla="*/ 144463 w 99"/>
              <a:gd name="T3" fmla="*/ 144463 h 227"/>
              <a:gd name="T4" fmla="*/ 0 w 99"/>
              <a:gd name="T5" fmla="*/ 360363 h 227"/>
              <a:gd name="T6" fmla="*/ 0 60000 65536"/>
              <a:gd name="T7" fmla="*/ 0 60000 65536"/>
              <a:gd name="T8" fmla="*/ 0 60000 65536"/>
              <a:gd name="T9" fmla="*/ 0 w 99"/>
              <a:gd name="T10" fmla="*/ 0 h 227"/>
              <a:gd name="T11" fmla="*/ 99 w 99"/>
              <a:gd name="T12" fmla="*/ 227 h 22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9" h="227">
                <a:moveTo>
                  <a:pt x="46" y="0"/>
                </a:moveTo>
                <a:cubicBezTo>
                  <a:pt x="72" y="26"/>
                  <a:pt x="99" y="53"/>
                  <a:pt x="91" y="91"/>
                </a:cubicBezTo>
                <a:cubicBezTo>
                  <a:pt x="83" y="129"/>
                  <a:pt x="15" y="204"/>
                  <a:pt x="0" y="227"/>
                </a:cubicBezTo>
              </a:path>
            </a:pathLst>
          </a:custGeom>
          <a:noFill/>
          <a:ln w="28575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2551" name="Text Box 23"/>
          <p:cNvSpPr txBox="1">
            <a:spLocks noChangeArrowheads="1"/>
          </p:cNvSpPr>
          <p:nvPr/>
        </p:nvSpPr>
        <p:spPr bwMode="auto">
          <a:xfrm>
            <a:off x="250825" y="260350"/>
            <a:ext cx="67691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prstClr val="black"/>
                </a:solidFill>
              </a:rPr>
              <a:t>Для </a:t>
            </a:r>
            <a:r>
              <a:rPr lang="ru-RU" u="sng">
                <a:solidFill>
                  <a:srgbClr val="FF3300"/>
                </a:solidFill>
              </a:rPr>
              <a:t>красного</a:t>
            </a:r>
            <a:r>
              <a:rPr lang="ru-RU">
                <a:solidFill>
                  <a:prstClr val="black"/>
                </a:solidFill>
              </a:rPr>
              <a:t> треугольника найдите равный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prstClr val="black"/>
                </a:solidFill>
              </a:rPr>
              <a:t>(по </a:t>
            </a:r>
            <a:r>
              <a:rPr lang="en-US">
                <a:solidFill>
                  <a:prstClr val="black"/>
                </a:solidFill>
              </a:rPr>
              <a:t>I </a:t>
            </a:r>
            <a:r>
              <a:rPr lang="ru-RU">
                <a:solidFill>
                  <a:prstClr val="black"/>
                </a:solidFill>
              </a:rPr>
              <a:t>признаку) и щёлкните по нему мышкой.</a:t>
            </a:r>
          </a:p>
        </p:txBody>
      </p:sp>
      <p:sp>
        <p:nvSpPr>
          <p:cNvPr id="201752" name="AutoShape 24"/>
          <p:cNvSpPr>
            <a:spLocks noChangeArrowheads="1"/>
          </p:cNvSpPr>
          <p:nvPr/>
        </p:nvSpPr>
        <p:spPr bwMode="auto">
          <a:xfrm>
            <a:off x="5940425" y="4076700"/>
            <a:ext cx="3097213" cy="1800225"/>
          </a:xfrm>
          <a:prstGeom prst="wedgeRoundRectCallout">
            <a:avLst>
              <a:gd name="adj1" fmla="val -79884"/>
              <a:gd name="adj2" fmla="val -61991"/>
              <a:gd name="adj3" fmla="val 16667"/>
            </a:avLst>
          </a:prstGeom>
          <a:gradFill rotWithShape="1">
            <a:gsLst>
              <a:gs pos="0">
                <a:srgbClr val="33CCFF"/>
              </a:gs>
              <a:gs pos="50000">
                <a:schemeClr val="bg1"/>
              </a:gs>
              <a:gs pos="100000">
                <a:srgbClr val="33CCFF"/>
              </a:gs>
            </a:gsLst>
            <a:lin ang="18900000" scaled="1"/>
          </a:gradFill>
          <a:ln w="12700">
            <a:solidFill>
              <a:srgbClr val="00CCFF"/>
            </a:solidFill>
            <a:miter lim="800000"/>
            <a:headEnd type="none" w="sm" len="sm"/>
            <a:tailEnd type="none" w="sm" len="sm"/>
          </a:ln>
          <a:effectLst/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>
                <a:solidFill>
                  <a:srgbClr val="0000FF"/>
                </a:solidFill>
                <a:latin typeface="Times New Roman" pitchFamily="18" charset="0"/>
              </a:rPr>
              <a:t>Эти треугольники равны по стороне и двум прилежащим к ней углам!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>
                <a:solidFill>
                  <a:srgbClr val="FF0000"/>
                </a:solidFill>
                <a:latin typeface="Times New Roman" pitchFamily="18" charset="0"/>
              </a:rPr>
              <a:t>Это </a:t>
            </a:r>
            <a:r>
              <a:rPr lang="en-US" sz="2000" b="1">
                <a:solidFill>
                  <a:srgbClr val="FF0000"/>
                </a:solidFill>
                <a:latin typeface="Times New Roman" pitchFamily="18" charset="0"/>
              </a:rPr>
              <a:t>II </a:t>
            </a:r>
            <a:r>
              <a:rPr lang="ru-RU" sz="2000" b="1">
                <a:solidFill>
                  <a:srgbClr val="FF0000"/>
                </a:solidFill>
                <a:latin typeface="Times New Roman" pitchFamily="18" charset="0"/>
              </a:rPr>
              <a:t>признак.</a:t>
            </a:r>
          </a:p>
        </p:txBody>
      </p:sp>
      <p:sp>
        <p:nvSpPr>
          <p:cNvPr id="201753" name="Freeform 25"/>
          <p:cNvSpPr>
            <a:spLocks/>
          </p:cNvSpPr>
          <p:nvPr/>
        </p:nvSpPr>
        <p:spPr bwMode="auto">
          <a:xfrm>
            <a:off x="5740400" y="2444750"/>
            <a:ext cx="609600" cy="460375"/>
          </a:xfrm>
          <a:custGeom>
            <a:avLst/>
            <a:gdLst>
              <a:gd name="T0" fmla="*/ 0 w 384"/>
              <a:gd name="T1" fmla="*/ 69850 h 290"/>
              <a:gd name="T2" fmla="*/ 266700 w 384"/>
              <a:gd name="T3" fmla="*/ 57150 h 290"/>
              <a:gd name="T4" fmla="*/ 271463 w 384"/>
              <a:gd name="T5" fmla="*/ 407988 h 290"/>
              <a:gd name="T6" fmla="*/ 520700 w 384"/>
              <a:gd name="T7" fmla="*/ 374650 h 290"/>
              <a:gd name="T8" fmla="*/ 609600 w 384"/>
              <a:gd name="T9" fmla="*/ 412750 h 29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84"/>
              <a:gd name="T16" fmla="*/ 0 h 290"/>
              <a:gd name="T17" fmla="*/ 384 w 384"/>
              <a:gd name="T18" fmla="*/ 290 h 29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84" h="290">
                <a:moveTo>
                  <a:pt x="0" y="44"/>
                </a:moveTo>
                <a:cubicBezTo>
                  <a:pt x="28" y="44"/>
                  <a:pt x="140" y="0"/>
                  <a:pt x="168" y="36"/>
                </a:cubicBezTo>
                <a:cubicBezTo>
                  <a:pt x="196" y="72"/>
                  <a:pt x="144" y="224"/>
                  <a:pt x="171" y="257"/>
                </a:cubicBezTo>
                <a:cubicBezTo>
                  <a:pt x="198" y="290"/>
                  <a:pt x="293" y="236"/>
                  <a:pt x="328" y="236"/>
                </a:cubicBezTo>
                <a:cubicBezTo>
                  <a:pt x="363" y="236"/>
                  <a:pt x="372" y="255"/>
                  <a:pt x="384" y="260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01754" name="AutoShape 26"/>
          <p:cNvSpPr>
            <a:spLocks noChangeArrowheads="1"/>
          </p:cNvSpPr>
          <p:nvPr/>
        </p:nvSpPr>
        <p:spPr bwMode="auto">
          <a:xfrm>
            <a:off x="1547813" y="1268413"/>
            <a:ext cx="2303462" cy="1873250"/>
          </a:xfrm>
          <a:prstGeom prst="wedgeRoundRectCallout">
            <a:avLst>
              <a:gd name="adj1" fmla="val 159856"/>
              <a:gd name="adj2" fmla="val -18560"/>
              <a:gd name="adj3" fmla="val 16667"/>
            </a:avLst>
          </a:prstGeom>
          <a:gradFill rotWithShape="1">
            <a:gsLst>
              <a:gs pos="0">
                <a:srgbClr val="33CCFF"/>
              </a:gs>
              <a:gs pos="50000">
                <a:schemeClr val="bg1"/>
              </a:gs>
              <a:gs pos="100000">
                <a:srgbClr val="33CCFF"/>
              </a:gs>
            </a:gsLst>
            <a:lin ang="18900000" scaled="1"/>
          </a:gradFill>
          <a:ln w="12700">
            <a:solidFill>
              <a:srgbClr val="00CCFF"/>
            </a:solidFill>
            <a:miter lim="800000"/>
            <a:headEnd type="none" w="sm" len="sm"/>
            <a:tailEnd type="none" w="sm" len="sm"/>
          </a:ln>
          <a:effectLst/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>
                <a:solidFill>
                  <a:srgbClr val="0000FF"/>
                </a:solidFill>
                <a:latin typeface="Times New Roman" pitchFamily="18" charset="0"/>
              </a:rPr>
              <a:t>Эти треугольники равны по трем сторонам.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>
                <a:solidFill>
                  <a:srgbClr val="FF0000"/>
                </a:solidFill>
                <a:latin typeface="Times New Roman" pitchFamily="18" charset="0"/>
              </a:rPr>
              <a:t>Это </a:t>
            </a:r>
            <a:r>
              <a:rPr lang="en-US" sz="2000" b="1">
                <a:solidFill>
                  <a:srgbClr val="FF0000"/>
                </a:solidFill>
                <a:latin typeface="Times New Roman" pitchFamily="18" charset="0"/>
              </a:rPr>
              <a:t>III</a:t>
            </a:r>
            <a:r>
              <a:rPr lang="ru-RU" sz="2000" b="1">
                <a:solidFill>
                  <a:srgbClr val="FF0000"/>
                </a:solidFill>
                <a:latin typeface="Times New Roman" pitchFamily="18" charset="0"/>
              </a:rPr>
              <a:t> признак.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000" b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01755" name="AutoShape 27"/>
          <p:cNvSpPr>
            <a:spLocks noChangeArrowheads="1"/>
          </p:cNvSpPr>
          <p:nvPr/>
        </p:nvSpPr>
        <p:spPr bwMode="auto">
          <a:xfrm>
            <a:off x="2843213" y="5013325"/>
            <a:ext cx="2879725" cy="1152525"/>
          </a:xfrm>
          <a:prstGeom prst="wedgeRoundRectCallout">
            <a:avLst>
              <a:gd name="adj1" fmla="val -60528"/>
              <a:gd name="adj2" fmla="val -113634"/>
              <a:gd name="adj3" fmla="val 16667"/>
            </a:avLst>
          </a:prstGeom>
          <a:gradFill rotWithShape="1">
            <a:gsLst>
              <a:gs pos="0">
                <a:srgbClr val="33CCFF"/>
              </a:gs>
              <a:gs pos="50000">
                <a:schemeClr val="bg1"/>
              </a:gs>
              <a:gs pos="100000">
                <a:srgbClr val="33CCFF"/>
              </a:gs>
            </a:gsLst>
            <a:lin ang="18900000" scaled="1"/>
          </a:gradFill>
          <a:ln w="12700">
            <a:solidFill>
              <a:srgbClr val="00CCFF"/>
            </a:solidFill>
            <a:miter lim="800000"/>
            <a:headEnd type="none" w="sm" len="sm"/>
            <a:tailEnd type="none" w="sm" len="sm"/>
          </a:ln>
          <a:effectLst/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>
                <a:solidFill>
                  <a:srgbClr val="0000FF"/>
                </a:solidFill>
                <a:latin typeface="Times New Roman" pitchFamily="18" charset="0"/>
              </a:rPr>
              <a:t>ВЕРНО!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>
                <a:solidFill>
                  <a:srgbClr val="FF0000"/>
                </a:solidFill>
                <a:latin typeface="Times New Roman" pitchFamily="18" charset="0"/>
              </a:rPr>
              <a:t>Эти треугольники равны по </a:t>
            </a:r>
            <a:r>
              <a:rPr lang="en-US" sz="2000" b="1">
                <a:solidFill>
                  <a:srgbClr val="FF0000"/>
                </a:solidFill>
                <a:latin typeface="Times New Roman" pitchFamily="18" charset="0"/>
              </a:rPr>
              <a:t>I </a:t>
            </a:r>
            <a:r>
              <a:rPr lang="ru-RU" sz="2000" b="1">
                <a:solidFill>
                  <a:srgbClr val="FF0000"/>
                </a:solidFill>
                <a:latin typeface="Times New Roman" pitchFamily="18" charset="0"/>
              </a:rPr>
              <a:t>признаку.</a:t>
            </a:r>
          </a:p>
        </p:txBody>
      </p:sp>
      <p:sp>
        <p:nvSpPr>
          <p:cNvPr id="201756" name="Freeform 28"/>
          <p:cNvSpPr>
            <a:spLocks/>
          </p:cNvSpPr>
          <p:nvPr/>
        </p:nvSpPr>
        <p:spPr bwMode="auto">
          <a:xfrm>
            <a:off x="3230563" y="3784600"/>
            <a:ext cx="160337" cy="304800"/>
          </a:xfrm>
          <a:custGeom>
            <a:avLst/>
            <a:gdLst>
              <a:gd name="T0" fmla="*/ 33337 w 101"/>
              <a:gd name="T1" fmla="*/ 0 h 192"/>
              <a:gd name="T2" fmla="*/ 20637 w 101"/>
              <a:gd name="T3" fmla="*/ 177800 h 192"/>
              <a:gd name="T4" fmla="*/ 160337 w 101"/>
              <a:gd name="T5" fmla="*/ 304800 h 192"/>
              <a:gd name="T6" fmla="*/ 0 60000 65536"/>
              <a:gd name="T7" fmla="*/ 0 60000 65536"/>
              <a:gd name="T8" fmla="*/ 0 60000 65536"/>
              <a:gd name="T9" fmla="*/ 0 w 101"/>
              <a:gd name="T10" fmla="*/ 0 h 192"/>
              <a:gd name="T11" fmla="*/ 101 w 101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1" h="192">
                <a:moveTo>
                  <a:pt x="21" y="0"/>
                </a:moveTo>
                <a:cubicBezTo>
                  <a:pt x="20" y="17"/>
                  <a:pt x="0" y="80"/>
                  <a:pt x="13" y="112"/>
                </a:cubicBezTo>
                <a:cubicBezTo>
                  <a:pt x="26" y="144"/>
                  <a:pt x="83" y="175"/>
                  <a:pt x="101" y="192"/>
                </a:cubicBezTo>
              </a:path>
            </a:pathLst>
          </a:custGeom>
          <a:noFill/>
          <a:ln w="28575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2557" name="AutoShape 29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16913" y="6021388"/>
            <a:ext cx="576262" cy="576262"/>
          </a:xfrm>
          <a:prstGeom prst="actionButtonForwardNext">
            <a:avLst/>
          </a:prstGeom>
          <a:gradFill rotWithShape="1">
            <a:gsLst>
              <a:gs pos="0">
                <a:schemeClr val="bg1"/>
              </a:gs>
              <a:gs pos="100000">
                <a:srgbClr val="0099FF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9497780"/>
      </p:ext>
    </p:extLst>
  </p:cSld>
  <p:clrMapOvr>
    <a:masterClrMapping/>
  </p:clrMapOvr>
  <p:transition spd="med"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17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01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173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17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201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201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173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017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00"/>
                                        <p:tgtEl>
                                          <p:spTgt spid="201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1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1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1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175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17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175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17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175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17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175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175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1730"/>
                  </p:tgtEl>
                </p:cond>
              </p:nextCondLst>
            </p:seq>
          </p:childTnLst>
        </p:cTn>
      </p:par>
    </p:tnLst>
    <p:bldLst>
      <p:bldP spid="201752" grpId="0" animBg="1"/>
      <p:bldP spid="201753" grpId="0" animBg="1"/>
      <p:bldP spid="201754" grpId="0" animBg="1"/>
      <p:bldP spid="20175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AutoShape 2"/>
          <p:cNvSpPr>
            <a:spLocks noChangeArrowheads="1"/>
          </p:cNvSpPr>
          <p:nvPr/>
        </p:nvSpPr>
        <p:spPr bwMode="auto">
          <a:xfrm rot="-7597017" flipH="1" flipV="1">
            <a:off x="1959769" y="2790031"/>
            <a:ext cx="1374775" cy="2208213"/>
          </a:xfrm>
          <a:prstGeom prst="triangle">
            <a:avLst>
              <a:gd name="adj" fmla="val 92644"/>
            </a:avLst>
          </a:prstGeom>
          <a:gradFill rotWithShape="1">
            <a:gsLst>
              <a:gs pos="0">
                <a:schemeClr val="bg1"/>
              </a:gs>
              <a:gs pos="100000">
                <a:schemeClr val="hlink"/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3555" name="AutoShape 3"/>
          <p:cNvSpPr>
            <a:spLocks noChangeArrowheads="1"/>
          </p:cNvSpPr>
          <p:nvPr/>
        </p:nvSpPr>
        <p:spPr bwMode="auto">
          <a:xfrm rot="-7743955">
            <a:off x="4418013" y="2322513"/>
            <a:ext cx="1512887" cy="2376487"/>
          </a:xfrm>
          <a:prstGeom prst="triangle">
            <a:avLst>
              <a:gd name="adj" fmla="val 95292"/>
            </a:avLst>
          </a:prstGeom>
          <a:gradFill rotWithShape="1">
            <a:gsLst>
              <a:gs pos="0">
                <a:schemeClr val="bg1"/>
              </a:gs>
              <a:gs pos="100000">
                <a:srgbClr val="FF3300"/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90468" name="AutoShape 4"/>
          <p:cNvSpPr>
            <a:spLocks noChangeArrowheads="1"/>
          </p:cNvSpPr>
          <p:nvPr/>
        </p:nvSpPr>
        <p:spPr bwMode="auto">
          <a:xfrm rot="2995591" flipH="1">
            <a:off x="6240463" y="847725"/>
            <a:ext cx="1517650" cy="2349500"/>
          </a:xfrm>
          <a:prstGeom prst="triangle">
            <a:avLst>
              <a:gd name="adj" fmla="val 100000"/>
            </a:avLst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90469" name="AutoShape 5"/>
          <p:cNvSpPr>
            <a:spLocks noChangeArrowheads="1"/>
          </p:cNvSpPr>
          <p:nvPr/>
        </p:nvSpPr>
        <p:spPr bwMode="auto">
          <a:xfrm rot="3040651">
            <a:off x="4467225" y="2381250"/>
            <a:ext cx="1558925" cy="2359025"/>
          </a:xfrm>
          <a:prstGeom prst="triangle">
            <a:avLst>
              <a:gd name="adj" fmla="val 94616"/>
            </a:avLst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3558" name="Line 6"/>
          <p:cNvSpPr>
            <a:spLocks noChangeShapeType="1"/>
          </p:cNvSpPr>
          <p:nvPr/>
        </p:nvSpPr>
        <p:spPr bwMode="auto">
          <a:xfrm>
            <a:off x="2771775" y="3644900"/>
            <a:ext cx="71438" cy="28892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3559" name="Line 7"/>
          <p:cNvSpPr>
            <a:spLocks noChangeShapeType="1"/>
          </p:cNvSpPr>
          <p:nvPr/>
        </p:nvSpPr>
        <p:spPr bwMode="auto">
          <a:xfrm>
            <a:off x="2843213" y="3644900"/>
            <a:ext cx="73025" cy="28892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3560" name="Line 8"/>
          <p:cNvSpPr>
            <a:spLocks noChangeShapeType="1"/>
          </p:cNvSpPr>
          <p:nvPr/>
        </p:nvSpPr>
        <p:spPr bwMode="auto">
          <a:xfrm>
            <a:off x="2987675" y="4292600"/>
            <a:ext cx="144463" cy="2159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3561" name="Line 9"/>
          <p:cNvSpPr>
            <a:spLocks noChangeShapeType="1"/>
          </p:cNvSpPr>
          <p:nvPr/>
        </p:nvSpPr>
        <p:spPr bwMode="auto">
          <a:xfrm>
            <a:off x="5364163" y="3357563"/>
            <a:ext cx="71437" cy="28892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3562" name="Line 10"/>
          <p:cNvSpPr>
            <a:spLocks noChangeShapeType="1"/>
          </p:cNvSpPr>
          <p:nvPr/>
        </p:nvSpPr>
        <p:spPr bwMode="auto">
          <a:xfrm>
            <a:off x="5435600" y="3357563"/>
            <a:ext cx="73025" cy="28892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3563" name="Line 11"/>
          <p:cNvSpPr>
            <a:spLocks noChangeShapeType="1"/>
          </p:cNvSpPr>
          <p:nvPr/>
        </p:nvSpPr>
        <p:spPr bwMode="auto">
          <a:xfrm>
            <a:off x="6804025" y="1989138"/>
            <a:ext cx="288925" cy="71437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3564" name="Line 12"/>
          <p:cNvSpPr>
            <a:spLocks noChangeShapeType="1"/>
          </p:cNvSpPr>
          <p:nvPr/>
        </p:nvSpPr>
        <p:spPr bwMode="auto">
          <a:xfrm>
            <a:off x="6588125" y="1268413"/>
            <a:ext cx="144463" cy="2159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3565" name="Line 13"/>
          <p:cNvSpPr>
            <a:spLocks noChangeShapeType="1"/>
          </p:cNvSpPr>
          <p:nvPr/>
        </p:nvSpPr>
        <p:spPr bwMode="auto">
          <a:xfrm>
            <a:off x="4859338" y="2708275"/>
            <a:ext cx="144462" cy="2159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3566" name="Line 14"/>
          <p:cNvSpPr>
            <a:spLocks noChangeShapeType="1"/>
          </p:cNvSpPr>
          <p:nvPr/>
        </p:nvSpPr>
        <p:spPr bwMode="auto">
          <a:xfrm>
            <a:off x="6804025" y="2060575"/>
            <a:ext cx="288925" cy="7302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3567" name="Freeform 15"/>
          <p:cNvSpPr>
            <a:spLocks/>
          </p:cNvSpPr>
          <p:nvPr/>
        </p:nvSpPr>
        <p:spPr bwMode="auto">
          <a:xfrm>
            <a:off x="6011863" y="3429000"/>
            <a:ext cx="168275" cy="287338"/>
          </a:xfrm>
          <a:custGeom>
            <a:avLst/>
            <a:gdLst>
              <a:gd name="T0" fmla="*/ 23812 w 106"/>
              <a:gd name="T1" fmla="*/ 0 h 181"/>
              <a:gd name="T2" fmla="*/ 23812 w 106"/>
              <a:gd name="T3" fmla="*/ 142875 h 181"/>
              <a:gd name="T4" fmla="*/ 168275 w 106"/>
              <a:gd name="T5" fmla="*/ 287338 h 181"/>
              <a:gd name="T6" fmla="*/ 0 60000 65536"/>
              <a:gd name="T7" fmla="*/ 0 60000 65536"/>
              <a:gd name="T8" fmla="*/ 0 60000 65536"/>
              <a:gd name="T9" fmla="*/ 0 w 106"/>
              <a:gd name="T10" fmla="*/ 0 h 181"/>
              <a:gd name="T11" fmla="*/ 106 w 106"/>
              <a:gd name="T12" fmla="*/ 181 h 18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6" h="181">
                <a:moveTo>
                  <a:pt x="15" y="0"/>
                </a:moveTo>
                <a:cubicBezTo>
                  <a:pt x="7" y="30"/>
                  <a:pt x="0" y="60"/>
                  <a:pt x="15" y="90"/>
                </a:cubicBezTo>
                <a:cubicBezTo>
                  <a:pt x="30" y="120"/>
                  <a:pt x="91" y="166"/>
                  <a:pt x="106" y="181"/>
                </a:cubicBezTo>
              </a:path>
            </a:pathLst>
          </a:custGeom>
          <a:noFill/>
          <a:ln w="28575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3568" name="Line 16"/>
          <p:cNvSpPr>
            <a:spLocks noChangeShapeType="1"/>
          </p:cNvSpPr>
          <p:nvPr/>
        </p:nvSpPr>
        <p:spPr bwMode="auto">
          <a:xfrm flipH="1">
            <a:off x="1116013" y="260350"/>
            <a:ext cx="6769100" cy="5761038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3569" name="Line 17"/>
          <p:cNvSpPr>
            <a:spLocks noChangeShapeType="1"/>
          </p:cNvSpPr>
          <p:nvPr/>
        </p:nvSpPr>
        <p:spPr bwMode="auto">
          <a:xfrm flipV="1">
            <a:off x="250825" y="3284538"/>
            <a:ext cx="6985000" cy="865187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3570" name="Freeform 18"/>
          <p:cNvSpPr>
            <a:spLocks/>
          </p:cNvSpPr>
          <p:nvPr/>
        </p:nvSpPr>
        <p:spPr bwMode="auto">
          <a:xfrm>
            <a:off x="4284663" y="3357563"/>
            <a:ext cx="215900" cy="287337"/>
          </a:xfrm>
          <a:custGeom>
            <a:avLst/>
            <a:gdLst>
              <a:gd name="T0" fmla="*/ 0 w 105"/>
              <a:gd name="T1" fmla="*/ 0 h 136"/>
              <a:gd name="T2" fmla="*/ 185057 w 105"/>
              <a:gd name="T3" fmla="*/ 95075 h 136"/>
              <a:gd name="T4" fmla="*/ 185057 w 105"/>
              <a:gd name="T5" fmla="*/ 287337 h 136"/>
              <a:gd name="T6" fmla="*/ 0 60000 65536"/>
              <a:gd name="T7" fmla="*/ 0 60000 65536"/>
              <a:gd name="T8" fmla="*/ 0 60000 65536"/>
              <a:gd name="T9" fmla="*/ 0 w 105"/>
              <a:gd name="T10" fmla="*/ 0 h 136"/>
              <a:gd name="T11" fmla="*/ 105 w 105"/>
              <a:gd name="T12" fmla="*/ 136 h 1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5" h="136">
                <a:moveTo>
                  <a:pt x="0" y="0"/>
                </a:moveTo>
                <a:cubicBezTo>
                  <a:pt x="37" y="11"/>
                  <a:pt x="75" y="22"/>
                  <a:pt x="90" y="45"/>
                </a:cubicBezTo>
                <a:cubicBezTo>
                  <a:pt x="105" y="68"/>
                  <a:pt x="90" y="121"/>
                  <a:pt x="90" y="136"/>
                </a:cubicBezTo>
              </a:path>
            </a:pathLst>
          </a:custGeom>
          <a:noFill/>
          <a:ln w="28575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3571" name="Freeform 19"/>
          <p:cNvSpPr>
            <a:spLocks/>
          </p:cNvSpPr>
          <p:nvPr/>
        </p:nvSpPr>
        <p:spPr bwMode="auto">
          <a:xfrm>
            <a:off x="6203950" y="3068638"/>
            <a:ext cx="168275" cy="360362"/>
          </a:xfrm>
          <a:custGeom>
            <a:avLst/>
            <a:gdLst>
              <a:gd name="T0" fmla="*/ 168275 w 106"/>
              <a:gd name="T1" fmla="*/ 0 h 227"/>
              <a:gd name="T2" fmla="*/ 23812 w 106"/>
              <a:gd name="T3" fmla="*/ 144462 h 227"/>
              <a:gd name="T4" fmla="*/ 23812 w 106"/>
              <a:gd name="T5" fmla="*/ 360362 h 227"/>
              <a:gd name="T6" fmla="*/ 0 60000 65536"/>
              <a:gd name="T7" fmla="*/ 0 60000 65536"/>
              <a:gd name="T8" fmla="*/ 0 60000 65536"/>
              <a:gd name="T9" fmla="*/ 0 w 106"/>
              <a:gd name="T10" fmla="*/ 0 h 227"/>
              <a:gd name="T11" fmla="*/ 106 w 106"/>
              <a:gd name="T12" fmla="*/ 227 h 22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6" h="227">
                <a:moveTo>
                  <a:pt x="106" y="0"/>
                </a:moveTo>
                <a:cubicBezTo>
                  <a:pt x="68" y="26"/>
                  <a:pt x="30" y="53"/>
                  <a:pt x="15" y="91"/>
                </a:cubicBezTo>
                <a:cubicBezTo>
                  <a:pt x="0" y="129"/>
                  <a:pt x="15" y="204"/>
                  <a:pt x="15" y="227"/>
                </a:cubicBezTo>
              </a:path>
            </a:pathLst>
          </a:custGeom>
          <a:noFill/>
          <a:ln w="28575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3572" name="Freeform 20"/>
          <p:cNvSpPr>
            <a:spLocks/>
          </p:cNvSpPr>
          <p:nvPr/>
        </p:nvSpPr>
        <p:spPr bwMode="auto">
          <a:xfrm>
            <a:off x="4140200" y="3644900"/>
            <a:ext cx="168275" cy="431800"/>
          </a:xfrm>
          <a:custGeom>
            <a:avLst/>
            <a:gdLst>
              <a:gd name="T0" fmla="*/ 100744 w 152"/>
              <a:gd name="T1" fmla="*/ 0 h 272"/>
              <a:gd name="T2" fmla="*/ 151669 w 152"/>
              <a:gd name="T3" fmla="*/ 215900 h 272"/>
              <a:gd name="T4" fmla="*/ 0 w 152"/>
              <a:gd name="T5" fmla="*/ 431800 h 272"/>
              <a:gd name="T6" fmla="*/ 0 60000 65536"/>
              <a:gd name="T7" fmla="*/ 0 60000 65536"/>
              <a:gd name="T8" fmla="*/ 0 60000 65536"/>
              <a:gd name="T9" fmla="*/ 0 w 152"/>
              <a:gd name="T10" fmla="*/ 0 h 272"/>
              <a:gd name="T11" fmla="*/ 152 w 152"/>
              <a:gd name="T12" fmla="*/ 272 h 27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2" h="272">
                <a:moveTo>
                  <a:pt x="91" y="0"/>
                </a:moveTo>
                <a:cubicBezTo>
                  <a:pt x="121" y="45"/>
                  <a:pt x="152" y="91"/>
                  <a:pt x="137" y="136"/>
                </a:cubicBezTo>
                <a:cubicBezTo>
                  <a:pt x="122" y="181"/>
                  <a:pt x="23" y="249"/>
                  <a:pt x="0" y="272"/>
                </a:cubicBezTo>
              </a:path>
            </a:pathLst>
          </a:custGeom>
          <a:noFill/>
          <a:ln w="28575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3573" name="Freeform 21"/>
          <p:cNvSpPr>
            <a:spLocks/>
          </p:cNvSpPr>
          <p:nvPr/>
        </p:nvSpPr>
        <p:spPr bwMode="auto">
          <a:xfrm>
            <a:off x="6132513" y="2997200"/>
            <a:ext cx="168275" cy="431800"/>
          </a:xfrm>
          <a:custGeom>
            <a:avLst/>
            <a:gdLst>
              <a:gd name="T0" fmla="*/ 168275 w 106"/>
              <a:gd name="T1" fmla="*/ 0 h 272"/>
              <a:gd name="T2" fmla="*/ 23812 w 106"/>
              <a:gd name="T3" fmla="*/ 215900 h 272"/>
              <a:gd name="T4" fmla="*/ 23812 w 106"/>
              <a:gd name="T5" fmla="*/ 431800 h 272"/>
              <a:gd name="T6" fmla="*/ 0 60000 65536"/>
              <a:gd name="T7" fmla="*/ 0 60000 65536"/>
              <a:gd name="T8" fmla="*/ 0 60000 65536"/>
              <a:gd name="T9" fmla="*/ 0 w 106"/>
              <a:gd name="T10" fmla="*/ 0 h 272"/>
              <a:gd name="T11" fmla="*/ 106 w 106"/>
              <a:gd name="T12" fmla="*/ 272 h 27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6" h="272">
                <a:moveTo>
                  <a:pt x="106" y="0"/>
                </a:moveTo>
                <a:cubicBezTo>
                  <a:pt x="68" y="45"/>
                  <a:pt x="30" y="91"/>
                  <a:pt x="15" y="136"/>
                </a:cubicBezTo>
                <a:cubicBezTo>
                  <a:pt x="0" y="181"/>
                  <a:pt x="15" y="249"/>
                  <a:pt x="15" y="272"/>
                </a:cubicBezTo>
              </a:path>
            </a:pathLst>
          </a:custGeom>
          <a:noFill/>
          <a:ln w="28575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3574" name="Freeform 22"/>
          <p:cNvSpPr>
            <a:spLocks/>
          </p:cNvSpPr>
          <p:nvPr/>
        </p:nvSpPr>
        <p:spPr bwMode="auto">
          <a:xfrm>
            <a:off x="4067175" y="3644900"/>
            <a:ext cx="157163" cy="360363"/>
          </a:xfrm>
          <a:custGeom>
            <a:avLst/>
            <a:gdLst>
              <a:gd name="T0" fmla="*/ 73025 w 99"/>
              <a:gd name="T1" fmla="*/ 0 h 227"/>
              <a:gd name="T2" fmla="*/ 144463 w 99"/>
              <a:gd name="T3" fmla="*/ 144463 h 227"/>
              <a:gd name="T4" fmla="*/ 0 w 99"/>
              <a:gd name="T5" fmla="*/ 360363 h 227"/>
              <a:gd name="T6" fmla="*/ 0 60000 65536"/>
              <a:gd name="T7" fmla="*/ 0 60000 65536"/>
              <a:gd name="T8" fmla="*/ 0 60000 65536"/>
              <a:gd name="T9" fmla="*/ 0 w 99"/>
              <a:gd name="T10" fmla="*/ 0 h 227"/>
              <a:gd name="T11" fmla="*/ 99 w 99"/>
              <a:gd name="T12" fmla="*/ 227 h 22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9" h="227">
                <a:moveTo>
                  <a:pt x="46" y="0"/>
                </a:moveTo>
                <a:cubicBezTo>
                  <a:pt x="72" y="26"/>
                  <a:pt x="99" y="53"/>
                  <a:pt x="91" y="91"/>
                </a:cubicBezTo>
                <a:cubicBezTo>
                  <a:pt x="83" y="129"/>
                  <a:pt x="15" y="204"/>
                  <a:pt x="0" y="227"/>
                </a:cubicBezTo>
              </a:path>
            </a:pathLst>
          </a:custGeom>
          <a:noFill/>
          <a:ln w="28575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3575" name="Text Box 23"/>
          <p:cNvSpPr txBox="1">
            <a:spLocks noChangeArrowheads="1"/>
          </p:cNvSpPr>
          <p:nvPr/>
        </p:nvSpPr>
        <p:spPr bwMode="auto">
          <a:xfrm>
            <a:off x="250825" y="260350"/>
            <a:ext cx="67691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prstClr val="black"/>
                </a:solidFill>
              </a:rPr>
              <a:t>Для </a:t>
            </a:r>
            <a:r>
              <a:rPr lang="ru-RU" u="sng">
                <a:solidFill>
                  <a:srgbClr val="FF3300"/>
                </a:solidFill>
              </a:rPr>
              <a:t>красного</a:t>
            </a:r>
            <a:r>
              <a:rPr lang="ru-RU">
                <a:solidFill>
                  <a:prstClr val="black"/>
                </a:solidFill>
              </a:rPr>
              <a:t> треугольника найдите равный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prstClr val="black"/>
                </a:solidFill>
              </a:rPr>
              <a:t>(по </a:t>
            </a:r>
            <a:r>
              <a:rPr lang="en-US">
                <a:solidFill>
                  <a:prstClr val="black"/>
                </a:solidFill>
              </a:rPr>
              <a:t>II </a:t>
            </a:r>
            <a:r>
              <a:rPr lang="ru-RU">
                <a:solidFill>
                  <a:prstClr val="black"/>
                </a:solidFill>
              </a:rPr>
              <a:t>признаку) и щёлкните по нему мышкой.</a:t>
            </a:r>
          </a:p>
        </p:txBody>
      </p:sp>
      <p:sp>
        <p:nvSpPr>
          <p:cNvPr id="190488" name="AutoShape 24"/>
          <p:cNvSpPr>
            <a:spLocks noChangeArrowheads="1"/>
          </p:cNvSpPr>
          <p:nvPr/>
        </p:nvSpPr>
        <p:spPr bwMode="auto">
          <a:xfrm>
            <a:off x="5867400" y="4076700"/>
            <a:ext cx="3170238" cy="2016125"/>
          </a:xfrm>
          <a:prstGeom prst="wedgeRoundRectCallout">
            <a:avLst>
              <a:gd name="adj1" fmla="val -76889"/>
              <a:gd name="adj2" fmla="val -60708"/>
              <a:gd name="adj3" fmla="val 16667"/>
            </a:avLst>
          </a:prstGeom>
          <a:gradFill rotWithShape="1">
            <a:gsLst>
              <a:gs pos="0">
                <a:srgbClr val="33CCFF"/>
              </a:gs>
              <a:gs pos="50000">
                <a:schemeClr val="bg1"/>
              </a:gs>
              <a:gs pos="100000">
                <a:srgbClr val="33CCFF"/>
              </a:gs>
            </a:gsLst>
            <a:lin ang="18900000" scaled="1"/>
          </a:gradFill>
          <a:ln w="12700">
            <a:solidFill>
              <a:srgbClr val="00CCFF"/>
            </a:solidFill>
            <a:miter lim="800000"/>
            <a:headEnd type="none" w="sm" len="sm"/>
            <a:tailEnd type="none" w="sm" len="sm"/>
          </a:ln>
          <a:effectLst/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>
                <a:solidFill>
                  <a:srgbClr val="FF0000"/>
                </a:solidFill>
                <a:latin typeface="Times New Roman" pitchFamily="18" charset="0"/>
              </a:rPr>
              <a:t>ВЕРНО!</a:t>
            </a:r>
            <a:r>
              <a:rPr lang="ru-RU" sz="2000" b="1">
                <a:solidFill>
                  <a:srgbClr val="0000FF"/>
                </a:solidFill>
                <a:latin typeface="Times New Roman" pitchFamily="18" charset="0"/>
              </a:rPr>
              <a:t>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>
                <a:solidFill>
                  <a:srgbClr val="0000FF"/>
                </a:solidFill>
                <a:latin typeface="Times New Roman" pitchFamily="18" charset="0"/>
              </a:rPr>
              <a:t>Эти треугольники равны по стороне и двум прилежащим к ней углам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>
                <a:solidFill>
                  <a:srgbClr val="FF0000"/>
                </a:solidFill>
                <a:latin typeface="Times New Roman" pitchFamily="18" charset="0"/>
              </a:rPr>
              <a:t>Это </a:t>
            </a:r>
            <a:r>
              <a:rPr lang="en-US" sz="2000" b="1">
                <a:solidFill>
                  <a:srgbClr val="FF0000"/>
                </a:solidFill>
                <a:latin typeface="Times New Roman" pitchFamily="18" charset="0"/>
              </a:rPr>
              <a:t>II </a:t>
            </a:r>
            <a:r>
              <a:rPr lang="ru-RU" sz="2000" b="1">
                <a:solidFill>
                  <a:srgbClr val="FF0000"/>
                </a:solidFill>
                <a:latin typeface="Times New Roman" pitchFamily="18" charset="0"/>
              </a:rPr>
              <a:t>признак.</a:t>
            </a:r>
          </a:p>
        </p:txBody>
      </p:sp>
      <p:sp>
        <p:nvSpPr>
          <p:cNvPr id="190489" name="Freeform 25"/>
          <p:cNvSpPr>
            <a:spLocks/>
          </p:cNvSpPr>
          <p:nvPr/>
        </p:nvSpPr>
        <p:spPr bwMode="auto">
          <a:xfrm>
            <a:off x="5740400" y="2444750"/>
            <a:ext cx="609600" cy="460375"/>
          </a:xfrm>
          <a:custGeom>
            <a:avLst/>
            <a:gdLst>
              <a:gd name="T0" fmla="*/ 0 w 384"/>
              <a:gd name="T1" fmla="*/ 69850 h 290"/>
              <a:gd name="T2" fmla="*/ 266700 w 384"/>
              <a:gd name="T3" fmla="*/ 57150 h 290"/>
              <a:gd name="T4" fmla="*/ 271463 w 384"/>
              <a:gd name="T5" fmla="*/ 407988 h 290"/>
              <a:gd name="T6" fmla="*/ 520700 w 384"/>
              <a:gd name="T7" fmla="*/ 374650 h 290"/>
              <a:gd name="T8" fmla="*/ 609600 w 384"/>
              <a:gd name="T9" fmla="*/ 412750 h 29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84"/>
              <a:gd name="T16" fmla="*/ 0 h 290"/>
              <a:gd name="T17" fmla="*/ 384 w 384"/>
              <a:gd name="T18" fmla="*/ 290 h 29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84" h="290">
                <a:moveTo>
                  <a:pt x="0" y="44"/>
                </a:moveTo>
                <a:cubicBezTo>
                  <a:pt x="28" y="44"/>
                  <a:pt x="140" y="0"/>
                  <a:pt x="168" y="36"/>
                </a:cubicBezTo>
                <a:cubicBezTo>
                  <a:pt x="196" y="72"/>
                  <a:pt x="144" y="224"/>
                  <a:pt x="171" y="257"/>
                </a:cubicBezTo>
                <a:cubicBezTo>
                  <a:pt x="198" y="290"/>
                  <a:pt x="293" y="236"/>
                  <a:pt x="328" y="236"/>
                </a:cubicBezTo>
                <a:cubicBezTo>
                  <a:pt x="363" y="236"/>
                  <a:pt x="372" y="255"/>
                  <a:pt x="384" y="260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90490" name="AutoShape 26"/>
          <p:cNvSpPr>
            <a:spLocks noChangeArrowheads="1"/>
          </p:cNvSpPr>
          <p:nvPr/>
        </p:nvSpPr>
        <p:spPr bwMode="auto">
          <a:xfrm>
            <a:off x="7380288" y="981075"/>
            <a:ext cx="1657350" cy="2376488"/>
          </a:xfrm>
          <a:prstGeom prst="wedgeRoundRectCallout">
            <a:avLst>
              <a:gd name="adj1" fmla="val -101532"/>
              <a:gd name="adj2" fmla="val -4375"/>
              <a:gd name="adj3" fmla="val 16667"/>
            </a:avLst>
          </a:prstGeom>
          <a:gradFill rotWithShape="1">
            <a:gsLst>
              <a:gs pos="0">
                <a:srgbClr val="33CCFF"/>
              </a:gs>
              <a:gs pos="50000">
                <a:schemeClr val="bg1"/>
              </a:gs>
              <a:gs pos="100000">
                <a:srgbClr val="33CCFF"/>
              </a:gs>
            </a:gsLst>
            <a:lin ang="18900000" scaled="1"/>
          </a:gradFill>
          <a:ln w="12700">
            <a:solidFill>
              <a:srgbClr val="00CCFF"/>
            </a:solidFill>
            <a:miter lim="800000"/>
            <a:headEnd type="none" w="sm" len="sm"/>
            <a:tailEnd type="none" w="sm" len="sm"/>
          </a:ln>
          <a:effectLst/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>
                <a:solidFill>
                  <a:srgbClr val="000066"/>
                </a:solidFill>
                <a:latin typeface="Times New Roman" pitchFamily="18" charset="0"/>
              </a:rPr>
              <a:t>Эти треугольники равны по трем сторонам. </a:t>
            </a:r>
            <a:endParaRPr lang="ru-RU" sz="2000" b="1">
              <a:solidFill>
                <a:srgbClr val="FF0000"/>
              </a:solidFill>
              <a:latin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>
                <a:solidFill>
                  <a:srgbClr val="FF0000"/>
                </a:solidFill>
                <a:latin typeface="Times New Roman" pitchFamily="18" charset="0"/>
              </a:rPr>
              <a:t>Это </a:t>
            </a:r>
            <a:r>
              <a:rPr lang="en-US" sz="2000" b="1">
                <a:solidFill>
                  <a:srgbClr val="FF0000"/>
                </a:solidFill>
                <a:latin typeface="Times New Roman" pitchFamily="18" charset="0"/>
              </a:rPr>
              <a:t>III </a:t>
            </a:r>
            <a:r>
              <a:rPr lang="ru-RU" sz="2000" b="1">
                <a:solidFill>
                  <a:srgbClr val="FF0000"/>
                </a:solidFill>
                <a:latin typeface="Times New Roman" pitchFamily="18" charset="0"/>
              </a:rPr>
              <a:t>признак!</a:t>
            </a:r>
            <a:endParaRPr lang="ru-RU" sz="2000" b="1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190491" name="AutoShape 27"/>
          <p:cNvSpPr>
            <a:spLocks noChangeArrowheads="1"/>
          </p:cNvSpPr>
          <p:nvPr/>
        </p:nvSpPr>
        <p:spPr bwMode="auto">
          <a:xfrm>
            <a:off x="323850" y="1700213"/>
            <a:ext cx="2952750" cy="1655762"/>
          </a:xfrm>
          <a:prstGeom prst="wedgeRoundRectCallout">
            <a:avLst>
              <a:gd name="adj1" fmla="val 30056"/>
              <a:gd name="adj2" fmla="val 101102"/>
              <a:gd name="adj3" fmla="val 16667"/>
            </a:avLst>
          </a:prstGeom>
          <a:gradFill rotWithShape="1">
            <a:gsLst>
              <a:gs pos="0">
                <a:srgbClr val="33CCFF"/>
              </a:gs>
              <a:gs pos="50000">
                <a:schemeClr val="bg1"/>
              </a:gs>
              <a:gs pos="100000">
                <a:srgbClr val="33CCFF"/>
              </a:gs>
            </a:gsLst>
            <a:lin ang="18900000" scaled="1"/>
          </a:gradFill>
          <a:ln w="12700">
            <a:solidFill>
              <a:srgbClr val="00CCFF"/>
            </a:solidFill>
            <a:miter lim="800000"/>
            <a:headEnd type="none" w="sm" len="sm"/>
            <a:tailEnd type="none" w="sm" len="sm"/>
          </a:ln>
          <a:effectLst/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>
                <a:solidFill>
                  <a:srgbClr val="0000FF"/>
                </a:solidFill>
                <a:latin typeface="Times New Roman" pitchFamily="18" charset="0"/>
              </a:rPr>
              <a:t>Эти треугольники равны по двум сторонам и углу между ними!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>
                <a:solidFill>
                  <a:srgbClr val="FF0000"/>
                </a:solidFill>
                <a:latin typeface="Times New Roman" pitchFamily="18" charset="0"/>
              </a:rPr>
              <a:t>Это </a:t>
            </a:r>
            <a:r>
              <a:rPr lang="en-US" sz="2000" b="1">
                <a:solidFill>
                  <a:srgbClr val="FF0000"/>
                </a:solidFill>
                <a:latin typeface="Times New Roman" pitchFamily="18" charset="0"/>
              </a:rPr>
              <a:t>I </a:t>
            </a:r>
            <a:r>
              <a:rPr lang="ru-RU" sz="2000" b="1">
                <a:solidFill>
                  <a:srgbClr val="FF0000"/>
                </a:solidFill>
                <a:latin typeface="Times New Roman" pitchFamily="18" charset="0"/>
              </a:rPr>
              <a:t>признак.</a:t>
            </a:r>
          </a:p>
        </p:txBody>
      </p:sp>
      <p:sp>
        <p:nvSpPr>
          <p:cNvPr id="190492" name="Freeform 28"/>
          <p:cNvSpPr>
            <a:spLocks/>
          </p:cNvSpPr>
          <p:nvPr/>
        </p:nvSpPr>
        <p:spPr bwMode="auto">
          <a:xfrm>
            <a:off x="3230563" y="3784600"/>
            <a:ext cx="160337" cy="304800"/>
          </a:xfrm>
          <a:custGeom>
            <a:avLst/>
            <a:gdLst>
              <a:gd name="T0" fmla="*/ 33337 w 101"/>
              <a:gd name="T1" fmla="*/ 0 h 192"/>
              <a:gd name="T2" fmla="*/ 20637 w 101"/>
              <a:gd name="T3" fmla="*/ 177800 h 192"/>
              <a:gd name="T4" fmla="*/ 160337 w 101"/>
              <a:gd name="T5" fmla="*/ 304800 h 192"/>
              <a:gd name="T6" fmla="*/ 0 60000 65536"/>
              <a:gd name="T7" fmla="*/ 0 60000 65536"/>
              <a:gd name="T8" fmla="*/ 0 60000 65536"/>
              <a:gd name="T9" fmla="*/ 0 w 101"/>
              <a:gd name="T10" fmla="*/ 0 h 192"/>
              <a:gd name="T11" fmla="*/ 101 w 101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1" h="192">
                <a:moveTo>
                  <a:pt x="21" y="0"/>
                </a:moveTo>
                <a:cubicBezTo>
                  <a:pt x="20" y="17"/>
                  <a:pt x="0" y="80"/>
                  <a:pt x="13" y="112"/>
                </a:cubicBezTo>
                <a:cubicBezTo>
                  <a:pt x="26" y="144"/>
                  <a:pt x="83" y="175"/>
                  <a:pt x="101" y="192"/>
                </a:cubicBezTo>
              </a:path>
            </a:pathLst>
          </a:custGeom>
          <a:noFill/>
          <a:ln w="28575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3581" name="AutoShape 29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16913" y="6165850"/>
            <a:ext cx="576262" cy="576263"/>
          </a:xfrm>
          <a:prstGeom prst="actionButtonForwardNext">
            <a:avLst/>
          </a:prstGeom>
          <a:gradFill rotWithShape="1">
            <a:gsLst>
              <a:gs pos="0">
                <a:schemeClr val="bg1"/>
              </a:gs>
              <a:gs pos="100000">
                <a:srgbClr val="0099FF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8675880"/>
      </p:ext>
    </p:extLst>
  </p:cSld>
  <p:clrMapOvr>
    <a:masterClrMapping/>
  </p:clrMapOvr>
  <p:transition spd="med"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04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9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046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04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90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190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046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904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00"/>
                                        <p:tgtEl>
                                          <p:spTgt spid="190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04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04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04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049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04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049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04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049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04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049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049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0466"/>
                  </p:tgtEl>
                </p:cond>
              </p:nextCondLst>
            </p:seq>
          </p:childTnLst>
        </p:cTn>
      </p:par>
    </p:tnLst>
    <p:bldLst>
      <p:bldP spid="190488" grpId="0" animBg="1"/>
      <p:bldP spid="190489" grpId="0" animBg="1"/>
      <p:bldP spid="190490" grpId="0" animBg="1"/>
      <p:bldP spid="19049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AutoShape 2"/>
          <p:cNvSpPr>
            <a:spLocks noChangeArrowheads="1"/>
          </p:cNvSpPr>
          <p:nvPr/>
        </p:nvSpPr>
        <p:spPr bwMode="auto">
          <a:xfrm rot="-7597017" flipH="1" flipV="1">
            <a:off x="1959769" y="2790031"/>
            <a:ext cx="1374775" cy="2208213"/>
          </a:xfrm>
          <a:prstGeom prst="triangle">
            <a:avLst>
              <a:gd name="adj" fmla="val 92644"/>
            </a:avLst>
          </a:prstGeom>
          <a:gradFill rotWithShape="1">
            <a:gsLst>
              <a:gs pos="0">
                <a:schemeClr val="bg1"/>
              </a:gs>
              <a:gs pos="100000">
                <a:schemeClr val="hlink"/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4579" name="AutoShape 3"/>
          <p:cNvSpPr>
            <a:spLocks noChangeArrowheads="1"/>
          </p:cNvSpPr>
          <p:nvPr/>
        </p:nvSpPr>
        <p:spPr bwMode="auto">
          <a:xfrm rot="-7743955">
            <a:off x="4418013" y="2322513"/>
            <a:ext cx="1512887" cy="2376487"/>
          </a:xfrm>
          <a:prstGeom prst="triangle">
            <a:avLst>
              <a:gd name="adj" fmla="val 95292"/>
            </a:avLst>
          </a:prstGeom>
          <a:gradFill rotWithShape="1">
            <a:gsLst>
              <a:gs pos="0">
                <a:schemeClr val="bg1"/>
              </a:gs>
              <a:gs pos="100000">
                <a:srgbClr val="FF3300"/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99684" name="AutoShape 4"/>
          <p:cNvSpPr>
            <a:spLocks noChangeArrowheads="1"/>
          </p:cNvSpPr>
          <p:nvPr/>
        </p:nvSpPr>
        <p:spPr bwMode="auto">
          <a:xfrm rot="2995591" flipH="1">
            <a:off x="6240463" y="847725"/>
            <a:ext cx="1517650" cy="2349500"/>
          </a:xfrm>
          <a:prstGeom prst="triangle">
            <a:avLst>
              <a:gd name="adj" fmla="val 100000"/>
            </a:avLst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99685" name="AutoShape 5"/>
          <p:cNvSpPr>
            <a:spLocks noChangeArrowheads="1"/>
          </p:cNvSpPr>
          <p:nvPr/>
        </p:nvSpPr>
        <p:spPr bwMode="auto">
          <a:xfrm rot="3040651">
            <a:off x="4467225" y="2381250"/>
            <a:ext cx="1558925" cy="2359025"/>
          </a:xfrm>
          <a:prstGeom prst="triangle">
            <a:avLst>
              <a:gd name="adj" fmla="val 94616"/>
            </a:avLst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4582" name="Line 6"/>
          <p:cNvSpPr>
            <a:spLocks noChangeShapeType="1"/>
          </p:cNvSpPr>
          <p:nvPr/>
        </p:nvSpPr>
        <p:spPr bwMode="auto">
          <a:xfrm>
            <a:off x="2771775" y="3644900"/>
            <a:ext cx="71438" cy="28892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4583" name="Line 7"/>
          <p:cNvSpPr>
            <a:spLocks noChangeShapeType="1"/>
          </p:cNvSpPr>
          <p:nvPr/>
        </p:nvSpPr>
        <p:spPr bwMode="auto">
          <a:xfrm>
            <a:off x="2843213" y="3644900"/>
            <a:ext cx="73025" cy="28892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4584" name="Line 8"/>
          <p:cNvSpPr>
            <a:spLocks noChangeShapeType="1"/>
          </p:cNvSpPr>
          <p:nvPr/>
        </p:nvSpPr>
        <p:spPr bwMode="auto">
          <a:xfrm>
            <a:off x="2987675" y="4292600"/>
            <a:ext cx="144463" cy="2159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4585" name="Line 9"/>
          <p:cNvSpPr>
            <a:spLocks noChangeShapeType="1"/>
          </p:cNvSpPr>
          <p:nvPr/>
        </p:nvSpPr>
        <p:spPr bwMode="auto">
          <a:xfrm>
            <a:off x="5364163" y="3357563"/>
            <a:ext cx="71437" cy="28892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4586" name="Line 10"/>
          <p:cNvSpPr>
            <a:spLocks noChangeShapeType="1"/>
          </p:cNvSpPr>
          <p:nvPr/>
        </p:nvSpPr>
        <p:spPr bwMode="auto">
          <a:xfrm>
            <a:off x="5435600" y="3357563"/>
            <a:ext cx="73025" cy="28892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4587" name="Line 11"/>
          <p:cNvSpPr>
            <a:spLocks noChangeShapeType="1"/>
          </p:cNvSpPr>
          <p:nvPr/>
        </p:nvSpPr>
        <p:spPr bwMode="auto">
          <a:xfrm>
            <a:off x="6804025" y="1989138"/>
            <a:ext cx="288925" cy="71437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4588" name="Line 12"/>
          <p:cNvSpPr>
            <a:spLocks noChangeShapeType="1"/>
          </p:cNvSpPr>
          <p:nvPr/>
        </p:nvSpPr>
        <p:spPr bwMode="auto">
          <a:xfrm>
            <a:off x="6588125" y="1268413"/>
            <a:ext cx="144463" cy="2159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4589" name="Line 13"/>
          <p:cNvSpPr>
            <a:spLocks noChangeShapeType="1"/>
          </p:cNvSpPr>
          <p:nvPr/>
        </p:nvSpPr>
        <p:spPr bwMode="auto">
          <a:xfrm>
            <a:off x="4859338" y="2708275"/>
            <a:ext cx="144462" cy="2159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4590" name="Line 14"/>
          <p:cNvSpPr>
            <a:spLocks noChangeShapeType="1"/>
          </p:cNvSpPr>
          <p:nvPr/>
        </p:nvSpPr>
        <p:spPr bwMode="auto">
          <a:xfrm>
            <a:off x="6804025" y="2060575"/>
            <a:ext cx="288925" cy="7302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4591" name="Freeform 15"/>
          <p:cNvSpPr>
            <a:spLocks/>
          </p:cNvSpPr>
          <p:nvPr/>
        </p:nvSpPr>
        <p:spPr bwMode="auto">
          <a:xfrm>
            <a:off x="6011863" y="3429000"/>
            <a:ext cx="168275" cy="287338"/>
          </a:xfrm>
          <a:custGeom>
            <a:avLst/>
            <a:gdLst>
              <a:gd name="T0" fmla="*/ 23812 w 106"/>
              <a:gd name="T1" fmla="*/ 0 h 181"/>
              <a:gd name="T2" fmla="*/ 23812 w 106"/>
              <a:gd name="T3" fmla="*/ 142875 h 181"/>
              <a:gd name="T4" fmla="*/ 168275 w 106"/>
              <a:gd name="T5" fmla="*/ 287338 h 181"/>
              <a:gd name="T6" fmla="*/ 0 60000 65536"/>
              <a:gd name="T7" fmla="*/ 0 60000 65536"/>
              <a:gd name="T8" fmla="*/ 0 60000 65536"/>
              <a:gd name="T9" fmla="*/ 0 w 106"/>
              <a:gd name="T10" fmla="*/ 0 h 181"/>
              <a:gd name="T11" fmla="*/ 106 w 106"/>
              <a:gd name="T12" fmla="*/ 181 h 18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6" h="181">
                <a:moveTo>
                  <a:pt x="15" y="0"/>
                </a:moveTo>
                <a:cubicBezTo>
                  <a:pt x="7" y="30"/>
                  <a:pt x="0" y="60"/>
                  <a:pt x="15" y="90"/>
                </a:cubicBezTo>
                <a:cubicBezTo>
                  <a:pt x="30" y="120"/>
                  <a:pt x="91" y="166"/>
                  <a:pt x="106" y="181"/>
                </a:cubicBezTo>
              </a:path>
            </a:pathLst>
          </a:custGeom>
          <a:noFill/>
          <a:ln w="28575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4592" name="Line 16"/>
          <p:cNvSpPr>
            <a:spLocks noChangeShapeType="1"/>
          </p:cNvSpPr>
          <p:nvPr/>
        </p:nvSpPr>
        <p:spPr bwMode="auto">
          <a:xfrm flipH="1">
            <a:off x="1116013" y="260350"/>
            <a:ext cx="6769100" cy="5761038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4593" name="Line 17"/>
          <p:cNvSpPr>
            <a:spLocks noChangeShapeType="1"/>
          </p:cNvSpPr>
          <p:nvPr/>
        </p:nvSpPr>
        <p:spPr bwMode="auto">
          <a:xfrm flipV="1">
            <a:off x="250825" y="3284538"/>
            <a:ext cx="6985000" cy="865187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4594" name="Freeform 18"/>
          <p:cNvSpPr>
            <a:spLocks/>
          </p:cNvSpPr>
          <p:nvPr/>
        </p:nvSpPr>
        <p:spPr bwMode="auto">
          <a:xfrm>
            <a:off x="4284663" y="3357563"/>
            <a:ext cx="215900" cy="287337"/>
          </a:xfrm>
          <a:custGeom>
            <a:avLst/>
            <a:gdLst>
              <a:gd name="T0" fmla="*/ 0 w 105"/>
              <a:gd name="T1" fmla="*/ 0 h 136"/>
              <a:gd name="T2" fmla="*/ 185057 w 105"/>
              <a:gd name="T3" fmla="*/ 95075 h 136"/>
              <a:gd name="T4" fmla="*/ 185057 w 105"/>
              <a:gd name="T5" fmla="*/ 287337 h 136"/>
              <a:gd name="T6" fmla="*/ 0 60000 65536"/>
              <a:gd name="T7" fmla="*/ 0 60000 65536"/>
              <a:gd name="T8" fmla="*/ 0 60000 65536"/>
              <a:gd name="T9" fmla="*/ 0 w 105"/>
              <a:gd name="T10" fmla="*/ 0 h 136"/>
              <a:gd name="T11" fmla="*/ 105 w 105"/>
              <a:gd name="T12" fmla="*/ 136 h 1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5" h="136">
                <a:moveTo>
                  <a:pt x="0" y="0"/>
                </a:moveTo>
                <a:cubicBezTo>
                  <a:pt x="37" y="11"/>
                  <a:pt x="75" y="22"/>
                  <a:pt x="90" y="45"/>
                </a:cubicBezTo>
                <a:cubicBezTo>
                  <a:pt x="105" y="68"/>
                  <a:pt x="90" y="121"/>
                  <a:pt x="90" y="136"/>
                </a:cubicBezTo>
              </a:path>
            </a:pathLst>
          </a:custGeom>
          <a:noFill/>
          <a:ln w="28575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4595" name="Freeform 19"/>
          <p:cNvSpPr>
            <a:spLocks/>
          </p:cNvSpPr>
          <p:nvPr/>
        </p:nvSpPr>
        <p:spPr bwMode="auto">
          <a:xfrm>
            <a:off x="6203950" y="3068638"/>
            <a:ext cx="168275" cy="360362"/>
          </a:xfrm>
          <a:custGeom>
            <a:avLst/>
            <a:gdLst>
              <a:gd name="T0" fmla="*/ 168275 w 106"/>
              <a:gd name="T1" fmla="*/ 0 h 227"/>
              <a:gd name="T2" fmla="*/ 23812 w 106"/>
              <a:gd name="T3" fmla="*/ 144462 h 227"/>
              <a:gd name="T4" fmla="*/ 23812 w 106"/>
              <a:gd name="T5" fmla="*/ 360362 h 227"/>
              <a:gd name="T6" fmla="*/ 0 60000 65536"/>
              <a:gd name="T7" fmla="*/ 0 60000 65536"/>
              <a:gd name="T8" fmla="*/ 0 60000 65536"/>
              <a:gd name="T9" fmla="*/ 0 w 106"/>
              <a:gd name="T10" fmla="*/ 0 h 227"/>
              <a:gd name="T11" fmla="*/ 106 w 106"/>
              <a:gd name="T12" fmla="*/ 227 h 22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6" h="227">
                <a:moveTo>
                  <a:pt x="106" y="0"/>
                </a:moveTo>
                <a:cubicBezTo>
                  <a:pt x="68" y="26"/>
                  <a:pt x="30" y="53"/>
                  <a:pt x="15" y="91"/>
                </a:cubicBezTo>
                <a:cubicBezTo>
                  <a:pt x="0" y="129"/>
                  <a:pt x="15" y="204"/>
                  <a:pt x="15" y="227"/>
                </a:cubicBezTo>
              </a:path>
            </a:pathLst>
          </a:custGeom>
          <a:noFill/>
          <a:ln w="28575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4596" name="Freeform 20"/>
          <p:cNvSpPr>
            <a:spLocks/>
          </p:cNvSpPr>
          <p:nvPr/>
        </p:nvSpPr>
        <p:spPr bwMode="auto">
          <a:xfrm>
            <a:off x="4140200" y="3644900"/>
            <a:ext cx="168275" cy="431800"/>
          </a:xfrm>
          <a:custGeom>
            <a:avLst/>
            <a:gdLst>
              <a:gd name="T0" fmla="*/ 100744 w 152"/>
              <a:gd name="T1" fmla="*/ 0 h 272"/>
              <a:gd name="T2" fmla="*/ 151669 w 152"/>
              <a:gd name="T3" fmla="*/ 215900 h 272"/>
              <a:gd name="T4" fmla="*/ 0 w 152"/>
              <a:gd name="T5" fmla="*/ 431800 h 272"/>
              <a:gd name="T6" fmla="*/ 0 60000 65536"/>
              <a:gd name="T7" fmla="*/ 0 60000 65536"/>
              <a:gd name="T8" fmla="*/ 0 60000 65536"/>
              <a:gd name="T9" fmla="*/ 0 w 152"/>
              <a:gd name="T10" fmla="*/ 0 h 272"/>
              <a:gd name="T11" fmla="*/ 152 w 152"/>
              <a:gd name="T12" fmla="*/ 272 h 27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2" h="272">
                <a:moveTo>
                  <a:pt x="91" y="0"/>
                </a:moveTo>
                <a:cubicBezTo>
                  <a:pt x="121" y="45"/>
                  <a:pt x="152" y="91"/>
                  <a:pt x="137" y="136"/>
                </a:cubicBezTo>
                <a:cubicBezTo>
                  <a:pt x="122" y="181"/>
                  <a:pt x="23" y="249"/>
                  <a:pt x="0" y="272"/>
                </a:cubicBezTo>
              </a:path>
            </a:pathLst>
          </a:custGeom>
          <a:noFill/>
          <a:ln w="28575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4597" name="Freeform 21"/>
          <p:cNvSpPr>
            <a:spLocks/>
          </p:cNvSpPr>
          <p:nvPr/>
        </p:nvSpPr>
        <p:spPr bwMode="auto">
          <a:xfrm>
            <a:off x="6132513" y="2997200"/>
            <a:ext cx="168275" cy="431800"/>
          </a:xfrm>
          <a:custGeom>
            <a:avLst/>
            <a:gdLst>
              <a:gd name="T0" fmla="*/ 168275 w 106"/>
              <a:gd name="T1" fmla="*/ 0 h 272"/>
              <a:gd name="T2" fmla="*/ 23812 w 106"/>
              <a:gd name="T3" fmla="*/ 215900 h 272"/>
              <a:gd name="T4" fmla="*/ 23812 w 106"/>
              <a:gd name="T5" fmla="*/ 431800 h 272"/>
              <a:gd name="T6" fmla="*/ 0 60000 65536"/>
              <a:gd name="T7" fmla="*/ 0 60000 65536"/>
              <a:gd name="T8" fmla="*/ 0 60000 65536"/>
              <a:gd name="T9" fmla="*/ 0 w 106"/>
              <a:gd name="T10" fmla="*/ 0 h 272"/>
              <a:gd name="T11" fmla="*/ 106 w 106"/>
              <a:gd name="T12" fmla="*/ 272 h 27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6" h="272">
                <a:moveTo>
                  <a:pt x="106" y="0"/>
                </a:moveTo>
                <a:cubicBezTo>
                  <a:pt x="68" y="45"/>
                  <a:pt x="30" y="91"/>
                  <a:pt x="15" y="136"/>
                </a:cubicBezTo>
                <a:cubicBezTo>
                  <a:pt x="0" y="181"/>
                  <a:pt x="15" y="249"/>
                  <a:pt x="15" y="272"/>
                </a:cubicBezTo>
              </a:path>
            </a:pathLst>
          </a:custGeom>
          <a:noFill/>
          <a:ln w="28575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4598" name="Freeform 22"/>
          <p:cNvSpPr>
            <a:spLocks/>
          </p:cNvSpPr>
          <p:nvPr/>
        </p:nvSpPr>
        <p:spPr bwMode="auto">
          <a:xfrm>
            <a:off x="4067175" y="3644900"/>
            <a:ext cx="157163" cy="360363"/>
          </a:xfrm>
          <a:custGeom>
            <a:avLst/>
            <a:gdLst>
              <a:gd name="T0" fmla="*/ 73025 w 99"/>
              <a:gd name="T1" fmla="*/ 0 h 227"/>
              <a:gd name="T2" fmla="*/ 144463 w 99"/>
              <a:gd name="T3" fmla="*/ 144463 h 227"/>
              <a:gd name="T4" fmla="*/ 0 w 99"/>
              <a:gd name="T5" fmla="*/ 360363 h 227"/>
              <a:gd name="T6" fmla="*/ 0 60000 65536"/>
              <a:gd name="T7" fmla="*/ 0 60000 65536"/>
              <a:gd name="T8" fmla="*/ 0 60000 65536"/>
              <a:gd name="T9" fmla="*/ 0 w 99"/>
              <a:gd name="T10" fmla="*/ 0 h 227"/>
              <a:gd name="T11" fmla="*/ 99 w 99"/>
              <a:gd name="T12" fmla="*/ 227 h 22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9" h="227">
                <a:moveTo>
                  <a:pt x="46" y="0"/>
                </a:moveTo>
                <a:cubicBezTo>
                  <a:pt x="72" y="26"/>
                  <a:pt x="99" y="53"/>
                  <a:pt x="91" y="91"/>
                </a:cubicBezTo>
                <a:cubicBezTo>
                  <a:pt x="83" y="129"/>
                  <a:pt x="15" y="204"/>
                  <a:pt x="0" y="227"/>
                </a:cubicBezTo>
              </a:path>
            </a:pathLst>
          </a:custGeom>
          <a:noFill/>
          <a:ln w="28575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4599" name="Text Box 23"/>
          <p:cNvSpPr txBox="1">
            <a:spLocks noChangeArrowheads="1"/>
          </p:cNvSpPr>
          <p:nvPr/>
        </p:nvSpPr>
        <p:spPr bwMode="auto">
          <a:xfrm>
            <a:off x="250825" y="260350"/>
            <a:ext cx="67691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prstClr val="black"/>
                </a:solidFill>
              </a:rPr>
              <a:t>Для </a:t>
            </a:r>
            <a:r>
              <a:rPr lang="ru-RU" u="sng">
                <a:solidFill>
                  <a:srgbClr val="FF3300"/>
                </a:solidFill>
              </a:rPr>
              <a:t>красного</a:t>
            </a:r>
            <a:r>
              <a:rPr lang="ru-RU">
                <a:solidFill>
                  <a:prstClr val="black"/>
                </a:solidFill>
              </a:rPr>
              <a:t> треугольника найдите равный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prstClr val="black"/>
                </a:solidFill>
              </a:rPr>
              <a:t>(по </a:t>
            </a:r>
            <a:r>
              <a:rPr lang="en-US">
                <a:solidFill>
                  <a:prstClr val="black"/>
                </a:solidFill>
              </a:rPr>
              <a:t>III </a:t>
            </a:r>
            <a:r>
              <a:rPr lang="ru-RU">
                <a:solidFill>
                  <a:prstClr val="black"/>
                </a:solidFill>
              </a:rPr>
              <a:t>признаку) и щёлкните по нему мышкой.</a:t>
            </a:r>
          </a:p>
        </p:txBody>
      </p:sp>
      <p:sp>
        <p:nvSpPr>
          <p:cNvPr id="199704" name="AutoShape 24"/>
          <p:cNvSpPr>
            <a:spLocks noChangeArrowheads="1"/>
          </p:cNvSpPr>
          <p:nvPr/>
        </p:nvSpPr>
        <p:spPr bwMode="auto">
          <a:xfrm>
            <a:off x="5940425" y="4076700"/>
            <a:ext cx="3097213" cy="1800225"/>
          </a:xfrm>
          <a:prstGeom prst="wedgeRoundRectCallout">
            <a:avLst>
              <a:gd name="adj1" fmla="val -79884"/>
              <a:gd name="adj2" fmla="val -61991"/>
              <a:gd name="adj3" fmla="val 16667"/>
            </a:avLst>
          </a:prstGeom>
          <a:gradFill rotWithShape="1">
            <a:gsLst>
              <a:gs pos="0">
                <a:srgbClr val="33CCFF"/>
              </a:gs>
              <a:gs pos="50000">
                <a:schemeClr val="bg1"/>
              </a:gs>
              <a:gs pos="100000">
                <a:srgbClr val="33CCFF"/>
              </a:gs>
            </a:gsLst>
            <a:lin ang="18900000" scaled="1"/>
          </a:gradFill>
          <a:ln w="12700">
            <a:solidFill>
              <a:srgbClr val="00CCFF"/>
            </a:solidFill>
            <a:miter lim="800000"/>
            <a:headEnd type="none" w="sm" len="sm"/>
            <a:tailEnd type="none" w="sm" len="sm"/>
          </a:ln>
          <a:effectLst/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>
                <a:solidFill>
                  <a:srgbClr val="0000FF"/>
                </a:solidFill>
                <a:latin typeface="Times New Roman" pitchFamily="18" charset="0"/>
              </a:rPr>
              <a:t>Эти треугольники равны по стороне и двум прилежащим к ней углам!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>
                <a:solidFill>
                  <a:srgbClr val="FF0000"/>
                </a:solidFill>
                <a:latin typeface="Times New Roman" pitchFamily="18" charset="0"/>
              </a:rPr>
              <a:t>Это </a:t>
            </a:r>
            <a:r>
              <a:rPr lang="en-US" sz="2000" b="1">
                <a:solidFill>
                  <a:srgbClr val="FF0000"/>
                </a:solidFill>
                <a:latin typeface="Times New Roman" pitchFamily="18" charset="0"/>
              </a:rPr>
              <a:t>II </a:t>
            </a:r>
            <a:r>
              <a:rPr lang="ru-RU" sz="2000" b="1">
                <a:solidFill>
                  <a:srgbClr val="FF0000"/>
                </a:solidFill>
                <a:latin typeface="Times New Roman" pitchFamily="18" charset="0"/>
              </a:rPr>
              <a:t>признак.</a:t>
            </a:r>
          </a:p>
        </p:txBody>
      </p:sp>
      <p:sp>
        <p:nvSpPr>
          <p:cNvPr id="199705" name="Freeform 25"/>
          <p:cNvSpPr>
            <a:spLocks/>
          </p:cNvSpPr>
          <p:nvPr/>
        </p:nvSpPr>
        <p:spPr bwMode="auto">
          <a:xfrm>
            <a:off x="5740400" y="2444750"/>
            <a:ext cx="609600" cy="460375"/>
          </a:xfrm>
          <a:custGeom>
            <a:avLst/>
            <a:gdLst>
              <a:gd name="T0" fmla="*/ 0 w 384"/>
              <a:gd name="T1" fmla="*/ 69850 h 290"/>
              <a:gd name="T2" fmla="*/ 266700 w 384"/>
              <a:gd name="T3" fmla="*/ 57150 h 290"/>
              <a:gd name="T4" fmla="*/ 271463 w 384"/>
              <a:gd name="T5" fmla="*/ 407988 h 290"/>
              <a:gd name="T6" fmla="*/ 520700 w 384"/>
              <a:gd name="T7" fmla="*/ 374650 h 290"/>
              <a:gd name="T8" fmla="*/ 609600 w 384"/>
              <a:gd name="T9" fmla="*/ 412750 h 29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84"/>
              <a:gd name="T16" fmla="*/ 0 h 290"/>
              <a:gd name="T17" fmla="*/ 384 w 384"/>
              <a:gd name="T18" fmla="*/ 290 h 29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84" h="290">
                <a:moveTo>
                  <a:pt x="0" y="44"/>
                </a:moveTo>
                <a:cubicBezTo>
                  <a:pt x="28" y="44"/>
                  <a:pt x="140" y="0"/>
                  <a:pt x="168" y="36"/>
                </a:cubicBezTo>
                <a:cubicBezTo>
                  <a:pt x="196" y="72"/>
                  <a:pt x="144" y="224"/>
                  <a:pt x="171" y="257"/>
                </a:cubicBezTo>
                <a:cubicBezTo>
                  <a:pt x="198" y="290"/>
                  <a:pt x="293" y="236"/>
                  <a:pt x="328" y="236"/>
                </a:cubicBezTo>
                <a:cubicBezTo>
                  <a:pt x="363" y="236"/>
                  <a:pt x="372" y="255"/>
                  <a:pt x="384" y="260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199706" name="AutoShape 26"/>
          <p:cNvSpPr>
            <a:spLocks noChangeArrowheads="1"/>
          </p:cNvSpPr>
          <p:nvPr/>
        </p:nvSpPr>
        <p:spPr bwMode="auto">
          <a:xfrm>
            <a:off x="7308850" y="1989138"/>
            <a:ext cx="1657350" cy="431800"/>
          </a:xfrm>
          <a:prstGeom prst="wedgeRoundRectCallout">
            <a:avLst>
              <a:gd name="adj1" fmla="val -99523"/>
              <a:gd name="adj2" fmla="val 47060"/>
              <a:gd name="adj3" fmla="val 16667"/>
            </a:avLst>
          </a:prstGeom>
          <a:gradFill rotWithShape="1">
            <a:gsLst>
              <a:gs pos="0">
                <a:srgbClr val="33CCFF"/>
              </a:gs>
              <a:gs pos="50000">
                <a:schemeClr val="bg1"/>
              </a:gs>
              <a:gs pos="100000">
                <a:srgbClr val="33CCFF"/>
              </a:gs>
            </a:gsLst>
            <a:lin ang="18900000" scaled="1"/>
          </a:gradFill>
          <a:ln w="12700">
            <a:solidFill>
              <a:srgbClr val="00CCFF"/>
            </a:solidFill>
            <a:miter lim="800000"/>
            <a:headEnd type="none" w="sm" len="sm"/>
            <a:tailEnd type="none" w="sm" len="sm"/>
          </a:ln>
          <a:effectLst/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>
                <a:solidFill>
                  <a:srgbClr val="FF0000"/>
                </a:solidFill>
                <a:latin typeface="Times New Roman" pitchFamily="18" charset="0"/>
              </a:rPr>
              <a:t>ВЕРНО!</a:t>
            </a:r>
          </a:p>
        </p:txBody>
      </p:sp>
      <p:sp>
        <p:nvSpPr>
          <p:cNvPr id="199707" name="AutoShape 27"/>
          <p:cNvSpPr>
            <a:spLocks noChangeArrowheads="1"/>
          </p:cNvSpPr>
          <p:nvPr/>
        </p:nvSpPr>
        <p:spPr bwMode="auto">
          <a:xfrm>
            <a:off x="323850" y="1700213"/>
            <a:ext cx="2952750" cy="1655762"/>
          </a:xfrm>
          <a:prstGeom prst="wedgeRoundRectCallout">
            <a:avLst>
              <a:gd name="adj1" fmla="val 30056"/>
              <a:gd name="adj2" fmla="val 101102"/>
              <a:gd name="adj3" fmla="val 16667"/>
            </a:avLst>
          </a:prstGeom>
          <a:gradFill rotWithShape="1">
            <a:gsLst>
              <a:gs pos="0">
                <a:srgbClr val="33CCFF"/>
              </a:gs>
              <a:gs pos="50000">
                <a:schemeClr val="bg1"/>
              </a:gs>
              <a:gs pos="100000">
                <a:srgbClr val="33CCFF"/>
              </a:gs>
            </a:gsLst>
            <a:lin ang="18900000" scaled="1"/>
          </a:gradFill>
          <a:ln w="12700">
            <a:solidFill>
              <a:srgbClr val="00CCFF"/>
            </a:solidFill>
            <a:miter lim="800000"/>
            <a:headEnd type="none" w="sm" len="sm"/>
            <a:tailEnd type="none" w="sm" len="sm"/>
          </a:ln>
          <a:effectLst/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>
                <a:solidFill>
                  <a:srgbClr val="0000FF"/>
                </a:solidFill>
                <a:latin typeface="Times New Roman" pitchFamily="18" charset="0"/>
              </a:rPr>
              <a:t>Эти треугольники равны по двум сторонам и углу между ними!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>
                <a:solidFill>
                  <a:srgbClr val="FF0000"/>
                </a:solidFill>
                <a:latin typeface="Times New Roman" pitchFamily="18" charset="0"/>
              </a:rPr>
              <a:t>Это </a:t>
            </a:r>
            <a:r>
              <a:rPr lang="en-US" sz="2000" b="1">
                <a:solidFill>
                  <a:srgbClr val="FF0000"/>
                </a:solidFill>
                <a:latin typeface="Times New Roman" pitchFamily="18" charset="0"/>
              </a:rPr>
              <a:t>I </a:t>
            </a:r>
            <a:r>
              <a:rPr lang="ru-RU" sz="2000" b="1">
                <a:solidFill>
                  <a:srgbClr val="FF0000"/>
                </a:solidFill>
                <a:latin typeface="Times New Roman" pitchFamily="18" charset="0"/>
              </a:rPr>
              <a:t>признак.</a:t>
            </a:r>
          </a:p>
        </p:txBody>
      </p:sp>
      <p:sp>
        <p:nvSpPr>
          <p:cNvPr id="199708" name="Freeform 28"/>
          <p:cNvSpPr>
            <a:spLocks/>
          </p:cNvSpPr>
          <p:nvPr/>
        </p:nvSpPr>
        <p:spPr bwMode="auto">
          <a:xfrm>
            <a:off x="3230563" y="3784600"/>
            <a:ext cx="160337" cy="304800"/>
          </a:xfrm>
          <a:custGeom>
            <a:avLst/>
            <a:gdLst>
              <a:gd name="T0" fmla="*/ 33337 w 101"/>
              <a:gd name="T1" fmla="*/ 0 h 192"/>
              <a:gd name="T2" fmla="*/ 20637 w 101"/>
              <a:gd name="T3" fmla="*/ 177800 h 192"/>
              <a:gd name="T4" fmla="*/ 160337 w 101"/>
              <a:gd name="T5" fmla="*/ 304800 h 192"/>
              <a:gd name="T6" fmla="*/ 0 60000 65536"/>
              <a:gd name="T7" fmla="*/ 0 60000 65536"/>
              <a:gd name="T8" fmla="*/ 0 60000 65536"/>
              <a:gd name="T9" fmla="*/ 0 w 101"/>
              <a:gd name="T10" fmla="*/ 0 h 192"/>
              <a:gd name="T11" fmla="*/ 101 w 101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1" h="192">
                <a:moveTo>
                  <a:pt x="21" y="0"/>
                </a:moveTo>
                <a:cubicBezTo>
                  <a:pt x="20" y="17"/>
                  <a:pt x="0" y="80"/>
                  <a:pt x="13" y="112"/>
                </a:cubicBezTo>
                <a:cubicBezTo>
                  <a:pt x="26" y="144"/>
                  <a:pt x="83" y="175"/>
                  <a:pt x="101" y="192"/>
                </a:cubicBezTo>
              </a:path>
            </a:pathLst>
          </a:custGeom>
          <a:noFill/>
          <a:ln w="28575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4605" name="AutoShape 29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16913" y="6165850"/>
            <a:ext cx="576262" cy="576263"/>
          </a:xfrm>
          <a:prstGeom prst="actionButtonForwardNext">
            <a:avLst/>
          </a:prstGeom>
          <a:gradFill rotWithShape="1">
            <a:gsLst>
              <a:gs pos="0">
                <a:schemeClr val="bg1"/>
              </a:gs>
              <a:gs pos="100000">
                <a:srgbClr val="0099FF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3132127"/>
      </p:ext>
    </p:extLst>
  </p:cSld>
  <p:clrMapOvr>
    <a:masterClrMapping/>
  </p:clrMapOvr>
  <p:transition spd="med"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96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9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968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96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99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199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968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996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00"/>
                                        <p:tgtEl>
                                          <p:spTgt spid="199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7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7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9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9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9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970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97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970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97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970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97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970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970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9682"/>
                  </p:tgtEl>
                </p:cond>
              </p:nextCondLst>
            </p:seq>
          </p:childTnLst>
        </p:cTn>
      </p:par>
    </p:tnLst>
    <p:bldLst>
      <p:bldP spid="199704" grpId="0" animBg="1"/>
      <p:bldP spid="199705" grpId="0" animBg="1"/>
      <p:bldP spid="199706" grpId="0" animBg="1"/>
      <p:bldP spid="19970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2"/>
          <p:cNvSpPr>
            <a:spLocks noChangeArrowheads="1"/>
          </p:cNvSpPr>
          <p:nvPr/>
        </p:nvSpPr>
        <p:spPr bwMode="auto">
          <a:xfrm rot="6972623" flipV="1">
            <a:off x="943769" y="864394"/>
            <a:ext cx="1558925" cy="1503363"/>
          </a:xfrm>
          <a:prstGeom prst="triangle">
            <a:avLst>
              <a:gd name="adj" fmla="val 83426"/>
            </a:avLst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5603" name="AutoShape 3"/>
          <p:cNvSpPr>
            <a:spLocks noChangeArrowheads="1"/>
          </p:cNvSpPr>
          <p:nvPr/>
        </p:nvSpPr>
        <p:spPr bwMode="auto">
          <a:xfrm rot="1080948">
            <a:off x="3348038" y="1268413"/>
            <a:ext cx="2232025" cy="1150937"/>
          </a:xfrm>
          <a:prstGeom prst="triangle">
            <a:avLst>
              <a:gd name="adj" fmla="val 49819"/>
            </a:avLst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5604" name="AutoShape 4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243888" y="6021388"/>
            <a:ext cx="576262" cy="647700"/>
          </a:xfrm>
          <a:prstGeom prst="actionButtonForwardNext">
            <a:avLst/>
          </a:prstGeom>
          <a:gradFill rotWithShape="1">
            <a:gsLst>
              <a:gs pos="0">
                <a:schemeClr val="bg1"/>
              </a:gs>
              <a:gs pos="100000">
                <a:srgbClr val="3399FF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00710" name="Text Box 6"/>
          <p:cNvSpPr txBox="1">
            <a:spLocks noChangeArrowheads="1"/>
          </p:cNvSpPr>
          <p:nvPr/>
        </p:nvSpPr>
        <p:spPr bwMode="auto">
          <a:xfrm>
            <a:off x="5651500" y="1844675"/>
            <a:ext cx="23701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000" b="1">
                <a:solidFill>
                  <a:srgbClr val="0000CC"/>
                </a:solidFill>
                <a:latin typeface="Times New Roman" pitchFamily="18" charset="0"/>
              </a:rPr>
              <a:t>По двум сторонам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000" b="1">
                <a:solidFill>
                  <a:srgbClr val="0000CC"/>
                </a:solidFill>
                <a:latin typeface="Times New Roman" pitchFamily="18" charset="0"/>
              </a:rPr>
              <a:t>и углу </a:t>
            </a:r>
            <a:r>
              <a:rPr lang="ru-RU" sz="2000" b="1">
                <a:solidFill>
                  <a:srgbClr val="FF0000"/>
                </a:solidFill>
                <a:latin typeface="Times New Roman" pitchFamily="18" charset="0"/>
              </a:rPr>
              <a:t>между</a:t>
            </a:r>
            <a:r>
              <a:rPr lang="ru-RU" sz="2000" b="1">
                <a:solidFill>
                  <a:srgbClr val="0000CC"/>
                </a:solidFill>
                <a:latin typeface="Times New Roman" pitchFamily="18" charset="0"/>
              </a:rPr>
              <a:t> ними</a:t>
            </a:r>
          </a:p>
        </p:txBody>
      </p:sp>
      <p:sp>
        <p:nvSpPr>
          <p:cNvPr id="200711" name="Text Box 7"/>
          <p:cNvSpPr txBox="1">
            <a:spLocks noChangeArrowheads="1"/>
          </p:cNvSpPr>
          <p:nvPr/>
        </p:nvSpPr>
        <p:spPr bwMode="auto">
          <a:xfrm>
            <a:off x="5724525" y="1341438"/>
            <a:ext cx="2147888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66FFFF"/>
              </a:gs>
            </a:gsLst>
            <a:path path="shape">
              <a:fillToRect l="50000" t="50000" r="50000" b="5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3500000" algn="ctr" rotWithShape="0">
              <a:schemeClr val="tx1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0000CC"/>
                </a:solidFill>
                <a:latin typeface="Tahoma" pitchFamily="34" charset="0"/>
              </a:rPr>
              <a:t>По </a:t>
            </a:r>
            <a:r>
              <a:rPr lang="en-US" sz="2400">
                <a:solidFill>
                  <a:srgbClr val="0000CC"/>
                </a:solidFill>
                <a:latin typeface="Tahoma" pitchFamily="34" charset="0"/>
              </a:rPr>
              <a:t>I </a:t>
            </a:r>
            <a:r>
              <a:rPr lang="ru-RU" sz="2400">
                <a:solidFill>
                  <a:srgbClr val="0000CC"/>
                </a:solidFill>
                <a:latin typeface="Tahoma" pitchFamily="34" charset="0"/>
              </a:rPr>
              <a:t>признаку</a:t>
            </a:r>
          </a:p>
        </p:txBody>
      </p:sp>
      <p:sp>
        <p:nvSpPr>
          <p:cNvPr id="25607" name="Text Box 8"/>
          <p:cNvSpPr txBox="1">
            <a:spLocks noChangeArrowheads="1"/>
          </p:cNvSpPr>
          <p:nvPr/>
        </p:nvSpPr>
        <p:spPr bwMode="auto">
          <a:xfrm>
            <a:off x="1258888" y="33337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25608" name="Text Box 9"/>
          <p:cNvSpPr txBox="1">
            <a:spLocks noChangeArrowheads="1"/>
          </p:cNvSpPr>
          <p:nvPr/>
        </p:nvSpPr>
        <p:spPr bwMode="auto">
          <a:xfrm>
            <a:off x="971550" y="333375"/>
            <a:ext cx="777716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prstClr val="black"/>
                </a:solidFill>
              </a:rPr>
              <a:t> </a:t>
            </a:r>
            <a:r>
              <a:rPr lang="ru-RU" sz="2000" b="1">
                <a:solidFill>
                  <a:prstClr val="black"/>
                </a:solidFill>
                <a:latin typeface="Times New Roman" pitchFamily="18" charset="0"/>
              </a:rPr>
              <a:t>Ученик доказал, что все пары треугольников равны. Согласны?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000" b="1">
                <a:solidFill>
                  <a:srgbClr val="0000CC"/>
                </a:solidFill>
                <a:latin typeface="Times New Roman" pitchFamily="18" charset="0"/>
              </a:rPr>
              <a:t>                           Если согласны щелкните мышкой на признак.</a:t>
            </a:r>
          </a:p>
        </p:txBody>
      </p:sp>
      <p:sp>
        <p:nvSpPr>
          <p:cNvPr id="25609" name="Freeform 10"/>
          <p:cNvSpPr>
            <a:spLocks/>
          </p:cNvSpPr>
          <p:nvPr/>
        </p:nvSpPr>
        <p:spPr bwMode="auto">
          <a:xfrm>
            <a:off x="3492500" y="1916113"/>
            <a:ext cx="73025" cy="215900"/>
          </a:xfrm>
          <a:custGeom>
            <a:avLst/>
            <a:gdLst>
              <a:gd name="T0" fmla="*/ 0 w 97"/>
              <a:gd name="T1" fmla="*/ 0 h 227"/>
              <a:gd name="T2" fmla="*/ 67755 w 97"/>
              <a:gd name="T3" fmla="*/ 86550 h 227"/>
              <a:gd name="T4" fmla="*/ 33878 w 97"/>
              <a:gd name="T5" fmla="*/ 215900 h 227"/>
              <a:gd name="T6" fmla="*/ 0 60000 65536"/>
              <a:gd name="T7" fmla="*/ 0 60000 65536"/>
              <a:gd name="T8" fmla="*/ 0 60000 65536"/>
              <a:gd name="T9" fmla="*/ 0 w 97"/>
              <a:gd name="T10" fmla="*/ 0 h 227"/>
              <a:gd name="T11" fmla="*/ 97 w 97"/>
              <a:gd name="T12" fmla="*/ 227 h 22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7" h="227">
                <a:moveTo>
                  <a:pt x="0" y="0"/>
                </a:moveTo>
                <a:cubicBezTo>
                  <a:pt x="41" y="26"/>
                  <a:pt x="83" y="53"/>
                  <a:pt x="90" y="91"/>
                </a:cubicBezTo>
                <a:cubicBezTo>
                  <a:pt x="97" y="129"/>
                  <a:pt x="52" y="204"/>
                  <a:pt x="45" y="227"/>
                </a:cubicBezTo>
              </a:path>
            </a:pathLst>
          </a:custGeom>
          <a:noFill/>
          <a:ln w="28575">
            <a:solidFill>
              <a:srgbClr val="FF33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5610" name="Line 11"/>
          <p:cNvSpPr>
            <a:spLocks noChangeShapeType="1"/>
          </p:cNvSpPr>
          <p:nvPr/>
        </p:nvSpPr>
        <p:spPr bwMode="auto">
          <a:xfrm>
            <a:off x="3995738" y="1557338"/>
            <a:ext cx="71437" cy="1444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5611" name="Line 12"/>
          <p:cNvSpPr>
            <a:spLocks noChangeShapeType="1"/>
          </p:cNvSpPr>
          <p:nvPr/>
        </p:nvSpPr>
        <p:spPr bwMode="auto">
          <a:xfrm flipH="1">
            <a:off x="4284663" y="2349500"/>
            <a:ext cx="144462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5612" name="Line 13"/>
          <p:cNvSpPr>
            <a:spLocks noChangeShapeType="1"/>
          </p:cNvSpPr>
          <p:nvPr/>
        </p:nvSpPr>
        <p:spPr bwMode="auto">
          <a:xfrm>
            <a:off x="1763713" y="1412875"/>
            <a:ext cx="71437" cy="1444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5613" name="Line 14"/>
          <p:cNvSpPr>
            <a:spLocks noChangeShapeType="1"/>
          </p:cNvSpPr>
          <p:nvPr/>
        </p:nvSpPr>
        <p:spPr bwMode="auto">
          <a:xfrm>
            <a:off x="2268538" y="1916113"/>
            <a:ext cx="215900" cy="730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00719" name="Oval 15"/>
          <p:cNvSpPr>
            <a:spLocks noChangeArrowheads="1"/>
          </p:cNvSpPr>
          <p:nvPr/>
        </p:nvSpPr>
        <p:spPr bwMode="auto">
          <a:xfrm>
            <a:off x="250825" y="2420938"/>
            <a:ext cx="1944688" cy="792162"/>
          </a:xfrm>
          <a:prstGeom prst="ellipse">
            <a:avLst/>
          </a:prstGeom>
          <a:gradFill rotWithShape="1">
            <a:gsLst>
              <a:gs pos="0">
                <a:srgbClr val="FFFF66"/>
              </a:gs>
              <a:gs pos="50000">
                <a:schemeClr val="bg1"/>
              </a:gs>
              <a:gs pos="100000">
                <a:srgbClr val="FFFF66"/>
              </a:gs>
            </a:gsLst>
            <a:lin ang="18900000" scaled="1"/>
          </a:gradFill>
          <a:ln w="12700">
            <a:round/>
            <a:headEnd type="none" w="sm" len="sm"/>
            <a:tailEnd type="none" w="sm" len="sm"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66"/>
            </a:extrusionClr>
          </a:sp3d>
        </p:spPr>
        <p:txBody>
          <a:bodyPr wrap="none" anchor="ctr">
            <a:flatTx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>
                <a:solidFill>
                  <a:prstClr val="black"/>
                </a:solidFill>
                <a:latin typeface="Tahoma" pitchFamily="34" charset="0"/>
              </a:rPr>
              <a:t>Не учишь!</a:t>
            </a:r>
            <a:endParaRPr lang="ru-RU" sz="2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25615" name="Text Box 16"/>
          <p:cNvSpPr txBox="1">
            <a:spLocks noChangeArrowheads="1"/>
          </p:cNvSpPr>
          <p:nvPr/>
        </p:nvSpPr>
        <p:spPr bwMode="auto">
          <a:xfrm>
            <a:off x="4716463" y="5805488"/>
            <a:ext cx="6238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1800" b="1">
                <a:solidFill>
                  <a:prstClr val="black"/>
                </a:solidFill>
              </a:rPr>
              <a:t>1см</a:t>
            </a:r>
          </a:p>
        </p:txBody>
      </p:sp>
      <p:sp>
        <p:nvSpPr>
          <p:cNvPr id="25616" name="Text Box 17"/>
          <p:cNvSpPr txBox="1">
            <a:spLocks noChangeArrowheads="1"/>
          </p:cNvSpPr>
          <p:nvPr/>
        </p:nvSpPr>
        <p:spPr bwMode="auto">
          <a:xfrm>
            <a:off x="3995738" y="5013325"/>
            <a:ext cx="8223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1800" b="1">
                <a:solidFill>
                  <a:prstClr val="black"/>
                </a:solidFill>
              </a:rPr>
              <a:t>23мм</a:t>
            </a:r>
          </a:p>
        </p:txBody>
      </p:sp>
      <p:sp>
        <p:nvSpPr>
          <p:cNvPr id="25617" name="AutoShape 18"/>
          <p:cNvSpPr>
            <a:spLocks noChangeArrowheads="1"/>
          </p:cNvSpPr>
          <p:nvPr/>
        </p:nvSpPr>
        <p:spPr bwMode="auto">
          <a:xfrm rot="19855159" flipV="1">
            <a:off x="611188" y="3429000"/>
            <a:ext cx="1517650" cy="1463675"/>
          </a:xfrm>
          <a:prstGeom prst="triangle">
            <a:avLst>
              <a:gd name="adj" fmla="val 83426"/>
            </a:avLst>
          </a:prstGeom>
          <a:gradFill rotWithShape="1">
            <a:gsLst>
              <a:gs pos="0">
                <a:srgbClr val="FFFFFF"/>
              </a:gs>
              <a:gs pos="100000">
                <a:srgbClr val="00CCFF"/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00723" name="AutoShape 19"/>
          <p:cNvSpPr>
            <a:spLocks noChangeArrowheads="1"/>
          </p:cNvSpPr>
          <p:nvPr/>
        </p:nvSpPr>
        <p:spPr bwMode="auto">
          <a:xfrm rot="1353830">
            <a:off x="7164388" y="3357563"/>
            <a:ext cx="1979612" cy="504825"/>
          </a:xfrm>
          <a:prstGeom prst="wedgeRoundRectCallout">
            <a:avLst>
              <a:gd name="adj1" fmla="val 16421"/>
              <a:gd name="adj2" fmla="val 286032"/>
              <a:gd name="adj3" fmla="val 16667"/>
            </a:avLst>
          </a:prstGeom>
          <a:gradFill rotWithShape="1">
            <a:gsLst>
              <a:gs pos="0">
                <a:srgbClr val="33CCFF"/>
              </a:gs>
              <a:gs pos="50000">
                <a:schemeClr val="bg1"/>
              </a:gs>
              <a:gs pos="100000">
                <a:srgbClr val="33CCFF"/>
              </a:gs>
            </a:gsLst>
            <a:lin ang="18900000" scaled="1"/>
          </a:gradFill>
          <a:ln w="12700">
            <a:solidFill>
              <a:srgbClr val="00CCFF"/>
            </a:solidFill>
            <a:miter lim="800000"/>
            <a:headEnd type="none" w="sm" len="sm"/>
            <a:tailEnd type="none" w="sm" len="sm"/>
          </a:ln>
          <a:effectLst/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>
                <a:solidFill>
                  <a:srgbClr val="FF0000"/>
                </a:solidFill>
                <a:latin typeface="Times New Roman" pitchFamily="18" charset="0"/>
              </a:rPr>
              <a:t>ВЕРНО!</a:t>
            </a:r>
            <a:endParaRPr lang="ru-RU" sz="28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5619" name="Freeform 20"/>
          <p:cNvSpPr>
            <a:spLocks/>
          </p:cNvSpPr>
          <p:nvPr/>
        </p:nvSpPr>
        <p:spPr bwMode="auto">
          <a:xfrm rot="927770">
            <a:off x="971550" y="1700213"/>
            <a:ext cx="73025" cy="215900"/>
          </a:xfrm>
          <a:custGeom>
            <a:avLst/>
            <a:gdLst>
              <a:gd name="T0" fmla="*/ 0 w 97"/>
              <a:gd name="T1" fmla="*/ 0 h 227"/>
              <a:gd name="T2" fmla="*/ 67755 w 97"/>
              <a:gd name="T3" fmla="*/ 86550 h 227"/>
              <a:gd name="T4" fmla="*/ 33878 w 97"/>
              <a:gd name="T5" fmla="*/ 215900 h 227"/>
              <a:gd name="T6" fmla="*/ 0 60000 65536"/>
              <a:gd name="T7" fmla="*/ 0 60000 65536"/>
              <a:gd name="T8" fmla="*/ 0 60000 65536"/>
              <a:gd name="T9" fmla="*/ 0 w 97"/>
              <a:gd name="T10" fmla="*/ 0 h 227"/>
              <a:gd name="T11" fmla="*/ 97 w 97"/>
              <a:gd name="T12" fmla="*/ 227 h 22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7" h="227">
                <a:moveTo>
                  <a:pt x="0" y="0"/>
                </a:moveTo>
                <a:cubicBezTo>
                  <a:pt x="41" y="26"/>
                  <a:pt x="83" y="53"/>
                  <a:pt x="90" y="91"/>
                </a:cubicBezTo>
                <a:cubicBezTo>
                  <a:pt x="97" y="129"/>
                  <a:pt x="52" y="204"/>
                  <a:pt x="45" y="227"/>
                </a:cubicBezTo>
              </a:path>
            </a:pathLst>
          </a:custGeom>
          <a:noFill/>
          <a:ln w="28575">
            <a:solidFill>
              <a:srgbClr val="FF33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5620" name="Line 21"/>
          <p:cNvSpPr>
            <a:spLocks noChangeShapeType="1"/>
          </p:cNvSpPr>
          <p:nvPr/>
        </p:nvSpPr>
        <p:spPr bwMode="auto">
          <a:xfrm>
            <a:off x="2195513" y="1989138"/>
            <a:ext cx="215900" cy="730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5621" name="Line 22"/>
          <p:cNvSpPr>
            <a:spLocks noChangeShapeType="1"/>
          </p:cNvSpPr>
          <p:nvPr/>
        </p:nvSpPr>
        <p:spPr bwMode="auto">
          <a:xfrm flipH="1">
            <a:off x="4211638" y="2276475"/>
            <a:ext cx="144462" cy="2174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5622" name="AutoShape 23"/>
          <p:cNvSpPr>
            <a:spLocks noChangeArrowheads="1"/>
          </p:cNvSpPr>
          <p:nvPr/>
        </p:nvSpPr>
        <p:spPr bwMode="auto">
          <a:xfrm rot="8400146" flipV="1">
            <a:off x="2195513" y="2852738"/>
            <a:ext cx="1517650" cy="1463675"/>
          </a:xfrm>
          <a:prstGeom prst="triangle">
            <a:avLst>
              <a:gd name="adj" fmla="val 60380"/>
            </a:avLst>
          </a:prstGeom>
          <a:gradFill rotWithShape="1">
            <a:gsLst>
              <a:gs pos="0">
                <a:srgbClr val="FFFFFF"/>
              </a:gs>
              <a:gs pos="100000">
                <a:srgbClr val="00CCFF"/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5623" name="AutoShape 24"/>
          <p:cNvSpPr>
            <a:spLocks noChangeArrowheads="1"/>
          </p:cNvSpPr>
          <p:nvPr/>
        </p:nvSpPr>
        <p:spPr bwMode="auto">
          <a:xfrm rot="19855159" flipV="1">
            <a:off x="755650" y="5394325"/>
            <a:ext cx="1517650" cy="1463675"/>
          </a:xfrm>
          <a:prstGeom prst="triangle">
            <a:avLst>
              <a:gd name="adj" fmla="val 83426"/>
            </a:avLst>
          </a:prstGeom>
          <a:gradFill rotWithShape="1">
            <a:gsLst>
              <a:gs pos="0">
                <a:srgbClr val="FFFFFF"/>
              </a:gs>
              <a:gs pos="100000">
                <a:srgbClr val="CC00FF"/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5624" name="AutoShape 25"/>
          <p:cNvSpPr>
            <a:spLocks noChangeArrowheads="1"/>
          </p:cNvSpPr>
          <p:nvPr/>
        </p:nvSpPr>
        <p:spPr bwMode="auto">
          <a:xfrm rot="7845344" flipV="1">
            <a:off x="3465513" y="4679950"/>
            <a:ext cx="1517650" cy="1463675"/>
          </a:xfrm>
          <a:prstGeom prst="triangle">
            <a:avLst>
              <a:gd name="adj" fmla="val 83426"/>
            </a:avLst>
          </a:prstGeom>
          <a:gradFill rotWithShape="1">
            <a:gsLst>
              <a:gs pos="0">
                <a:srgbClr val="FFFFFF"/>
              </a:gs>
              <a:gs pos="100000">
                <a:srgbClr val="CC00FF"/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5625" name="Freeform 26"/>
          <p:cNvSpPr>
            <a:spLocks/>
          </p:cNvSpPr>
          <p:nvPr/>
        </p:nvSpPr>
        <p:spPr bwMode="auto">
          <a:xfrm rot="927770">
            <a:off x="539750" y="3778250"/>
            <a:ext cx="71438" cy="206375"/>
          </a:xfrm>
          <a:custGeom>
            <a:avLst/>
            <a:gdLst>
              <a:gd name="T0" fmla="*/ 0 w 97"/>
              <a:gd name="T1" fmla="*/ 0 h 227"/>
              <a:gd name="T2" fmla="*/ 66283 w 97"/>
              <a:gd name="T3" fmla="*/ 82732 h 227"/>
              <a:gd name="T4" fmla="*/ 33141 w 97"/>
              <a:gd name="T5" fmla="*/ 206375 h 227"/>
              <a:gd name="T6" fmla="*/ 0 60000 65536"/>
              <a:gd name="T7" fmla="*/ 0 60000 65536"/>
              <a:gd name="T8" fmla="*/ 0 60000 65536"/>
              <a:gd name="T9" fmla="*/ 0 w 97"/>
              <a:gd name="T10" fmla="*/ 0 h 227"/>
              <a:gd name="T11" fmla="*/ 97 w 97"/>
              <a:gd name="T12" fmla="*/ 227 h 22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7" h="227">
                <a:moveTo>
                  <a:pt x="0" y="0"/>
                </a:moveTo>
                <a:cubicBezTo>
                  <a:pt x="41" y="26"/>
                  <a:pt x="83" y="53"/>
                  <a:pt x="90" y="91"/>
                </a:cubicBezTo>
                <a:cubicBezTo>
                  <a:pt x="97" y="129"/>
                  <a:pt x="52" y="204"/>
                  <a:pt x="45" y="227"/>
                </a:cubicBezTo>
              </a:path>
            </a:pathLst>
          </a:custGeom>
          <a:noFill/>
          <a:ln w="28575">
            <a:solidFill>
              <a:srgbClr val="FF33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5626" name="Freeform 27"/>
          <p:cNvSpPr>
            <a:spLocks/>
          </p:cNvSpPr>
          <p:nvPr/>
        </p:nvSpPr>
        <p:spPr bwMode="auto">
          <a:xfrm rot="3212230">
            <a:off x="2424906" y="3177382"/>
            <a:ext cx="141287" cy="215900"/>
          </a:xfrm>
          <a:custGeom>
            <a:avLst/>
            <a:gdLst>
              <a:gd name="T0" fmla="*/ 0 w 97"/>
              <a:gd name="T1" fmla="*/ 0 h 227"/>
              <a:gd name="T2" fmla="*/ 131091 w 97"/>
              <a:gd name="T3" fmla="*/ 86550 h 227"/>
              <a:gd name="T4" fmla="*/ 65546 w 97"/>
              <a:gd name="T5" fmla="*/ 215900 h 227"/>
              <a:gd name="T6" fmla="*/ 0 60000 65536"/>
              <a:gd name="T7" fmla="*/ 0 60000 65536"/>
              <a:gd name="T8" fmla="*/ 0 60000 65536"/>
              <a:gd name="T9" fmla="*/ 0 w 97"/>
              <a:gd name="T10" fmla="*/ 0 h 227"/>
              <a:gd name="T11" fmla="*/ 97 w 97"/>
              <a:gd name="T12" fmla="*/ 227 h 22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7" h="227">
                <a:moveTo>
                  <a:pt x="0" y="0"/>
                </a:moveTo>
                <a:cubicBezTo>
                  <a:pt x="41" y="26"/>
                  <a:pt x="83" y="53"/>
                  <a:pt x="90" y="91"/>
                </a:cubicBezTo>
                <a:cubicBezTo>
                  <a:pt x="97" y="129"/>
                  <a:pt x="52" y="204"/>
                  <a:pt x="45" y="227"/>
                </a:cubicBezTo>
              </a:path>
            </a:pathLst>
          </a:custGeom>
          <a:noFill/>
          <a:ln w="28575">
            <a:solidFill>
              <a:srgbClr val="FF33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5627" name="Freeform 28"/>
          <p:cNvSpPr>
            <a:spLocks/>
          </p:cNvSpPr>
          <p:nvPr/>
        </p:nvSpPr>
        <p:spPr bwMode="auto">
          <a:xfrm rot="-6728776">
            <a:off x="1928813" y="4208463"/>
            <a:ext cx="117475" cy="276225"/>
          </a:xfrm>
          <a:custGeom>
            <a:avLst/>
            <a:gdLst>
              <a:gd name="T0" fmla="*/ 0 w 97"/>
              <a:gd name="T1" fmla="*/ 0 h 227"/>
              <a:gd name="T2" fmla="*/ 108997 w 97"/>
              <a:gd name="T3" fmla="*/ 110733 h 227"/>
              <a:gd name="T4" fmla="*/ 54499 w 97"/>
              <a:gd name="T5" fmla="*/ 276225 h 227"/>
              <a:gd name="T6" fmla="*/ 0 60000 65536"/>
              <a:gd name="T7" fmla="*/ 0 60000 65536"/>
              <a:gd name="T8" fmla="*/ 0 60000 65536"/>
              <a:gd name="T9" fmla="*/ 0 w 97"/>
              <a:gd name="T10" fmla="*/ 0 h 227"/>
              <a:gd name="T11" fmla="*/ 97 w 97"/>
              <a:gd name="T12" fmla="*/ 227 h 22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7" h="227">
                <a:moveTo>
                  <a:pt x="0" y="0"/>
                </a:moveTo>
                <a:cubicBezTo>
                  <a:pt x="41" y="26"/>
                  <a:pt x="83" y="53"/>
                  <a:pt x="90" y="91"/>
                </a:cubicBezTo>
                <a:cubicBezTo>
                  <a:pt x="97" y="129"/>
                  <a:pt x="52" y="204"/>
                  <a:pt x="45" y="227"/>
                </a:cubicBezTo>
              </a:path>
            </a:pathLst>
          </a:custGeom>
          <a:noFill/>
          <a:ln w="28575">
            <a:solidFill>
              <a:srgbClr val="FF33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5628" name="Freeform 29"/>
          <p:cNvSpPr>
            <a:spLocks/>
          </p:cNvSpPr>
          <p:nvPr/>
        </p:nvSpPr>
        <p:spPr bwMode="auto">
          <a:xfrm rot="2407993" flipH="1">
            <a:off x="1979613" y="4294188"/>
            <a:ext cx="73025" cy="215900"/>
          </a:xfrm>
          <a:custGeom>
            <a:avLst/>
            <a:gdLst>
              <a:gd name="T0" fmla="*/ 0 w 97"/>
              <a:gd name="T1" fmla="*/ 0 h 227"/>
              <a:gd name="T2" fmla="*/ 67755 w 97"/>
              <a:gd name="T3" fmla="*/ 86550 h 227"/>
              <a:gd name="T4" fmla="*/ 33878 w 97"/>
              <a:gd name="T5" fmla="*/ 215900 h 227"/>
              <a:gd name="T6" fmla="*/ 0 60000 65536"/>
              <a:gd name="T7" fmla="*/ 0 60000 65536"/>
              <a:gd name="T8" fmla="*/ 0 60000 65536"/>
              <a:gd name="T9" fmla="*/ 0 w 97"/>
              <a:gd name="T10" fmla="*/ 0 h 227"/>
              <a:gd name="T11" fmla="*/ 97 w 97"/>
              <a:gd name="T12" fmla="*/ 227 h 22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7" h="227">
                <a:moveTo>
                  <a:pt x="0" y="0"/>
                </a:moveTo>
                <a:cubicBezTo>
                  <a:pt x="41" y="26"/>
                  <a:pt x="83" y="53"/>
                  <a:pt x="90" y="91"/>
                </a:cubicBezTo>
                <a:cubicBezTo>
                  <a:pt x="97" y="129"/>
                  <a:pt x="52" y="204"/>
                  <a:pt x="45" y="227"/>
                </a:cubicBezTo>
              </a:path>
            </a:pathLst>
          </a:custGeom>
          <a:noFill/>
          <a:ln w="28575">
            <a:solidFill>
              <a:srgbClr val="FF33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5629" name="Freeform 30"/>
          <p:cNvSpPr>
            <a:spLocks/>
          </p:cNvSpPr>
          <p:nvPr/>
        </p:nvSpPr>
        <p:spPr bwMode="auto">
          <a:xfrm rot="20672230" flipH="1">
            <a:off x="3635375" y="3573463"/>
            <a:ext cx="142875" cy="288925"/>
          </a:xfrm>
          <a:custGeom>
            <a:avLst/>
            <a:gdLst>
              <a:gd name="T0" fmla="*/ 0 w 97"/>
              <a:gd name="T1" fmla="*/ 0 h 227"/>
              <a:gd name="T2" fmla="*/ 132564 w 97"/>
              <a:gd name="T3" fmla="*/ 115825 h 227"/>
              <a:gd name="T4" fmla="*/ 66282 w 97"/>
              <a:gd name="T5" fmla="*/ 288925 h 227"/>
              <a:gd name="T6" fmla="*/ 0 60000 65536"/>
              <a:gd name="T7" fmla="*/ 0 60000 65536"/>
              <a:gd name="T8" fmla="*/ 0 60000 65536"/>
              <a:gd name="T9" fmla="*/ 0 w 97"/>
              <a:gd name="T10" fmla="*/ 0 h 227"/>
              <a:gd name="T11" fmla="*/ 97 w 97"/>
              <a:gd name="T12" fmla="*/ 227 h 22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7" h="227">
                <a:moveTo>
                  <a:pt x="0" y="0"/>
                </a:moveTo>
                <a:cubicBezTo>
                  <a:pt x="41" y="26"/>
                  <a:pt x="83" y="53"/>
                  <a:pt x="90" y="91"/>
                </a:cubicBezTo>
                <a:cubicBezTo>
                  <a:pt x="97" y="129"/>
                  <a:pt x="52" y="204"/>
                  <a:pt x="45" y="227"/>
                </a:cubicBezTo>
              </a:path>
            </a:pathLst>
          </a:custGeom>
          <a:noFill/>
          <a:ln w="28575">
            <a:solidFill>
              <a:srgbClr val="FF33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5630" name="Freeform 31"/>
          <p:cNvSpPr>
            <a:spLocks/>
          </p:cNvSpPr>
          <p:nvPr/>
        </p:nvSpPr>
        <p:spPr bwMode="auto">
          <a:xfrm rot="20672230" flipH="1">
            <a:off x="3697288" y="3570288"/>
            <a:ext cx="153987" cy="277812"/>
          </a:xfrm>
          <a:custGeom>
            <a:avLst/>
            <a:gdLst>
              <a:gd name="T0" fmla="*/ 0 w 97"/>
              <a:gd name="T1" fmla="*/ 0 h 227"/>
              <a:gd name="T2" fmla="*/ 142875 w 97"/>
              <a:gd name="T3" fmla="*/ 111370 h 227"/>
              <a:gd name="T4" fmla="*/ 71437 w 97"/>
              <a:gd name="T5" fmla="*/ 277812 h 227"/>
              <a:gd name="T6" fmla="*/ 0 60000 65536"/>
              <a:gd name="T7" fmla="*/ 0 60000 65536"/>
              <a:gd name="T8" fmla="*/ 0 60000 65536"/>
              <a:gd name="T9" fmla="*/ 0 w 97"/>
              <a:gd name="T10" fmla="*/ 0 h 227"/>
              <a:gd name="T11" fmla="*/ 97 w 97"/>
              <a:gd name="T12" fmla="*/ 227 h 22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7" h="227">
                <a:moveTo>
                  <a:pt x="0" y="0"/>
                </a:moveTo>
                <a:cubicBezTo>
                  <a:pt x="41" y="26"/>
                  <a:pt x="83" y="53"/>
                  <a:pt x="90" y="91"/>
                </a:cubicBezTo>
                <a:cubicBezTo>
                  <a:pt x="97" y="129"/>
                  <a:pt x="52" y="204"/>
                  <a:pt x="45" y="227"/>
                </a:cubicBezTo>
              </a:path>
            </a:pathLst>
          </a:custGeom>
          <a:noFill/>
          <a:ln w="28575">
            <a:solidFill>
              <a:srgbClr val="FF33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5631" name="Text Box 32"/>
          <p:cNvSpPr txBox="1">
            <a:spLocks noChangeArrowheads="1"/>
          </p:cNvSpPr>
          <p:nvPr/>
        </p:nvSpPr>
        <p:spPr bwMode="auto">
          <a:xfrm rot="742144">
            <a:off x="827088" y="6092825"/>
            <a:ext cx="8413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1800" b="1">
                <a:solidFill>
                  <a:prstClr val="black"/>
                </a:solidFill>
              </a:rPr>
              <a:t>2,3см</a:t>
            </a:r>
          </a:p>
        </p:txBody>
      </p:sp>
      <p:sp>
        <p:nvSpPr>
          <p:cNvPr id="25632" name="Text Box 33"/>
          <p:cNvSpPr txBox="1">
            <a:spLocks noChangeArrowheads="1"/>
          </p:cNvSpPr>
          <p:nvPr/>
        </p:nvSpPr>
        <p:spPr bwMode="auto">
          <a:xfrm>
            <a:off x="684213" y="5084763"/>
            <a:ext cx="6238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1800" b="1">
                <a:solidFill>
                  <a:prstClr val="black"/>
                </a:solidFill>
              </a:rPr>
              <a:t>1см</a:t>
            </a:r>
          </a:p>
        </p:txBody>
      </p:sp>
      <p:sp>
        <p:nvSpPr>
          <p:cNvPr id="25633" name="Text Box 34"/>
          <p:cNvSpPr txBox="1">
            <a:spLocks noChangeArrowheads="1"/>
          </p:cNvSpPr>
          <p:nvPr/>
        </p:nvSpPr>
        <p:spPr bwMode="auto">
          <a:xfrm>
            <a:off x="3276600" y="5734050"/>
            <a:ext cx="62388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1800" b="1">
                <a:solidFill>
                  <a:prstClr val="black"/>
                </a:solidFill>
              </a:rPr>
              <a:t>2см</a:t>
            </a:r>
          </a:p>
        </p:txBody>
      </p:sp>
      <p:sp>
        <p:nvSpPr>
          <p:cNvPr id="25634" name="Text Box 35"/>
          <p:cNvSpPr txBox="1">
            <a:spLocks noChangeArrowheads="1"/>
          </p:cNvSpPr>
          <p:nvPr/>
        </p:nvSpPr>
        <p:spPr bwMode="auto">
          <a:xfrm>
            <a:off x="1979613" y="5589588"/>
            <a:ext cx="8223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1800" b="1">
                <a:solidFill>
                  <a:prstClr val="black"/>
                </a:solidFill>
              </a:rPr>
              <a:t>20мм</a:t>
            </a:r>
          </a:p>
        </p:txBody>
      </p:sp>
      <p:sp>
        <p:nvSpPr>
          <p:cNvPr id="200740" name="Text Box 36"/>
          <p:cNvSpPr txBox="1">
            <a:spLocks noChangeArrowheads="1"/>
          </p:cNvSpPr>
          <p:nvPr/>
        </p:nvSpPr>
        <p:spPr bwMode="auto">
          <a:xfrm>
            <a:off x="4427538" y="3429000"/>
            <a:ext cx="2262187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66FFFF"/>
              </a:gs>
            </a:gsLst>
            <a:path path="shape">
              <a:fillToRect l="50000" t="50000" r="50000" b="5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3500000" algn="ctr" rotWithShape="0">
              <a:schemeClr val="tx1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0000CC"/>
                </a:solidFill>
                <a:latin typeface="Tahoma" pitchFamily="34" charset="0"/>
              </a:rPr>
              <a:t>По </a:t>
            </a:r>
            <a:r>
              <a:rPr lang="en-US" sz="2400">
                <a:solidFill>
                  <a:srgbClr val="0000CC"/>
                </a:solidFill>
                <a:latin typeface="Tahoma" pitchFamily="34" charset="0"/>
              </a:rPr>
              <a:t>II </a:t>
            </a:r>
            <a:r>
              <a:rPr lang="ru-RU" sz="2400">
                <a:solidFill>
                  <a:srgbClr val="0000CC"/>
                </a:solidFill>
                <a:latin typeface="Tahoma" pitchFamily="34" charset="0"/>
              </a:rPr>
              <a:t>признаку</a:t>
            </a:r>
          </a:p>
        </p:txBody>
      </p:sp>
      <p:sp>
        <p:nvSpPr>
          <p:cNvPr id="200741" name="Text Box 37"/>
          <p:cNvSpPr txBox="1">
            <a:spLocks noChangeArrowheads="1"/>
          </p:cNvSpPr>
          <p:nvPr/>
        </p:nvSpPr>
        <p:spPr bwMode="auto">
          <a:xfrm>
            <a:off x="5651500" y="5084763"/>
            <a:ext cx="2376488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66FFFF"/>
              </a:gs>
            </a:gsLst>
            <a:path path="shape">
              <a:fillToRect l="50000" t="50000" r="50000" b="5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3500000" algn="ctr" rotWithShape="0">
              <a:schemeClr val="tx1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0000CC"/>
                </a:solidFill>
                <a:latin typeface="Tahoma" pitchFamily="34" charset="0"/>
              </a:rPr>
              <a:t>По </a:t>
            </a:r>
            <a:r>
              <a:rPr lang="en-US" sz="2400">
                <a:solidFill>
                  <a:srgbClr val="0000CC"/>
                </a:solidFill>
                <a:latin typeface="Tahoma" pitchFamily="34" charset="0"/>
              </a:rPr>
              <a:t>III </a:t>
            </a:r>
            <a:r>
              <a:rPr lang="ru-RU" sz="2400">
                <a:solidFill>
                  <a:srgbClr val="0000CC"/>
                </a:solidFill>
                <a:latin typeface="Tahoma" pitchFamily="34" charset="0"/>
              </a:rPr>
              <a:t>признаку</a:t>
            </a:r>
          </a:p>
        </p:txBody>
      </p:sp>
      <p:sp>
        <p:nvSpPr>
          <p:cNvPr id="200742" name="Text Box 38"/>
          <p:cNvSpPr txBox="1">
            <a:spLocks noChangeArrowheads="1"/>
          </p:cNvSpPr>
          <p:nvPr/>
        </p:nvSpPr>
        <p:spPr bwMode="auto">
          <a:xfrm>
            <a:off x="4356100" y="3933825"/>
            <a:ext cx="31448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000" b="1">
                <a:solidFill>
                  <a:srgbClr val="0000CC"/>
                </a:solidFill>
                <a:latin typeface="Times New Roman" pitchFamily="18" charset="0"/>
              </a:rPr>
              <a:t>По стороне и двум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000" b="1">
                <a:solidFill>
                  <a:srgbClr val="FF0000"/>
                </a:solidFill>
                <a:latin typeface="Times New Roman" pitchFamily="18" charset="0"/>
              </a:rPr>
              <a:t>прилежащим к ней углам</a:t>
            </a:r>
          </a:p>
        </p:txBody>
      </p:sp>
      <p:sp>
        <p:nvSpPr>
          <p:cNvPr id="200743" name="Text Box 39"/>
          <p:cNvSpPr txBox="1">
            <a:spLocks noChangeArrowheads="1"/>
          </p:cNvSpPr>
          <p:nvPr/>
        </p:nvSpPr>
        <p:spPr bwMode="auto">
          <a:xfrm>
            <a:off x="5651500" y="5589588"/>
            <a:ext cx="2266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000" b="1">
                <a:solidFill>
                  <a:srgbClr val="0000CC"/>
                </a:solidFill>
                <a:latin typeface="Times New Roman" pitchFamily="18" charset="0"/>
              </a:rPr>
              <a:t>По трём сторонам</a:t>
            </a:r>
          </a:p>
        </p:txBody>
      </p:sp>
      <p:sp>
        <p:nvSpPr>
          <p:cNvPr id="25639" name="Line 40"/>
          <p:cNvSpPr>
            <a:spLocks noChangeShapeType="1"/>
          </p:cNvSpPr>
          <p:nvPr/>
        </p:nvSpPr>
        <p:spPr bwMode="auto">
          <a:xfrm>
            <a:off x="1042988" y="3357563"/>
            <a:ext cx="215900" cy="1444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5640" name="Line 41"/>
          <p:cNvSpPr>
            <a:spLocks noChangeShapeType="1"/>
          </p:cNvSpPr>
          <p:nvPr/>
        </p:nvSpPr>
        <p:spPr bwMode="auto">
          <a:xfrm flipH="1">
            <a:off x="3059113" y="3284538"/>
            <a:ext cx="144462" cy="2174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00746" name="AutoShape 4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659563" y="6021388"/>
            <a:ext cx="1582737" cy="647700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50000">
                <a:srgbClr val="FFCCFF"/>
              </a:gs>
              <a:gs pos="100000">
                <a:schemeClr val="bg1"/>
              </a:gs>
            </a:gsLst>
            <a:lin ang="18900000" scaled="1"/>
          </a:gra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prstClr val="black"/>
                </a:solidFill>
                <a:latin typeface="Tahoma" pitchFamily="34" charset="0"/>
              </a:rPr>
              <a:t>Проверка</a:t>
            </a:r>
          </a:p>
        </p:txBody>
      </p:sp>
    </p:spTree>
    <p:extLst>
      <p:ext uri="{BB962C8B-B14F-4D97-AF65-F5344CB8AC3E}">
        <p14:creationId xmlns:p14="http://schemas.microsoft.com/office/powerpoint/2010/main" val="1676891279"/>
      </p:ext>
    </p:extLst>
  </p:cSld>
  <p:clrMapOvr>
    <a:masterClrMapping/>
  </p:clrMapOvr>
  <p:transition spd="med"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07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07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07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07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0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2007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0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0711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007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 nodeType="clickPar">
                      <p:stCondLst>
                        <p:cond delay="0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9" presetClass="entr" presetSubtype="0" decel="10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07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07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07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0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007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0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0740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007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 nodeType="clickPar">
                      <p:stCondLst>
                        <p:cond delay="0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0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0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074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007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 nodeType="clickPar">
                      <p:stCondLst>
                        <p:cond delay="0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0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0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0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0746"/>
                  </p:tgtEl>
                </p:cond>
              </p:nextCondLst>
            </p:seq>
          </p:childTnLst>
        </p:cTn>
      </p:par>
    </p:tnLst>
    <p:bldLst>
      <p:bldP spid="200710" grpId="0"/>
      <p:bldP spid="200719" grpId="0" animBg="1"/>
      <p:bldP spid="200719" grpId="1" animBg="1"/>
      <p:bldP spid="200719" grpId="2" animBg="1"/>
      <p:bldP spid="200719" grpId="3" animBg="1"/>
      <p:bldP spid="200723" grpId="0" animBg="1"/>
      <p:bldP spid="200742" grpId="0"/>
      <p:bldP spid="200743" grpId="0"/>
      <p:bldP spid="20074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Freeform 2"/>
          <p:cNvSpPr>
            <a:spLocks/>
          </p:cNvSpPr>
          <p:nvPr/>
        </p:nvSpPr>
        <p:spPr bwMode="auto">
          <a:xfrm>
            <a:off x="1752600" y="812800"/>
            <a:ext cx="3759200" cy="4445000"/>
          </a:xfrm>
          <a:custGeom>
            <a:avLst/>
            <a:gdLst>
              <a:gd name="T0" fmla="*/ 2019300 w 2368"/>
              <a:gd name="T1" fmla="*/ 0 h 2800"/>
              <a:gd name="T2" fmla="*/ 1689100 w 2368"/>
              <a:gd name="T3" fmla="*/ 4445000 h 2800"/>
              <a:gd name="T4" fmla="*/ 0 w 2368"/>
              <a:gd name="T5" fmla="*/ 3441700 h 2800"/>
              <a:gd name="T6" fmla="*/ 3759200 w 2368"/>
              <a:gd name="T7" fmla="*/ 977900 h 2800"/>
              <a:gd name="T8" fmla="*/ 2019300 w 2368"/>
              <a:gd name="T9" fmla="*/ 0 h 28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368"/>
              <a:gd name="T16" fmla="*/ 0 h 2800"/>
              <a:gd name="T17" fmla="*/ 2368 w 2368"/>
              <a:gd name="T18" fmla="*/ 2800 h 28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368" h="2800">
                <a:moveTo>
                  <a:pt x="1272" y="0"/>
                </a:moveTo>
                <a:lnTo>
                  <a:pt x="1064" y="2800"/>
                </a:lnTo>
                <a:lnTo>
                  <a:pt x="0" y="2168"/>
                </a:lnTo>
                <a:lnTo>
                  <a:pt x="2368" y="616"/>
                </a:lnTo>
                <a:lnTo>
                  <a:pt x="1272" y="0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rgbClr val="00FFFF"/>
              </a:gs>
            </a:gsLst>
            <a:path path="rect">
              <a:fillToRect l="50000" t="50000" r="50000" b="50000"/>
            </a:path>
          </a:gra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02755" name="Freeform 3"/>
          <p:cNvSpPr>
            <a:spLocks/>
          </p:cNvSpPr>
          <p:nvPr/>
        </p:nvSpPr>
        <p:spPr bwMode="auto">
          <a:xfrm>
            <a:off x="3635375" y="763588"/>
            <a:ext cx="1876425" cy="2300287"/>
          </a:xfrm>
          <a:custGeom>
            <a:avLst/>
            <a:gdLst>
              <a:gd name="T0" fmla="*/ 125412 w 1182"/>
              <a:gd name="T1" fmla="*/ 0 h 1449"/>
              <a:gd name="T2" fmla="*/ 1876425 w 1182"/>
              <a:gd name="T3" fmla="*/ 1039812 h 1449"/>
              <a:gd name="T4" fmla="*/ 0 w 1182"/>
              <a:gd name="T5" fmla="*/ 2300287 h 1449"/>
              <a:gd name="T6" fmla="*/ 125412 w 1182"/>
              <a:gd name="T7" fmla="*/ 0 h 1449"/>
              <a:gd name="T8" fmla="*/ 0 60000 65536"/>
              <a:gd name="T9" fmla="*/ 0 60000 65536"/>
              <a:gd name="T10" fmla="*/ 0 60000 65536"/>
              <a:gd name="T11" fmla="*/ 0 60000 65536"/>
              <a:gd name="T12" fmla="*/ 0 w 1182"/>
              <a:gd name="T13" fmla="*/ 0 h 1449"/>
              <a:gd name="T14" fmla="*/ 1182 w 1182"/>
              <a:gd name="T15" fmla="*/ 1449 h 144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82" h="1449">
                <a:moveTo>
                  <a:pt x="79" y="0"/>
                </a:moveTo>
                <a:lnTo>
                  <a:pt x="1182" y="655"/>
                </a:lnTo>
                <a:lnTo>
                  <a:pt x="0" y="1449"/>
                </a:lnTo>
                <a:lnTo>
                  <a:pt x="79" y="0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rgbClr val="00FFFF"/>
              </a:gs>
            </a:gsLst>
            <a:path path="rect">
              <a:fillToRect l="50000" t="50000" r="50000" b="50000"/>
            </a:path>
          </a:gra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02756" name="AutoShape 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659563" y="6021388"/>
            <a:ext cx="1582737" cy="647700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66FF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>
                <a:solidFill>
                  <a:srgbClr val="0000CC"/>
                </a:solidFill>
                <a:latin typeface="Tahoma" pitchFamily="34" charset="0"/>
              </a:rPr>
              <a:t>Проверка</a:t>
            </a:r>
          </a:p>
        </p:txBody>
      </p:sp>
      <p:sp>
        <p:nvSpPr>
          <p:cNvPr id="202757" name="Line 5"/>
          <p:cNvSpPr>
            <a:spLocks noChangeShapeType="1"/>
          </p:cNvSpPr>
          <p:nvPr/>
        </p:nvSpPr>
        <p:spPr bwMode="auto">
          <a:xfrm>
            <a:off x="2484438" y="3573463"/>
            <a:ext cx="215900" cy="215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6152" name="Text Box 6"/>
          <p:cNvSpPr txBox="1">
            <a:spLocks noChangeArrowheads="1"/>
          </p:cNvSpPr>
          <p:nvPr/>
        </p:nvSpPr>
        <p:spPr bwMode="auto">
          <a:xfrm>
            <a:off x="6659563" y="2276475"/>
            <a:ext cx="1757362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</a:rPr>
              <a:t>I</a:t>
            </a:r>
            <a:r>
              <a:rPr lang="ru-RU">
                <a:solidFill>
                  <a:prstClr val="black"/>
                </a:solidFill>
              </a:rPr>
              <a:t> признак</a:t>
            </a:r>
            <a:r>
              <a:rPr lang="en-US">
                <a:solidFill>
                  <a:prstClr val="black"/>
                </a:solidFill>
              </a:rPr>
              <a:t>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</a:rPr>
              <a:t>II</a:t>
            </a:r>
            <a:r>
              <a:rPr lang="ru-RU">
                <a:solidFill>
                  <a:prstClr val="black"/>
                </a:solidFill>
              </a:rPr>
              <a:t> признак</a:t>
            </a:r>
            <a:endParaRPr lang="en-US">
              <a:solidFill>
                <a:prstClr val="black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</a:rPr>
              <a:t>III</a:t>
            </a:r>
            <a:r>
              <a:rPr lang="ru-RU">
                <a:solidFill>
                  <a:prstClr val="black"/>
                </a:solidFill>
              </a:rPr>
              <a:t> признак</a:t>
            </a:r>
          </a:p>
        </p:txBody>
      </p:sp>
      <p:sp>
        <p:nvSpPr>
          <p:cNvPr id="202759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227763" y="2924175"/>
            <a:ext cx="288925" cy="50323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>
                <a:solidFill>
                  <a:prstClr val="black"/>
                </a:solidFill>
                <a:latin typeface="Times New Roman" pitchFamily="18" charset="0"/>
              </a:rPr>
              <a:t>2</a:t>
            </a:r>
          </a:p>
        </p:txBody>
      </p:sp>
      <p:sp>
        <p:nvSpPr>
          <p:cNvPr id="202760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227763" y="2276475"/>
            <a:ext cx="288925" cy="50323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>
                <a:solidFill>
                  <a:prstClr val="black"/>
                </a:solidFill>
                <a:latin typeface="Times New Roman" pitchFamily="18" charset="0"/>
              </a:rPr>
              <a:t>1</a:t>
            </a:r>
          </a:p>
        </p:txBody>
      </p:sp>
      <p:sp>
        <p:nvSpPr>
          <p:cNvPr id="202761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227763" y="3716338"/>
            <a:ext cx="288925" cy="503237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>
                <a:solidFill>
                  <a:prstClr val="black"/>
                </a:solidFill>
                <a:latin typeface="Times New Roman" pitchFamily="18" charset="0"/>
              </a:rPr>
              <a:t>3</a:t>
            </a:r>
          </a:p>
        </p:txBody>
      </p:sp>
      <p:sp>
        <p:nvSpPr>
          <p:cNvPr id="6156" name="Text Box 10"/>
          <p:cNvSpPr txBox="1">
            <a:spLocks noChangeArrowheads="1"/>
          </p:cNvSpPr>
          <p:nvPr/>
        </p:nvSpPr>
        <p:spPr bwMode="auto">
          <a:xfrm>
            <a:off x="5292725" y="333375"/>
            <a:ext cx="36306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prstClr val="black"/>
                </a:solidFill>
              </a:rPr>
              <a:t>Доказать:</a:t>
            </a:r>
            <a:r>
              <a:rPr lang="en-US">
                <a:solidFill>
                  <a:prstClr val="black"/>
                </a:solidFill>
              </a:rPr>
              <a:t> </a:t>
            </a:r>
            <a:r>
              <a:rPr lang="ru-RU">
                <a:solidFill>
                  <a:prstClr val="black"/>
                </a:solidFill>
              </a:rPr>
              <a:t>  АВС =   А</a:t>
            </a:r>
            <a:r>
              <a:rPr lang="en-US">
                <a:solidFill>
                  <a:prstClr val="black"/>
                </a:solidFill>
              </a:rPr>
              <a:t>D</a:t>
            </a:r>
            <a:r>
              <a:rPr lang="ru-RU">
                <a:solidFill>
                  <a:prstClr val="black"/>
                </a:solidFill>
              </a:rPr>
              <a:t>М</a:t>
            </a:r>
          </a:p>
        </p:txBody>
      </p:sp>
      <p:graphicFrame>
        <p:nvGraphicFramePr>
          <p:cNvPr id="6146" name="Object 11"/>
          <p:cNvGraphicFramePr>
            <a:graphicFrameLocks noChangeAspect="1"/>
          </p:cNvGraphicFramePr>
          <p:nvPr/>
        </p:nvGraphicFramePr>
        <p:xfrm>
          <a:off x="7885113" y="333375"/>
          <a:ext cx="36512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7" name="Формула" r:id="rId3" imgW="139680" imgH="164880" progId="Equation.3">
                  <p:embed/>
                </p:oleObj>
              </mc:Choice>
              <mc:Fallback>
                <p:oleObj name="Формула" r:id="rId3" imgW="1396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85113" y="333375"/>
                        <a:ext cx="365125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7" name="Object 12"/>
          <p:cNvGraphicFramePr>
            <a:graphicFrameLocks noChangeAspect="1"/>
          </p:cNvGraphicFramePr>
          <p:nvPr/>
        </p:nvGraphicFramePr>
        <p:xfrm>
          <a:off x="6732588" y="333375"/>
          <a:ext cx="36512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8" name="Формула" r:id="rId5" imgW="139680" imgH="164880" progId="Equation.3">
                  <p:embed/>
                </p:oleObj>
              </mc:Choice>
              <mc:Fallback>
                <p:oleObj name="Формула" r:id="rId5" imgW="1396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2588" y="333375"/>
                        <a:ext cx="365125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7" name="Text Box 13"/>
          <p:cNvSpPr txBox="1">
            <a:spLocks noChangeArrowheads="1"/>
          </p:cNvSpPr>
          <p:nvPr/>
        </p:nvSpPr>
        <p:spPr bwMode="auto">
          <a:xfrm>
            <a:off x="3203575" y="5373688"/>
            <a:ext cx="390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</a:rPr>
              <a:t>D</a:t>
            </a:r>
            <a:endParaRPr lang="ru-RU">
              <a:solidFill>
                <a:prstClr val="black"/>
              </a:solidFill>
            </a:endParaRPr>
          </a:p>
        </p:txBody>
      </p:sp>
      <p:sp>
        <p:nvSpPr>
          <p:cNvPr id="6158" name="Text Box 14"/>
          <p:cNvSpPr txBox="1">
            <a:spLocks noChangeArrowheads="1"/>
          </p:cNvSpPr>
          <p:nvPr/>
        </p:nvSpPr>
        <p:spPr bwMode="auto">
          <a:xfrm>
            <a:off x="1331913" y="4076700"/>
            <a:ext cx="4191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prstClr val="black"/>
                </a:solidFill>
              </a:rPr>
              <a:t>М</a:t>
            </a:r>
          </a:p>
        </p:txBody>
      </p:sp>
      <p:sp>
        <p:nvSpPr>
          <p:cNvPr id="6159" name="Text Box 15"/>
          <p:cNvSpPr txBox="1">
            <a:spLocks noChangeArrowheads="1"/>
          </p:cNvSpPr>
          <p:nvPr/>
        </p:nvSpPr>
        <p:spPr bwMode="auto">
          <a:xfrm>
            <a:off x="4067175" y="2997200"/>
            <a:ext cx="3667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prstClr val="black"/>
                </a:solidFill>
              </a:rPr>
              <a:t>А</a:t>
            </a:r>
          </a:p>
        </p:txBody>
      </p:sp>
      <p:sp>
        <p:nvSpPr>
          <p:cNvPr id="6160" name="Text Box 16"/>
          <p:cNvSpPr txBox="1">
            <a:spLocks noChangeArrowheads="1"/>
          </p:cNvSpPr>
          <p:nvPr/>
        </p:nvSpPr>
        <p:spPr bwMode="auto">
          <a:xfrm>
            <a:off x="3563938" y="404813"/>
            <a:ext cx="3635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prstClr val="black"/>
                </a:solidFill>
              </a:rPr>
              <a:t>В</a:t>
            </a:r>
          </a:p>
        </p:txBody>
      </p:sp>
      <p:sp>
        <p:nvSpPr>
          <p:cNvPr id="6161" name="Text Box 17"/>
          <p:cNvSpPr txBox="1">
            <a:spLocks noChangeArrowheads="1"/>
          </p:cNvSpPr>
          <p:nvPr/>
        </p:nvSpPr>
        <p:spPr bwMode="auto">
          <a:xfrm>
            <a:off x="5500688" y="1484313"/>
            <a:ext cx="3667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prstClr val="black"/>
                </a:solidFill>
              </a:rPr>
              <a:t>С</a:t>
            </a:r>
          </a:p>
        </p:txBody>
      </p:sp>
      <p:sp>
        <p:nvSpPr>
          <p:cNvPr id="202770" name="Oval 18"/>
          <p:cNvSpPr>
            <a:spLocks noChangeArrowheads="1"/>
          </p:cNvSpPr>
          <p:nvPr/>
        </p:nvSpPr>
        <p:spPr bwMode="auto">
          <a:xfrm>
            <a:off x="6084888" y="1268413"/>
            <a:ext cx="2014537" cy="720725"/>
          </a:xfrm>
          <a:prstGeom prst="ellipse">
            <a:avLst/>
          </a:prstGeom>
          <a:gradFill rotWithShape="1">
            <a:gsLst>
              <a:gs pos="0">
                <a:srgbClr val="FFFF66"/>
              </a:gs>
              <a:gs pos="50000">
                <a:schemeClr val="bg1"/>
              </a:gs>
              <a:gs pos="100000">
                <a:srgbClr val="FFFF66"/>
              </a:gs>
            </a:gsLst>
            <a:lin ang="18900000" scaled="1"/>
          </a:gradFill>
          <a:ln w="12700">
            <a:round/>
            <a:headEnd type="none" w="sm" len="sm"/>
            <a:tailEnd type="none" w="sm" len="sm"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66"/>
            </a:extrusionClr>
          </a:sp3d>
        </p:spPr>
        <p:txBody>
          <a:bodyPr wrap="none" anchor="ctr">
            <a:flatTx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>
                <a:solidFill>
                  <a:prstClr val="black"/>
                </a:solidFill>
                <a:latin typeface="Tahoma" pitchFamily="34" charset="0"/>
              </a:rPr>
              <a:t>Не учишь!</a:t>
            </a:r>
            <a:endParaRPr lang="ru-RU" sz="2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202771" name="AutoShape 19"/>
          <p:cNvSpPr>
            <a:spLocks noChangeArrowheads="1"/>
          </p:cNvSpPr>
          <p:nvPr/>
        </p:nvSpPr>
        <p:spPr bwMode="auto">
          <a:xfrm rot="17162995" flipH="1">
            <a:off x="3680619" y="2670969"/>
            <a:ext cx="136525" cy="227013"/>
          </a:xfrm>
          <a:prstGeom prst="moon">
            <a:avLst>
              <a:gd name="adj" fmla="val 50000"/>
            </a:avLst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02773" name="AutoShape 21"/>
          <p:cNvSpPr>
            <a:spLocks noChangeArrowheads="1"/>
          </p:cNvSpPr>
          <p:nvPr/>
        </p:nvSpPr>
        <p:spPr bwMode="auto">
          <a:xfrm>
            <a:off x="3563938" y="5876925"/>
            <a:ext cx="2447925" cy="792163"/>
          </a:xfrm>
          <a:prstGeom prst="wedgeRoundRectCallout">
            <a:avLst>
              <a:gd name="adj1" fmla="val 56681"/>
              <a:gd name="adj2" fmla="val -467838"/>
              <a:gd name="adj3" fmla="val 16667"/>
            </a:avLst>
          </a:prstGeom>
          <a:gradFill rotWithShape="1">
            <a:gsLst>
              <a:gs pos="0">
                <a:srgbClr val="33CCFF"/>
              </a:gs>
              <a:gs pos="50000">
                <a:schemeClr val="bg1"/>
              </a:gs>
              <a:gs pos="100000">
                <a:srgbClr val="33CCFF"/>
              </a:gs>
            </a:gsLst>
            <a:lin ang="18900000" scaled="1"/>
          </a:gradFill>
          <a:ln w="12700">
            <a:solidFill>
              <a:srgbClr val="00CCFF"/>
            </a:solidFill>
            <a:miter lim="800000"/>
            <a:headEnd type="none" w="sm" len="sm"/>
            <a:tailEnd type="none" w="sm" len="sm"/>
          </a:ln>
          <a:effectLst/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>
                <a:solidFill>
                  <a:srgbClr val="FF0000"/>
                </a:solidFill>
                <a:latin typeface="Times New Roman" pitchFamily="18" charset="0"/>
              </a:rPr>
              <a:t>ВЕРНО!</a:t>
            </a:r>
          </a:p>
        </p:txBody>
      </p:sp>
      <p:sp>
        <p:nvSpPr>
          <p:cNvPr id="6165" name="Oval 22"/>
          <p:cNvSpPr>
            <a:spLocks noChangeArrowheads="1"/>
          </p:cNvSpPr>
          <p:nvPr/>
        </p:nvSpPr>
        <p:spPr bwMode="auto">
          <a:xfrm>
            <a:off x="1403350" y="836613"/>
            <a:ext cx="4464050" cy="4464050"/>
          </a:xfrm>
          <a:prstGeom prst="ellipse">
            <a:avLst/>
          </a:prstGeom>
          <a:noFill/>
          <a:ln w="28575">
            <a:solidFill>
              <a:srgbClr val="00006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02775" name="Line 23"/>
          <p:cNvSpPr>
            <a:spLocks noChangeShapeType="1"/>
          </p:cNvSpPr>
          <p:nvPr/>
        </p:nvSpPr>
        <p:spPr bwMode="auto">
          <a:xfrm>
            <a:off x="3563938" y="1844675"/>
            <a:ext cx="287337" cy="714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02776" name="Line 24"/>
          <p:cNvSpPr>
            <a:spLocks noChangeShapeType="1"/>
          </p:cNvSpPr>
          <p:nvPr/>
        </p:nvSpPr>
        <p:spPr bwMode="auto">
          <a:xfrm>
            <a:off x="4427538" y="2276475"/>
            <a:ext cx="215900" cy="215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6168" name="AutoShape 25"/>
          <p:cNvSpPr>
            <a:spLocks noChangeArrowheads="1"/>
          </p:cNvSpPr>
          <p:nvPr/>
        </p:nvSpPr>
        <p:spPr bwMode="auto">
          <a:xfrm>
            <a:off x="3563938" y="2924175"/>
            <a:ext cx="144462" cy="142875"/>
          </a:xfrm>
          <a:prstGeom prst="flowChartConnector">
            <a:avLst/>
          </a:prstGeom>
          <a:solidFill>
            <a:srgbClr val="00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02778" name="Line 26"/>
          <p:cNvSpPr>
            <a:spLocks noChangeShapeType="1"/>
          </p:cNvSpPr>
          <p:nvPr/>
        </p:nvSpPr>
        <p:spPr bwMode="auto">
          <a:xfrm>
            <a:off x="3419475" y="4149725"/>
            <a:ext cx="287338" cy="714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02779" name="AutoShape 27"/>
          <p:cNvSpPr>
            <a:spLocks noChangeArrowheads="1"/>
          </p:cNvSpPr>
          <p:nvPr/>
        </p:nvSpPr>
        <p:spPr bwMode="auto">
          <a:xfrm rot="-4113362">
            <a:off x="3393282" y="3178969"/>
            <a:ext cx="144462" cy="215900"/>
          </a:xfrm>
          <a:prstGeom prst="moon">
            <a:avLst>
              <a:gd name="adj" fmla="val 50000"/>
            </a:avLst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6171" name="Oval 28"/>
          <p:cNvSpPr>
            <a:spLocks noChangeArrowheads="1"/>
          </p:cNvSpPr>
          <p:nvPr/>
        </p:nvSpPr>
        <p:spPr bwMode="auto">
          <a:xfrm>
            <a:off x="3708400" y="765175"/>
            <a:ext cx="144463" cy="144463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6172" name="Oval 29"/>
          <p:cNvSpPr>
            <a:spLocks noChangeArrowheads="1"/>
          </p:cNvSpPr>
          <p:nvPr/>
        </p:nvSpPr>
        <p:spPr bwMode="auto">
          <a:xfrm>
            <a:off x="5435600" y="1771650"/>
            <a:ext cx="144463" cy="144463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6173" name="Oval 30"/>
          <p:cNvSpPr>
            <a:spLocks noChangeArrowheads="1"/>
          </p:cNvSpPr>
          <p:nvPr/>
        </p:nvSpPr>
        <p:spPr bwMode="auto">
          <a:xfrm>
            <a:off x="1692275" y="4221163"/>
            <a:ext cx="144463" cy="144462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6174" name="Oval 31"/>
          <p:cNvSpPr>
            <a:spLocks noChangeArrowheads="1"/>
          </p:cNvSpPr>
          <p:nvPr/>
        </p:nvSpPr>
        <p:spPr bwMode="auto">
          <a:xfrm>
            <a:off x="3419475" y="5229225"/>
            <a:ext cx="144463" cy="144463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6175" name="AutoShape 3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243888" y="6021388"/>
            <a:ext cx="649287" cy="649287"/>
          </a:xfrm>
          <a:prstGeom prst="actionButtonForwardNext">
            <a:avLst/>
          </a:prstGeom>
          <a:gradFill rotWithShape="1">
            <a:gsLst>
              <a:gs pos="0">
                <a:schemeClr val="bg1"/>
              </a:gs>
              <a:gs pos="100000">
                <a:srgbClr val="3399FF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pic>
        <p:nvPicPr>
          <p:cNvPr id="9224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138" y="5003124"/>
            <a:ext cx="1371600" cy="1365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2792839"/>
      </p:ext>
    </p:extLst>
  </p:cSld>
  <p:clrMapOvr>
    <a:masterClrMapping/>
  </p:clrMapOvr>
  <p:transition spd="med"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27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0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0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0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0277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027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0277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027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0277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027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0277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0277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02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02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02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0277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027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0277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027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0277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027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0277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0277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2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2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2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02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8" presetID="49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0.00092 L -0.20486 0.32615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2027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43" y="1625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61" dur="2000" fill="hold"/>
                                        <p:tgtEl>
                                          <p:spTgt spid="2027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2756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027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 nodeType="clickPar">
                      <p:stCondLst>
                        <p:cond delay="0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49" presetClass="entr" presetSubtype="0" de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0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027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0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2" presetID="10" presetClass="exit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2027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2759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2027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 nodeType="clickPar">
                      <p:stCondLst>
                        <p:cond delay="0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49" presetClass="entr" presetSubtype="0" decel="10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0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0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027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0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5" presetID="10" presetClass="exit" presetSubtype="0" fill="hold" grpId="2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2027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2761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2027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 nodeType="clickPar">
                      <p:stCondLst>
                        <p:cond delay="0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20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02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2760"/>
                  </p:tgtEl>
                </p:cond>
              </p:nextCondLst>
            </p:seq>
          </p:childTnLst>
        </p:cTn>
      </p:par>
    </p:tnLst>
    <p:bldLst>
      <p:bldP spid="202755" grpId="0" animBg="1"/>
      <p:bldP spid="202755" grpId="1" animBg="1"/>
      <p:bldP spid="202755" grpId="2" animBg="1"/>
      <p:bldP spid="202756" grpId="0" animBg="1"/>
      <p:bldP spid="202757" grpId="0" animBg="1"/>
      <p:bldP spid="202770" grpId="0" animBg="1"/>
      <p:bldP spid="202770" grpId="1" animBg="1"/>
      <p:bldP spid="202770" grpId="2" animBg="1"/>
      <p:bldP spid="202770" grpId="3" animBg="1"/>
      <p:bldP spid="202771" grpId="0" animBg="1"/>
      <p:bldP spid="202773" grpId="0" animBg="1"/>
      <p:bldP spid="202775" grpId="0" animBg="1"/>
      <p:bldP spid="202776" grpId="0" animBg="1"/>
      <p:bldP spid="202778" grpId="0" animBg="1"/>
      <p:bldP spid="20277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2"/>
          <p:cNvSpPr txBox="1">
            <a:spLocks noChangeArrowheads="1"/>
          </p:cNvSpPr>
          <p:nvPr/>
        </p:nvSpPr>
        <p:spPr bwMode="auto">
          <a:xfrm>
            <a:off x="3276600" y="3860800"/>
            <a:ext cx="3667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prstClr val="black"/>
                </a:solidFill>
              </a:rPr>
              <a:t>С</a:t>
            </a:r>
          </a:p>
        </p:txBody>
      </p:sp>
      <p:sp>
        <p:nvSpPr>
          <p:cNvPr id="7173" name="Line 3"/>
          <p:cNvSpPr>
            <a:spLocks noChangeShapeType="1"/>
          </p:cNvSpPr>
          <p:nvPr/>
        </p:nvSpPr>
        <p:spPr bwMode="auto">
          <a:xfrm>
            <a:off x="3563938" y="2205038"/>
            <a:ext cx="71437" cy="30241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7174" name="AutoShape 4"/>
          <p:cNvSpPr>
            <a:spLocks noChangeArrowheads="1"/>
          </p:cNvSpPr>
          <p:nvPr/>
        </p:nvSpPr>
        <p:spPr bwMode="auto">
          <a:xfrm rot="7701874">
            <a:off x="635000" y="2757488"/>
            <a:ext cx="4416425" cy="1584325"/>
          </a:xfrm>
          <a:prstGeom prst="triangle">
            <a:avLst>
              <a:gd name="adj" fmla="val 44741"/>
            </a:avLst>
          </a:prstGeom>
          <a:gradFill rotWithShape="1">
            <a:gsLst>
              <a:gs pos="0">
                <a:schemeClr val="bg1"/>
              </a:gs>
              <a:gs pos="100000">
                <a:srgbClr val="99CCFF"/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7175" name="AutoShape 5"/>
          <p:cNvSpPr>
            <a:spLocks noChangeArrowheads="1"/>
          </p:cNvSpPr>
          <p:nvPr/>
        </p:nvSpPr>
        <p:spPr bwMode="auto">
          <a:xfrm rot="13898126" flipH="1">
            <a:off x="2138363" y="2774950"/>
            <a:ext cx="4464050" cy="1584325"/>
          </a:xfrm>
          <a:prstGeom prst="triangle">
            <a:avLst>
              <a:gd name="adj" fmla="val 44278"/>
            </a:avLst>
          </a:prstGeom>
          <a:gradFill rotWithShape="1">
            <a:gsLst>
              <a:gs pos="0">
                <a:schemeClr val="bg1"/>
              </a:gs>
              <a:gs pos="100000">
                <a:srgbClr val="99CCFF"/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03782" name="AutoShape 6"/>
          <p:cNvSpPr>
            <a:spLocks noChangeArrowheads="1"/>
          </p:cNvSpPr>
          <p:nvPr/>
        </p:nvSpPr>
        <p:spPr bwMode="auto">
          <a:xfrm rot="7701874">
            <a:off x="2579688" y="2828925"/>
            <a:ext cx="4416425" cy="1584325"/>
          </a:xfrm>
          <a:prstGeom prst="triangle">
            <a:avLst>
              <a:gd name="adj" fmla="val 44231"/>
            </a:avLst>
          </a:prstGeom>
          <a:gradFill rotWithShape="1">
            <a:gsLst>
              <a:gs pos="0">
                <a:schemeClr val="bg1"/>
              </a:gs>
              <a:gs pos="100000">
                <a:schemeClr val="hlink"/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03783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659563" y="6021388"/>
            <a:ext cx="1582737" cy="647700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50000">
                <a:srgbClr val="FFCCFF"/>
              </a:gs>
              <a:gs pos="100000">
                <a:schemeClr val="bg1"/>
              </a:gs>
            </a:gsLst>
            <a:lin ang="18900000" scaled="1"/>
          </a:gra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prstClr val="black"/>
                </a:solidFill>
                <a:latin typeface="Tahoma" pitchFamily="34" charset="0"/>
              </a:rPr>
              <a:t>Проверка</a:t>
            </a:r>
          </a:p>
        </p:txBody>
      </p:sp>
      <p:sp>
        <p:nvSpPr>
          <p:cNvPr id="7178" name="Text Box 8"/>
          <p:cNvSpPr txBox="1">
            <a:spLocks noChangeArrowheads="1"/>
          </p:cNvSpPr>
          <p:nvPr/>
        </p:nvSpPr>
        <p:spPr bwMode="auto">
          <a:xfrm>
            <a:off x="7164388" y="3141663"/>
            <a:ext cx="1757362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</a:rPr>
              <a:t>I</a:t>
            </a:r>
            <a:r>
              <a:rPr lang="ru-RU">
                <a:solidFill>
                  <a:prstClr val="black"/>
                </a:solidFill>
              </a:rPr>
              <a:t> признак</a:t>
            </a:r>
            <a:r>
              <a:rPr lang="en-US">
                <a:solidFill>
                  <a:prstClr val="black"/>
                </a:solidFill>
              </a:rPr>
              <a:t>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</a:rPr>
              <a:t>II</a:t>
            </a:r>
            <a:r>
              <a:rPr lang="ru-RU">
                <a:solidFill>
                  <a:prstClr val="black"/>
                </a:solidFill>
              </a:rPr>
              <a:t> признак</a:t>
            </a:r>
            <a:endParaRPr lang="en-US">
              <a:solidFill>
                <a:prstClr val="black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</a:rPr>
              <a:t>III</a:t>
            </a:r>
            <a:r>
              <a:rPr lang="ru-RU">
                <a:solidFill>
                  <a:prstClr val="black"/>
                </a:solidFill>
              </a:rPr>
              <a:t> признак</a:t>
            </a:r>
          </a:p>
        </p:txBody>
      </p:sp>
      <p:sp>
        <p:nvSpPr>
          <p:cNvPr id="203785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32588" y="3068638"/>
            <a:ext cx="288925" cy="503237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>
                <a:solidFill>
                  <a:prstClr val="black"/>
                </a:solidFill>
                <a:latin typeface="Times New Roman" pitchFamily="18" charset="0"/>
              </a:rPr>
              <a:t>1</a:t>
            </a:r>
          </a:p>
        </p:txBody>
      </p:sp>
      <p:sp>
        <p:nvSpPr>
          <p:cNvPr id="203786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32588" y="3789363"/>
            <a:ext cx="288925" cy="503237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>
                <a:solidFill>
                  <a:prstClr val="black"/>
                </a:solidFill>
                <a:latin typeface="Times New Roman" pitchFamily="18" charset="0"/>
              </a:rPr>
              <a:t>2</a:t>
            </a:r>
          </a:p>
        </p:txBody>
      </p:sp>
      <p:sp>
        <p:nvSpPr>
          <p:cNvPr id="203787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32588" y="4508500"/>
            <a:ext cx="288925" cy="50323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>
                <a:solidFill>
                  <a:prstClr val="black"/>
                </a:solidFill>
                <a:latin typeface="Times New Roman" pitchFamily="18" charset="0"/>
              </a:rPr>
              <a:t>3</a:t>
            </a:r>
          </a:p>
        </p:txBody>
      </p:sp>
      <p:sp>
        <p:nvSpPr>
          <p:cNvPr id="203788" name="Oval 12"/>
          <p:cNvSpPr>
            <a:spLocks noChangeArrowheads="1"/>
          </p:cNvSpPr>
          <p:nvPr/>
        </p:nvSpPr>
        <p:spPr bwMode="auto">
          <a:xfrm>
            <a:off x="6948488" y="2349500"/>
            <a:ext cx="1871662" cy="792163"/>
          </a:xfrm>
          <a:prstGeom prst="ellipse">
            <a:avLst/>
          </a:prstGeom>
          <a:gradFill rotWithShape="1">
            <a:gsLst>
              <a:gs pos="0">
                <a:srgbClr val="FFFF66"/>
              </a:gs>
              <a:gs pos="50000">
                <a:schemeClr val="bg1"/>
              </a:gs>
              <a:gs pos="100000">
                <a:srgbClr val="FFFF66"/>
              </a:gs>
            </a:gsLst>
            <a:lin ang="18900000" scaled="1"/>
          </a:gradFill>
          <a:ln w="12700">
            <a:round/>
            <a:headEnd type="none" w="sm" len="sm"/>
            <a:tailEnd type="none" w="sm" len="sm"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66"/>
            </a:extrusionClr>
          </a:sp3d>
        </p:spPr>
        <p:txBody>
          <a:bodyPr wrap="none" anchor="ctr">
            <a:flatTx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>
                <a:solidFill>
                  <a:prstClr val="black"/>
                </a:solidFill>
                <a:latin typeface="Tahoma" pitchFamily="34" charset="0"/>
              </a:rPr>
              <a:t>Не верно!</a:t>
            </a:r>
            <a:endParaRPr lang="ru-RU" sz="2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7183" name="AutoShape 13"/>
          <p:cNvSpPr>
            <a:spLocks noChangeArrowheads="1"/>
          </p:cNvSpPr>
          <p:nvPr/>
        </p:nvSpPr>
        <p:spPr bwMode="auto">
          <a:xfrm rot="-8393790" flipH="1" flipV="1">
            <a:off x="3333750" y="3594100"/>
            <a:ext cx="149225" cy="342900"/>
          </a:xfrm>
          <a:prstGeom prst="moon">
            <a:avLst>
              <a:gd name="adj" fmla="val 32486"/>
            </a:avLst>
          </a:prstGeom>
          <a:solidFill>
            <a:srgbClr val="00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7184" name="AutoShape 14"/>
          <p:cNvSpPr>
            <a:spLocks noChangeArrowheads="1"/>
          </p:cNvSpPr>
          <p:nvPr/>
        </p:nvSpPr>
        <p:spPr bwMode="auto">
          <a:xfrm rot="-2242306" flipH="1" flipV="1">
            <a:off x="3700463" y="3575050"/>
            <a:ext cx="146050" cy="363538"/>
          </a:xfrm>
          <a:prstGeom prst="moon">
            <a:avLst>
              <a:gd name="adj" fmla="val 32486"/>
            </a:avLst>
          </a:prstGeom>
          <a:solidFill>
            <a:srgbClr val="00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03791" name="AutoShape 15"/>
          <p:cNvSpPr>
            <a:spLocks noChangeArrowheads="1"/>
          </p:cNvSpPr>
          <p:nvPr/>
        </p:nvSpPr>
        <p:spPr bwMode="auto">
          <a:xfrm rot="7082293" flipH="1" flipV="1">
            <a:off x="3267075" y="1709738"/>
            <a:ext cx="215900" cy="342900"/>
          </a:xfrm>
          <a:prstGeom prst="moon">
            <a:avLst>
              <a:gd name="adj" fmla="val 32486"/>
            </a:avLst>
          </a:prstGeom>
          <a:solidFill>
            <a:srgbClr val="FF0000"/>
          </a:solidFill>
          <a:ln w="12700">
            <a:solidFill>
              <a:srgbClr val="FF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03792" name="AutoShape 16"/>
          <p:cNvSpPr>
            <a:spLocks noChangeArrowheads="1"/>
          </p:cNvSpPr>
          <p:nvPr/>
        </p:nvSpPr>
        <p:spPr bwMode="auto">
          <a:xfrm rot="3902688" flipH="1" flipV="1">
            <a:off x="3698875" y="1709738"/>
            <a:ext cx="215900" cy="342900"/>
          </a:xfrm>
          <a:prstGeom prst="moon">
            <a:avLst>
              <a:gd name="adj" fmla="val 32486"/>
            </a:avLst>
          </a:prstGeom>
          <a:solidFill>
            <a:srgbClr val="FF0000"/>
          </a:solidFill>
          <a:ln w="12700">
            <a:solidFill>
              <a:srgbClr val="FF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03793" name="Freeform 17"/>
          <p:cNvSpPr>
            <a:spLocks/>
          </p:cNvSpPr>
          <p:nvPr/>
        </p:nvSpPr>
        <p:spPr bwMode="auto">
          <a:xfrm>
            <a:off x="3492500" y="2420938"/>
            <a:ext cx="215900" cy="503237"/>
          </a:xfrm>
          <a:custGeom>
            <a:avLst/>
            <a:gdLst>
              <a:gd name="T0" fmla="*/ 9139 w 189"/>
              <a:gd name="T1" fmla="*/ 0 h 454"/>
              <a:gd name="T2" fmla="*/ 164495 w 189"/>
              <a:gd name="T3" fmla="*/ 100869 h 454"/>
              <a:gd name="T4" fmla="*/ 9139 w 189"/>
              <a:gd name="T5" fmla="*/ 351379 h 454"/>
              <a:gd name="T6" fmla="*/ 215900 w 189"/>
              <a:gd name="T7" fmla="*/ 503237 h 454"/>
              <a:gd name="T8" fmla="*/ 0 60000 65536"/>
              <a:gd name="T9" fmla="*/ 0 60000 65536"/>
              <a:gd name="T10" fmla="*/ 0 60000 65536"/>
              <a:gd name="T11" fmla="*/ 0 60000 65536"/>
              <a:gd name="T12" fmla="*/ 0 w 189"/>
              <a:gd name="T13" fmla="*/ 0 h 454"/>
              <a:gd name="T14" fmla="*/ 189 w 189"/>
              <a:gd name="T15" fmla="*/ 454 h 45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9" h="454">
                <a:moveTo>
                  <a:pt x="8" y="0"/>
                </a:moveTo>
                <a:cubicBezTo>
                  <a:pt x="76" y="19"/>
                  <a:pt x="144" y="38"/>
                  <a:pt x="144" y="91"/>
                </a:cubicBezTo>
                <a:cubicBezTo>
                  <a:pt x="144" y="144"/>
                  <a:pt x="0" y="257"/>
                  <a:pt x="8" y="317"/>
                </a:cubicBezTo>
                <a:cubicBezTo>
                  <a:pt x="16" y="377"/>
                  <a:pt x="159" y="431"/>
                  <a:pt x="189" y="454"/>
                </a:cubicBezTo>
              </a:path>
            </a:pathLst>
          </a:custGeom>
          <a:noFill/>
          <a:ln w="28575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7188" name="Text Box 18"/>
          <p:cNvSpPr txBox="1">
            <a:spLocks noChangeArrowheads="1"/>
          </p:cNvSpPr>
          <p:nvPr/>
        </p:nvSpPr>
        <p:spPr bwMode="auto">
          <a:xfrm>
            <a:off x="3635375" y="908050"/>
            <a:ext cx="3635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</a:rPr>
              <a:t>B</a:t>
            </a:r>
            <a:endParaRPr lang="ru-RU">
              <a:solidFill>
                <a:prstClr val="black"/>
              </a:solidFill>
            </a:endParaRPr>
          </a:p>
        </p:txBody>
      </p:sp>
      <p:sp>
        <p:nvSpPr>
          <p:cNvPr id="7189" name="Text Box 19"/>
          <p:cNvSpPr txBox="1">
            <a:spLocks noChangeArrowheads="1"/>
          </p:cNvSpPr>
          <p:nvPr/>
        </p:nvSpPr>
        <p:spPr bwMode="auto">
          <a:xfrm>
            <a:off x="539750" y="4797425"/>
            <a:ext cx="3667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prstClr val="black"/>
                </a:solidFill>
              </a:rPr>
              <a:t>А</a:t>
            </a:r>
          </a:p>
        </p:txBody>
      </p:sp>
      <p:sp>
        <p:nvSpPr>
          <p:cNvPr id="7190" name="Text Box 20"/>
          <p:cNvSpPr txBox="1">
            <a:spLocks noChangeArrowheads="1"/>
          </p:cNvSpPr>
          <p:nvPr/>
        </p:nvSpPr>
        <p:spPr bwMode="auto">
          <a:xfrm>
            <a:off x="6156325" y="4724400"/>
            <a:ext cx="4000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prstClr val="black"/>
                </a:solidFill>
              </a:rPr>
              <a:t>О</a:t>
            </a:r>
          </a:p>
        </p:txBody>
      </p:sp>
      <p:sp>
        <p:nvSpPr>
          <p:cNvPr id="7191" name="Text Box 21"/>
          <p:cNvSpPr txBox="1">
            <a:spLocks noChangeArrowheads="1"/>
          </p:cNvSpPr>
          <p:nvPr/>
        </p:nvSpPr>
        <p:spPr bwMode="auto">
          <a:xfrm>
            <a:off x="1187450" y="26035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7192" name="Text Box 22"/>
          <p:cNvSpPr txBox="1">
            <a:spLocks noChangeArrowheads="1"/>
          </p:cNvSpPr>
          <p:nvPr/>
        </p:nvSpPr>
        <p:spPr bwMode="auto">
          <a:xfrm>
            <a:off x="1166813" y="273050"/>
            <a:ext cx="4240212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prstClr val="black"/>
                </a:solidFill>
              </a:rPr>
              <a:t>В</a:t>
            </a:r>
            <a:r>
              <a:rPr lang="en-US">
                <a:solidFill>
                  <a:prstClr val="black"/>
                </a:solidFill>
              </a:rPr>
              <a:t>M</a:t>
            </a:r>
            <a:r>
              <a:rPr lang="ru-RU">
                <a:solidFill>
                  <a:prstClr val="black"/>
                </a:solidFill>
              </a:rPr>
              <a:t> – биссектриса угла АВО.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prstClr val="black"/>
                </a:solidFill>
              </a:rPr>
              <a:t>Доказать:      АВС =     ОВС</a:t>
            </a:r>
          </a:p>
        </p:txBody>
      </p:sp>
      <p:graphicFrame>
        <p:nvGraphicFramePr>
          <p:cNvPr id="7170" name="Object 23"/>
          <p:cNvGraphicFramePr>
            <a:graphicFrameLocks noChangeAspect="1"/>
          </p:cNvGraphicFramePr>
          <p:nvPr/>
        </p:nvGraphicFramePr>
        <p:xfrm>
          <a:off x="2843213" y="620713"/>
          <a:ext cx="36512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0" name="Формула" r:id="rId3" imgW="139680" imgH="164880" progId="Equation.3">
                  <p:embed/>
                </p:oleObj>
              </mc:Choice>
              <mc:Fallback>
                <p:oleObj name="Формула" r:id="rId3" imgW="1396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213" y="620713"/>
                        <a:ext cx="365125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1" name="Object 24"/>
          <p:cNvGraphicFramePr>
            <a:graphicFrameLocks noChangeAspect="1"/>
          </p:cNvGraphicFramePr>
          <p:nvPr/>
        </p:nvGraphicFramePr>
        <p:xfrm>
          <a:off x="4211638" y="620713"/>
          <a:ext cx="36512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1" name="Формула" r:id="rId5" imgW="139680" imgH="164880" progId="Equation.3">
                  <p:embed/>
                </p:oleObj>
              </mc:Choice>
              <mc:Fallback>
                <p:oleObj name="Формула" r:id="rId5" imgW="1396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1638" y="620713"/>
                        <a:ext cx="365125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3801" name="AutoShape 2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948488" y="115888"/>
            <a:ext cx="1582737" cy="647700"/>
          </a:xfrm>
          <a:prstGeom prst="actionButtonBlank">
            <a:avLst/>
          </a:prstGeom>
          <a:gradFill rotWithShape="1">
            <a:gsLst>
              <a:gs pos="0">
                <a:srgbClr val="00CC00"/>
              </a:gs>
              <a:gs pos="50000">
                <a:schemeClr val="bg1"/>
              </a:gs>
              <a:gs pos="100000">
                <a:srgbClr val="00CC00"/>
              </a:gs>
            </a:gsLst>
            <a:lin ang="18900000" scaled="1"/>
          </a:gra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006600"/>
                </a:solidFill>
                <a:latin typeface="Tahoma" pitchFamily="34" charset="0"/>
              </a:rPr>
              <a:t>Подсказка</a:t>
            </a:r>
          </a:p>
        </p:txBody>
      </p:sp>
      <p:sp>
        <p:nvSpPr>
          <p:cNvPr id="203802" name="Text Box 26"/>
          <p:cNvSpPr txBox="1">
            <a:spLocks noChangeArrowheads="1"/>
          </p:cNvSpPr>
          <p:nvPr/>
        </p:nvSpPr>
        <p:spPr bwMode="auto">
          <a:xfrm>
            <a:off x="0" y="5157788"/>
            <a:ext cx="66849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000" b="1">
                <a:solidFill>
                  <a:prstClr val="black"/>
                </a:solidFill>
              </a:rPr>
              <a:t>Биссектриса угла делит угол пополам.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000" b="1">
                <a:solidFill>
                  <a:prstClr val="black"/>
                </a:solidFill>
              </a:rPr>
              <a:t>Какие углы в треугольниках будут тогда равны?</a:t>
            </a:r>
          </a:p>
        </p:txBody>
      </p:sp>
      <p:sp>
        <p:nvSpPr>
          <p:cNvPr id="7195" name="AutoShape 27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243888" y="6021388"/>
            <a:ext cx="649287" cy="649287"/>
          </a:xfrm>
          <a:prstGeom prst="actionButtonForwardNext">
            <a:avLst/>
          </a:prstGeom>
          <a:gradFill rotWithShape="1">
            <a:gsLst>
              <a:gs pos="0">
                <a:schemeClr val="bg1"/>
              </a:gs>
              <a:gs pos="100000">
                <a:srgbClr val="3399FF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03804" name="AutoShape 28"/>
          <p:cNvSpPr>
            <a:spLocks noChangeArrowheads="1"/>
          </p:cNvSpPr>
          <p:nvPr/>
        </p:nvSpPr>
        <p:spPr bwMode="auto">
          <a:xfrm>
            <a:off x="6443663" y="1700213"/>
            <a:ext cx="2447925" cy="792162"/>
          </a:xfrm>
          <a:prstGeom prst="wedgeRoundRectCallout">
            <a:avLst>
              <a:gd name="adj1" fmla="val 50519"/>
              <a:gd name="adj2" fmla="val 255208"/>
              <a:gd name="adj3" fmla="val 16667"/>
            </a:avLst>
          </a:prstGeom>
          <a:gradFill rotWithShape="1">
            <a:gsLst>
              <a:gs pos="0">
                <a:srgbClr val="33CCFF"/>
              </a:gs>
              <a:gs pos="50000">
                <a:schemeClr val="bg1"/>
              </a:gs>
              <a:gs pos="100000">
                <a:srgbClr val="33CCFF"/>
              </a:gs>
            </a:gsLst>
            <a:lin ang="18900000" scaled="1"/>
          </a:gradFill>
          <a:ln w="12700">
            <a:solidFill>
              <a:srgbClr val="00CCFF"/>
            </a:solidFill>
            <a:miter lim="800000"/>
            <a:headEnd type="none" w="sm" len="sm"/>
            <a:tailEnd type="none" w="sm" len="sm"/>
          </a:ln>
          <a:effectLst/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>
                <a:solidFill>
                  <a:srgbClr val="FF0000"/>
                </a:solidFill>
                <a:latin typeface="Times New Roman" pitchFamily="18" charset="0"/>
              </a:rPr>
              <a:t>ВЕРНО!</a:t>
            </a: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7197" name="Text Box 29"/>
          <p:cNvSpPr txBox="1">
            <a:spLocks noChangeArrowheads="1"/>
          </p:cNvSpPr>
          <p:nvPr/>
        </p:nvSpPr>
        <p:spPr bwMode="auto">
          <a:xfrm>
            <a:off x="3563938" y="4797425"/>
            <a:ext cx="4191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prstClr val="black"/>
                </a:solidFill>
              </a:rPr>
              <a:t>М</a:t>
            </a:r>
          </a:p>
        </p:txBody>
      </p:sp>
    </p:spTree>
    <p:extLst>
      <p:ext uri="{BB962C8B-B14F-4D97-AF65-F5344CB8AC3E}">
        <p14:creationId xmlns:p14="http://schemas.microsoft.com/office/powerpoint/2010/main" val="872036636"/>
      </p:ext>
    </p:extLst>
  </p:cSld>
  <p:clrMapOvr>
    <a:masterClrMapping/>
  </p:clrMapOvr>
  <p:transition spd="med"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37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037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037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037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0379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0379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0379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0379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0379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0379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0379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0379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037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037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037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0379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037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0379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037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0379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037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0379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0379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037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037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037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0379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0379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0379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0379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0379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0379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0379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0379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7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37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37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0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11111E-6 1.15607E-6 L -0.21267 -0.00694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2037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42" y="-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3783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2037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 nodeType="clickPar">
                      <p:stCondLst>
                        <p:cond delay="0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49" presetClass="entr" presetSubtype="0" decel="10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037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037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37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03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0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2037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3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3785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2037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 nodeType="clickPar">
                      <p:stCondLst>
                        <p:cond delay="0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49" presetClass="entr" presetSubtype="0" de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037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037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037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03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3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2037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3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3787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037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 nodeType="clickPar">
                      <p:stCondLst>
                        <p:cond delay="0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203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03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3786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2038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 nodeType="clickPar">
                      <p:stCondLst>
                        <p:cond delay="0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03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3801"/>
                  </p:tgtEl>
                </p:cond>
              </p:nextCondLst>
            </p:seq>
          </p:childTnLst>
        </p:cTn>
      </p:par>
    </p:tnLst>
    <p:bldLst>
      <p:bldP spid="203782" grpId="0" animBg="1"/>
      <p:bldP spid="203782" grpId="1" animBg="1"/>
      <p:bldP spid="203783" grpId="0" animBg="1"/>
      <p:bldP spid="203788" grpId="0" animBg="1"/>
      <p:bldP spid="203788" grpId="1" animBg="1"/>
      <p:bldP spid="203788" grpId="2" animBg="1"/>
      <p:bldP spid="203788" grpId="3" animBg="1"/>
      <p:bldP spid="203791" grpId="0" animBg="1"/>
      <p:bldP spid="203792" grpId="0" animBg="1"/>
      <p:bldP spid="203793" grpId="0" animBg="1"/>
      <p:bldP spid="203802" grpId="0"/>
      <p:bldP spid="20380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Line 2"/>
          <p:cNvSpPr>
            <a:spLocks noChangeShapeType="1"/>
          </p:cNvSpPr>
          <p:nvPr/>
        </p:nvSpPr>
        <p:spPr bwMode="auto">
          <a:xfrm flipH="1">
            <a:off x="3492500" y="4076700"/>
            <a:ext cx="1366838" cy="1944688"/>
          </a:xfrm>
          <a:prstGeom prst="line">
            <a:avLst/>
          </a:prstGeom>
          <a:noFill/>
          <a:ln w="38100">
            <a:solidFill>
              <a:srgbClr val="0099FF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6627" name="AutoShape 3"/>
          <p:cNvSpPr>
            <a:spLocks noChangeArrowheads="1"/>
          </p:cNvSpPr>
          <p:nvPr/>
        </p:nvSpPr>
        <p:spPr bwMode="auto">
          <a:xfrm>
            <a:off x="900113" y="2060575"/>
            <a:ext cx="5256212" cy="3960813"/>
          </a:xfrm>
          <a:prstGeom prst="triangle">
            <a:avLst>
              <a:gd name="adj" fmla="val 50000"/>
            </a:avLst>
          </a:prstGeom>
          <a:noFill/>
          <a:ln w="38100">
            <a:solidFill>
              <a:srgbClr val="0099FF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6628" name="AutoShape 4"/>
          <p:cNvSpPr>
            <a:spLocks noChangeArrowheads="1"/>
          </p:cNvSpPr>
          <p:nvPr/>
        </p:nvSpPr>
        <p:spPr bwMode="auto">
          <a:xfrm>
            <a:off x="900113" y="4076700"/>
            <a:ext cx="2592387" cy="1944688"/>
          </a:xfrm>
          <a:prstGeom prst="triangle">
            <a:avLst>
              <a:gd name="adj" fmla="val 49968"/>
            </a:avLst>
          </a:prstGeom>
          <a:gradFill rotWithShape="1">
            <a:gsLst>
              <a:gs pos="0">
                <a:schemeClr val="bg1"/>
              </a:gs>
              <a:gs pos="100000">
                <a:srgbClr val="00CCFF"/>
              </a:gs>
            </a:gsLst>
            <a:path path="shape">
              <a:fillToRect l="50000" t="50000" r="50000" b="50000"/>
            </a:path>
          </a:gradFill>
          <a:ln w="57150">
            <a:solidFill>
              <a:srgbClr val="0099FF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04805" name="AutoShape 5"/>
          <p:cNvSpPr>
            <a:spLocks noChangeArrowheads="1"/>
          </p:cNvSpPr>
          <p:nvPr/>
        </p:nvSpPr>
        <p:spPr bwMode="auto">
          <a:xfrm>
            <a:off x="3492500" y="4076700"/>
            <a:ext cx="2663825" cy="1944688"/>
          </a:xfrm>
          <a:prstGeom prst="triangle">
            <a:avLst>
              <a:gd name="adj" fmla="val 51551"/>
            </a:avLst>
          </a:prstGeom>
          <a:gradFill rotWithShape="1">
            <a:gsLst>
              <a:gs pos="0">
                <a:schemeClr val="bg1"/>
              </a:gs>
              <a:gs pos="100000">
                <a:srgbClr val="33CCFF"/>
              </a:gs>
            </a:gsLst>
            <a:path path="shape">
              <a:fillToRect l="50000" t="50000" r="50000" b="50000"/>
            </a:path>
          </a:gradFill>
          <a:ln w="57150">
            <a:solidFill>
              <a:srgbClr val="0099FF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6630" name="AutoShape 6"/>
          <p:cNvSpPr>
            <a:spLocks noChangeArrowheads="1"/>
          </p:cNvSpPr>
          <p:nvPr/>
        </p:nvSpPr>
        <p:spPr bwMode="auto">
          <a:xfrm>
            <a:off x="3419475" y="5949950"/>
            <a:ext cx="144463" cy="144463"/>
          </a:xfrm>
          <a:prstGeom prst="flowChartConnector">
            <a:avLst/>
          </a:prstGeom>
          <a:solidFill>
            <a:srgbClr val="00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04807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659563" y="6021388"/>
            <a:ext cx="1582737" cy="647700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50000">
                <a:srgbClr val="FFCCFF"/>
              </a:gs>
              <a:gs pos="100000">
                <a:schemeClr val="bg1"/>
              </a:gs>
            </a:gsLst>
            <a:lin ang="18900000" scaled="1"/>
          </a:gra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prstClr val="black"/>
                </a:solidFill>
                <a:latin typeface="Tahoma" pitchFamily="34" charset="0"/>
              </a:rPr>
              <a:t>Проверка</a:t>
            </a:r>
          </a:p>
        </p:txBody>
      </p:sp>
      <p:sp>
        <p:nvSpPr>
          <p:cNvPr id="26632" name="AutoShape 8"/>
          <p:cNvSpPr>
            <a:spLocks noChangeArrowheads="1"/>
          </p:cNvSpPr>
          <p:nvPr/>
        </p:nvSpPr>
        <p:spPr bwMode="auto">
          <a:xfrm rot="-5147272">
            <a:off x="2118519" y="4220369"/>
            <a:ext cx="144463" cy="288925"/>
          </a:xfrm>
          <a:prstGeom prst="moon">
            <a:avLst>
              <a:gd name="adj" fmla="val 50000"/>
            </a:avLst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6633" name="AutoShape 9"/>
          <p:cNvSpPr>
            <a:spLocks noChangeArrowheads="1"/>
          </p:cNvSpPr>
          <p:nvPr/>
        </p:nvSpPr>
        <p:spPr bwMode="auto">
          <a:xfrm rot="-5400000">
            <a:off x="4787900" y="4221163"/>
            <a:ext cx="144463" cy="287337"/>
          </a:xfrm>
          <a:prstGeom prst="moon">
            <a:avLst>
              <a:gd name="adj" fmla="val 50000"/>
            </a:avLst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6634" name="Line 10"/>
          <p:cNvSpPr>
            <a:spLocks noChangeShapeType="1"/>
          </p:cNvSpPr>
          <p:nvPr/>
        </p:nvSpPr>
        <p:spPr bwMode="auto">
          <a:xfrm>
            <a:off x="1547813" y="4868863"/>
            <a:ext cx="215900" cy="144462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6635" name="Line 11"/>
          <p:cNvSpPr>
            <a:spLocks noChangeShapeType="1"/>
          </p:cNvSpPr>
          <p:nvPr/>
        </p:nvSpPr>
        <p:spPr bwMode="auto">
          <a:xfrm flipH="1">
            <a:off x="5292725" y="4868863"/>
            <a:ext cx="287338" cy="21590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6636" name="Text Box 12"/>
          <p:cNvSpPr txBox="1">
            <a:spLocks noChangeArrowheads="1"/>
          </p:cNvSpPr>
          <p:nvPr/>
        </p:nvSpPr>
        <p:spPr bwMode="auto">
          <a:xfrm>
            <a:off x="3348038" y="6092825"/>
            <a:ext cx="390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</a:rPr>
              <a:t>D</a:t>
            </a:r>
            <a:endParaRPr lang="ru-RU">
              <a:solidFill>
                <a:prstClr val="black"/>
              </a:solidFill>
            </a:endParaRPr>
          </a:p>
        </p:txBody>
      </p:sp>
      <p:sp>
        <p:nvSpPr>
          <p:cNvPr id="26637" name="Text Box 13"/>
          <p:cNvSpPr txBox="1">
            <a:spLocks noChangeArrowheads="1"/>
          </p:cNvSpPr>
          <p:nvPr/>
        </p:nvSpPr>
        <p:spPr bwMode="auto">
          <a:xfrm>
            <a:off x="6011863" y="6021388"/>
            <a:ext cx="3635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prstClr val="black"/>
                </a:solidFill>
              </a:rPr>
              <a:t>В</a:t>
            </a:r>
          </a:p>
        </p:txBody>
      </p:sp>
      <p:sp>
        <p:nvSpPr>
          <p:cNvPr id="26638" name="Text Box 14"/>
          <p:cNvSpPr txBox="1">
            <a:spLocks noChangeArrowheads="1"/>
          </p:cNvSpPr>
          <p:nvPr/>
        </p:nvSpPr>
        <p:spPr bwMode="auto">
          <a:xfrm>
            <a:off x="539750" y="5876925"/>
            <a:ext cx="3667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prstClr val="black"/>
                </a:solidFill>
              </a:rPr>
              <a:t>С</a:t>
            </a:r>
          </a:p>
        </p:txBody>
      </p:sp>
      <p:sp>
        <p:nvSpPr>
          <p:cNvPr id="26639" name="Text Box 15"/>
          <p:cNvSpPr txBox="1">
            <a:spLocks noChangeArrowheads="1"/>
          </p:cNvSpPr>
          <p:nvPr/>
        </p:nvSpPr>
        <p:spPr bwMode="auto">
          <a:xfrm>
            <a:off x="3635375" y="1844675"/>
            <a:ext cx="3667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prstClr val="black"/>
                </a:solidFill>
              </a:rPr>
              <a:t>А</a:t>
            </a:r>
          </a:p>
        </p:txBody>
      </p:sp>
      <p:sp>
        <p:nvSpPr>
          <p:cNvPr id="26640" name="Text Box 16"/>
          <p:cNvSpPr txBox="1">
            <a:spLocks noChangeArrowheads="1"/>
          </p:cNvSpPr>
          <p:nvPr/>
        </p:nvSpPr>
        <p:spPr bwMode="auto">
          <a:xfrm>
            <a:off x="1835150" y="3644900"/>
            <a:ext cx="4000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prstClr val="black"/>
                </a:solidFill>
              </a:rPr>
              <a:t>О</a:t>
            </a:r>
          </a:p>
        </p:txBody>
      </p:sp>
      <p:sp>
        <p:nvSpPr>
          <p:cNvPr id="26641" name="Text Box 17"/>
          <p:cNvSpPr txBox="1">
            <a:spLocks noChangeArrowheads="1"/>
          </p:cNvSpPr>
          <p:nvPr/>
        </p:nvSpPr>
        <p:spPr bwMode="auto">
          <a:xfrm>
            <a:off x="4859338" y="3644900"/>
            <a:ext cx="3683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prstClr val="black"/>
                </a:solidFill>
              </a:rPr>
              <a:t>К</a:t>
            </a:r>
          </a:p>
        </p:txBody>
      </p:sp>
      <p:sp>
        <p:nvSpPr>
          <p:cNvPr id="26642" name="Text Box 18"/>
          <p:cNvSpPr txBox="1">
            <a:spLocks noChangeArrowheads="1"/>
          </p:cNvSpPr>
          <p:nvPr/>
        </p:nvSpPr>
        <p:spPr bwMode="auto">
          <a:xfrm>
            <a:off x="7019925" y="3357563"/>
            <a:ext cx="1757363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</a:rPr>
              <a:t>I</a:t>
            </a:r>
            <a:r>
              <a:rPr lang="ru-RU">
                <a:solidFill>
                  <a:prstClr val="black"/>
                </a:solidFill>
              </a:rPr>
              <a:t> признак</a:t>
            </a:r>
            <a:r>
              <a:rPr lang="en-US">
                <a:solidFill>
                  <a:prstClr val="black"/>
                </a:solidFill>
              </a:rPr>
              <a:t>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</a:rPr>
              <a:t>II</a:t>
            </a:r>
            <a:r>
              <a:rPr lang="ru-RU">
                <a:solidFill>
                  <a:prstClr val="black"/>
                </a:solidFill>
              </a:rPr>
              <a:t> признак</a:t>
            </a:r>
            <a:endParaRPr lang="en-US">
              <a:solidFill>
                <a:prstClr val="black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</a:rPr>
              <a:t>III</a:t>
            </a:r>
            <a:r>
              <a:rPr lang="ru-RU">
                <a:solidFill>
                  <a:prstClr val="black"/>
                </a:solidFill>
              </a:rPr>
              <a:t> признак</a:t>
            </a:r>
          </a:p>
        </p:txBody>
      </p:sp>
      <p:sp>
        <p:nvSpPr>
          <p:cNvPr id="204819" name="AutoShape 1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588125" y="3284538"/>
            <a:ext cx="288925" cy="503237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>
                <a:solidFill>
                  <a:prstClr val="black"/>
                </a:solidFill>
                <a:latin typeface="Times New Roman" pitchFamily="18" charset="0"/>
              </a:rPr>
              <a:t>1</a:t>
            </a:r>
          </a:p>
        </p:txBody>
      </p:sp>
      <p:sp>
        <p:nvSpPr>
          <p:cNvPr id="204820" name="AutoShape 2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588125" y="4076700"/>
            <a:ext cx="288925" cy="50323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prstClr val="black"/>
                </a:solidFill>
                <a:latin typeface="Times New Roman" pitchFamily="18" charset="0"/>
              </a:rPr>
              <a:t>2</a:t>
            </a:r>
            <a:endParaRPr lang="ru-RU" sz="2400" b="1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4821" name="AutoShape 2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588125" y="4797425"/>
            <a:ext cx="288925" cy="50323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prstClr val="black"/>
                </a:solidFill>
                <a:latin typeface="Times New Roman" pitchFamily="18" charset="0"/>
              </a:rPr>
              <a:t>3</a:t>
            </a:r>
            <a:endParaRPr lang="ru-RU" sz="2400" b="1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04822" name="Oval 22"/>
          <p:cNvSpPr>
            <a:spLocks noChangeArrowheads="1"/>
          </p:cNvSpPr>
          <p:nvPr/>
        </p:nvSpPr>
        <p:spPr bwMode="auto">
          <a:xfrm rot="-1518770">
            <a:off x="4500563" y="3357563"/>
            <a:ext cx="1871662" cy="792162"/>
          </a:xfrm>
          <a:prstGeom prst="ellipse">
            <a:avLst/>
          </a:prstGeom>
          <a:gradFill rotWithShape="1">
            <a:gsLst>
              <a:gs pos="0">
                <a:srgbClr val="FFFF66"/>
              </a:gs>
              <a:gs pos="50000">
                <a:schemeClr val="bg1"/>
              </a:gs>
              <a:gs pos="100000">
                <a:srgbClr val="FFFF66"/>
              </a:gs>
            </a:gsLst>
            <a:lin ang="18900000" scaled="1"/>
          </a:gradFill>
          <a:ln w="12700">
            <a:round/>
            <a:headEnd type="none" w="sm" len="sm"/>
            <a:tailEnd type="none" w="sm" len="sm"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66"/>
            </a:extrusionClr>
          </a:sp3d>
        </p:spPr>
        <p:txBody>
          <a:bodyPr wrap="none" anchor="ctr">
            <a:flatTx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>
                <a:solidFill>
                  <a:prstClr val="black"/>
                </a:solidFill>
                <a:latin typeface="Tahoma" pitchFamily="34" charset="0"/>
              </a:rPr>
              <a:t>Не верно!</a:t>
            </a:r>
            <a:endParaRPr lang="ru-RU" sz="2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204823" name="AutoShape 23"/>
          <p:cNvSpPr>
            <a:spLocks noChangeArrowheads="1"/>
          </p:cNvSpPr>
          <p:nvPr/>
        </p:nvSpPr>
        <p:spPr bwMode="auto">
          <a:xfrm rot="1716784">
            <a:off x="5795963" y="5734050"/>
            <a:ext cx="144462" cy="288925"/>
          </a:xfrm>
          <a:prstGeom prst="moon">
            <a:avLst>
              <a:gd name="adj" fmla="val 50000"/>
            </a:avLst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04824" name="AutoShape 24"/>
          <p:cNvSpPr>
            <a:spLocks noChangeArrowheads="1"/>
          </p:cNvSpPr>
          <p:nvPr/>
        </p:nvSpPr>
        <p:spPr bwMode="auto">
          <a:xfrm rot="8631657">
            <a:off x="1116013" y="5734050"/>
            <a:ext cx="144462" cy="288925"/>
          </a:xfrm>
          <a:prstGeom prst="moon">
            <a:avLst>
              <a:gd name="adj" fmla="val 50000"/>
            </a:avLst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6649" name="Freeform 25"/>
          <p:cNvSpPr>
            <a:spLocks/>
          </p:cNvSpPr>
          <p:nvPr/>
        </p:nvSpPr>
        <p:spPr bwMode="auto">
          <a:xfrm>
            <a:off x="2051050" y="4221163"/>
            <a:ext cx="288925" cy="71437"/>
          </a:xfrm>
          <a:custGeom>
            <a:avLst/>
            <a:gdLst>
              <a:gd name="T0" fmla="*/ 0 w 182"/>
              <a:gd name="T1" fmla="*/ 0 h 45"/>
              <a:gd name="T2" fmla="*/ 144463 w 182"/>
              <a:gd name="T3" fmla="*/ 71437 h 45"/>
              <a:gd name="T4" fmla="*/ 288925 w 182"/>
              <a:gd name="T5" fmla="*/ 0 h 45"/>
              <a:gd name="T6" fmla="*/ 0 60000 65536"/>
              <a:gd name="T7" fmla="*/ 0 60000 65536"/>
              <a:gd name="T8" fmla="*/ 0 60000 65536"/>
              <a:gd name="T9" fmla="*/ 0 w 182"/>
              <a:gd name="T10" fmla="*/ 0 h 45"/>
              <a:gd name="T11" fmla="*/ 182 w 182"/>
              <a:gd name="T12" fmla="*/ 45 h 4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82" h="45">
                <a:moveTo>
                  <a:pt x="0" y="0"/>
                </a:moveTo>
                <a:cubicBezTo>
                  <a:pt x="30" y="22"/>
                  <a:pt x="61" y="45"/>
                  <a:pt x="91" y="45"/>
                </a:cubicBezTo>
                <a:cubicBezTo>
                  <a:pt x="121" y="45"/>
                  <a:pt x="167" y="7"/>
                  <a:pt x="182" y="0"/>
                </a:cubicBezTo>
              </a:path>
            </a:pathLst>
          </a:custGeom>
          <a:noFill/>
          <a:ln w="28575">
            <a:solidFill>
              <a:srgbClr val="FF33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6650" name="Freeform 26"/>
          <p:cNvSpPr>
            <a:spLocks/>
          </p:cNvSpPr>
          <p:nvPr/>
        </p:nvSpPr>
        <p:spPr bwMode="auto">
          <a:xfrm>
            <a:off x="4716463" y="4221163"/>
            <a:ext cx="287337" cy="71437"/>
          </a:xfrm>
          <a:custGeom>
            <a:avLst/>
            <a:gdLst>
              <a:gd name="T0" fmla="*/ 0 w 182"/>
              <a:gd name="T1" fmla="*/ 0 h 45"/>
              <a:gd name="T2" fmla="*/ 143669 w 182"/>
              <a:gd name="T3" fmla="*/ 71437 h 45"/>
              <a:gd name="T4" fmla="*/ 287337 w 182"/>
              <a:gd name="T5" fmla="*/ 0 h 45"/>
              <a:gd name="T6" fmla="*/ 0 60000 65536"/>
              <a:gd name="T7" fmla="*/ 0 60000 65536"/>
              <a:gd name="T8" fmla="*/ 0 60000 65536"/>
              <a:gd name="T9" fmla="*/ 0 w 182"/>
              <a:gd name="T10" fmla="*/ 0 h 45"/>
              <a:gd name="T11" fmla="*/ 182 w 182"/>
              <a:gd name="T12" fmla="*/ 45 h 4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82" h="45">
                <a:moveTo>
                  <a:pt x="0" y="0"/>
                </a:moveTo>
                <a:cubicBezTo>
                  <a:pt x="30" y="22"/>
                  <a:pt x="61" y="45"/>
                  <a:pt x="91" y="45"/>
                </a:cubicBezTo>
                <a:cubicBezTo>
                  <a:pt x="121" y="45"/>
                  <a:pt x="167" y="7"/>
                  <a:pt x="182" y="0"/>
                </a:cubicBezTo>
              </a:path>
            </a:pathLst>
          </a:custGeom>
          <a:noFill/>
          <a:ln w="28575">
            <a:solidFill>
              <a:srgbClr val="FF33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04827" name="AutoShape 2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7164388" y="260350"/>
            <a:ext cx="1582737" cy="647700"/>
          </a:xfrm>
          <a:prstGeom prst="actionButtonBlank">
            <a:avLst/>
          </a:prstGeom>
          <a:gradFill rotWithShape="1">
            <a:gsLst>
              <a:gs pos="0">
                <a:srgbClr val="00CC00"/>
              </a:gs>
              <a:gs pos="50000">
                <a:schemeClr val="bg1"/>
              </a:gs>
              <a:gs pos="100000">
                <a:srgbClr val="00CC00"/>
              </a:gs>
            </a:gsLst>
            <a:lin ang="18900000" scaled="1"/>
          </a:gra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006600"/>
                </a:solidFill>
                <a:latin typeface="Tahoma" pitchFamily="34" charset="0"/>
              </a:rPr>
              <a:t>Подсказка</a:t>
            </a:r>
          </a:p>
        </p:txBody>
      </p:sp>
      <p:sp>
        <p:nvSpPr>
          <p:cNvPr id="204828" name="Text Box 28"/>
          <p:cNvSpPr txBox="1">
            <a:spLocks noChangeArrowheads="1"/>
          </p:cNvSpPr>
          <p:nvPr/>
        </p:nvSpPr>
        <p:spPr bwMode="auto">
          <a:xfrm>
            <a:off x="395288" y="1052513"/>
            <a:ext cx="82883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prstClr val="black"/>
                </a:solidFill>
              </a:rPr>
              <a:t>Вспомни свойство углов в равнобедренном треугольнике</a:t>
            </a:r>
          </a:p>
        </p:txBody>
      </p:sp>
      <p:sp>
        <p:nvSpPr>
          <p:cNvPr id="26653" name="Text Box 29"/>
          <p:cNvSpPr txBox="1">
            <a:spLocks noChangeArrowheads="1"/>
          </p:cNvSpPr>
          <p:nvPr/>
        </p:nvSpPr>
        <p:spPr bwMode="auto">
          <a:xfrm>
            <a:off x="1258888" y="260350"/>
            <a:ext cx="42767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prstClr val="black"/>
                </a:solidFill>
              </a:rPr>
              <a:t>∆АВС – равнобедренный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prstClr val="black"/>
                </a:solidFill>
              </a:rPr>
              <a:t>Докажите, что ∆</a:t>
            </a:r>
            <a:r>
              <a:rPr lang="en-US">
                <a:solidFill>
                  <a:prstClr val="black"/>
                </a:solidFill>
              </a:rPr>
              <a:t>OCD = </a:t>
            </a:r>
            <a:r>
              <a:rPr lang="ru-RU">
                <a:solidFill>
                  <a:prstClr val="black"/>
                </a:solidFill>
              </a:rPr>
              <a:t>∆</a:t>
            </a:r>
            <a:r>
              <a:rPr lang="en-US">
                <a:solidFill>
                  <a:prstClr val="black"/>
                </a:solidFill>
              </a:rPr>
              <a:t>KBD</a:t>
            </a:r>
            <a:endParaRPr lang="ru-RU">
              <a:solidFill>
                <a:prstClr val="black"/>
              </a:solidFill>
            </a:endParaRPr>
          </a:p>
        </p:txBody>
      </p:sp>
      <p:sp>
        <p:nvSpPr>
          <p:cNvPr id="204830" name="AutoShape 30"/>
          <p:cNvSpPr>
            <a:spLocks noChangeArrowheads="1"/>
          </p:cNvSpPr>
          <p:nvPr/>
        </p:nvSpPr>
        <p:spPr bwMode="auto">
          <a:xfrm>
            <a:off x="5364163" y="2060575"/>
            <a:ext cx="2447925" cy="792163"/>
          </a:xfrm>
          <a:prstGeom prst="wedgeRoundRectCallout">
            <a:avLst>
              <a:gd name="adj1" fmla="val 86574"/>
              <a:gd name="adj2" fmla="val 236773"/>
              <a:gd name="adj3" fmla="val 16667"/>
            </a:avLst>
          </a:prstGeom>
          <a:gradFill rotWithShape="1">
            <a:gsLst>
              <a:gs pos="0">
                <a:srgbClr val="33CCFF"/>
              </a:gs>
              <a:gs pos="50000">
                <a:schemeClr val="bg1"/>
              </a:gs>
              <a:gs pos="100000">
                <a:srgbClr val="33CCFF"/>
              </a:gs>
            </a:gsLst>
            <a:lin ang="18900000" scaled="1"/>
          </a:gradFill>
          <a:ln w="12700">
            <a:solidFill>
              <a:srgbClr val="00CCFF"/>
            </a:solidFill>
            <a:miter lim="800000"/>
            <a:headEnd type="none" w="sm" len="sm"/>
            <a:tailEnd type="none" w="sm" len="sm"/>
          </a:ln>
          <a:effectLst/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>
                <a:solidFill>
                  <a:srgbClr val="FF0000"/>
                </a:solidFill>
                <a:latin typeface="Times New Roman" pitchFamily="18" charset="0"/>
              </a:rPr>
              <a:t>ВЕРНО!</a:t>
            </a: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6655" name="AutoShape 31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16913" y="6021388"/>
            <a:ext cx="576262" cy="576262"/>
          </a:xfrm>
          <a:prstGeom prst="actionButtonForwardNext">
            <a:avLst/>
          </a:prstGeom>
          <a:gradFill rotWithShape="1">
            <a:gsLst>
              <a:gs pos="0">
                <a:schemeClr val="bg1"/>
              </a:gs>
              <a:gs pos="100000">
                <a:srgbClr val="0099FF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7451489"/>
      </p:ext>
    </p:extLst>
  </p:cSld>
  <p:clrMapOvr>
    <a:masterClrMapping/>
  </p:clrMapOvr>
  <p:transition spd="med"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48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04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04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04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048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048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048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048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048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048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048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048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04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04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04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048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048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048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048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048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048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048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048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8" presetID="8" presetClass="emph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animRot by="21540000">
                                      <p:cBhvr>
                                        <p:cTn id="39" dur="2000" fill="hold"/>
                                        <p:tgtEl>
                                          <p:spTgt spid="2048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0" presetClass="path" presetSubtype="0" accel="50000" decel="50000" fill="remove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4.16667E-6 -1.15607E-7 L -0.2875 -0.00509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2048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75" y="-2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07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048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 nodeType="clickPar">
                      <p:stCondLst>
                        <p:cond delay="0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9" presetClass="entr" presetSubtype="0" decel="10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48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48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48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2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2048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19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2048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 nodeType="clickPar">
                      <p:stCondLst>
                        <p:cond delay="0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49" presetClass="entr" presetSubtype="0" de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48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048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48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5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2048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21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048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 nodeType="clickPar">
                      <p:stCondLst>
                        <p:cond delay="0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204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04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20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2048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 nodeType="clickPar">
                      <p:stCondLst>
                        <p:cond delay="0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04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27"/>
                  </p:tgtEl>
                </p:cond>
              </p:nextCondLst>
            </p:seq>
          </p:childTnLst>
        </p:cTn>
      </p:par>
    </p:tnLst>
    <p:bldLst>
      <p:bldP spid="204805" grpId="0" animBg="1"/>
      <p:bldP spid="204805" grpId="1" animBg="1"/>
      <p:bldP spid="204807" grpId="0" animBg="1"/>
      <p:bldP spid="204822" grpId="0" animBg="1"/>
      <p:bldP spid="204822" grpId="1" animBg="1"/>
      <p:bldP spid="204822" grpId="2" animBg="1"/>
      <p:bldP spid="204822" grpId="3" animBg="1"/>
      <p:bldP spid="204823" grpId="0" animBg="1"/>
      <p:bldP spid="204824" grpId="0" animBg="1"/>
      <p:bldP spid="204828" grpId="0"/>
      <p:bldP spid="20483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AutoShape 2"/>
          <p:cNvSpPr>
            <a:spLocks noChangeArrowheads="1"/>
          </p:cNvSpPr>
          <p:nvPr/>
        </p:nvSpPr>
        <p:spPr bwMode="auto">
          <a:xfrm rot="10800000">
            <a:off x="2987675" y="1052513"/>
            <a:ext cx="2425700" cy="2016125"/>
          </a:xfrm>
          <a:prstGeom prst="triangle">
            <a:avLst>
              <a:gd name="adj" fmla="val 79315"/>
            </a:avLst>
          </a:prstGeom>
          <a:gradFill rotWithShape="1">
            <a:gsLst>
              <a:gs pos="0">
                <a:schemeClr val="bg1"/>
              </a:gs>
              <a:gs pos="100000">
                <a:srgbClr val="00CCFF"/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05827" name="AutoShape 3"/>
          <p:cNvSpPr>
            <a:spLocks noChangeArrowheads="1"/>
          </p:cNvSpPr>
          <p:nvPr/>
        </p:nvSpPr>
        <p:spPr bwMode="auto">
          <a:xfrm>
            <a:off x="1547813" y="3068638"/>
            <a:ext cx="2425700" cy="2016125"/>
          </a:xfrm>
          <a:prstGeom prst="triangle">
            <a:avLst>
              <a:gd name="adj" fmla="val 79315"/>
            </a:avLst>
          </a:prstGeom>
          <a:gradFill rotWithShape="1">
            <a:gsLst>
              <a:gs pos="0">
                <a:schemeClr val="bg1"/>
              </a:gs>
              <a:gs pos="100000">
                <a:srgbClr val="00CCFF"/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8198" name="AutoShape 4"/>
          <p:cNvSpPr>
            <a:spLocks noChangeArrowheads="1"/>
          </p:cNvSpPr>
          <p:nvPr/>
        </p:nvSpPr>
        <p:spPr bwMode="auto">
          <a:xfrm>
            <a:off x="1547813" y="3068638"/>
            <a:ext cx="2425700" cy="2016125"/>
          </a:xfrm>
          <a:prstGeom prst="triangle">
            <a:avLst>
              <a:gd name="adj" fmla="val 79315"/>
            </a:avLst>
          </a:prstGeom>
          <a:noFill/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05829" name="AutoShape 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659563" y="6021388"/>
            <a:ext cx="1582737" cy="647700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66FF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>
                <a:solidFill>
                  <a:srgbClr val="0000CC"/>
                </a:solidFill>
                <a:latin typeface="Tahoma" pitchFamily="34" charset="0"/>
              </a:rPr>
              <a:t>Проверка</a:t>
            </a:r>
          </a:p>
        </p:txBody>
      </p:sp>
      <p:sp>
        <p:nvSpPr>
          <p:cNvPr id="8200" name="AutoShape 6"/>
          <p:cNvSpPr>
            <a:spLocks noChangeArrowheads="1"/>
          </p:cNvSpPr>
          <p:nvPr/>
        </p:nvSpPr>
        <p:spPr bwMode="auto">
          <a:xfrm>
            <a:off x="3419475" y="2997200"/>
            <a:ext cx="144463" cy="142875"/>
          </a:xfrm>
          <a:prstGeom prst="flowChartConnector">
            <a:avLst/>
          </a:prstGeom>
          <a:solidFill>
            <a:srgbClr val="00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8201" name="AutoShape 7"/>
          <p:cNvSpPr>
            <a:spLocks noChangeArrowheads="1"/>
          </p:cNvSpPr>
          <p:nvPr/>
        </p:nvSpPr>
        <p:spPr bwMode="auto">
          <a:xfrm rot="9419072">
            <a:off x="1766888" y="4878388"/>
            <a:ext cx="71437" cy="215900"/>
          </a:xfrm>
          <a:prstGeom prst="moon">
            <a:avLst>
              <a:gd name="adj" fmla="val 50000"/>
            </a:avLst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8202" name="AutoShape 8"/>
          <p:cNvSpPr>
            <a:spLocks noChangeArrowheads="1"/>
          </p:cNvSpPr>
          <p:nvPr/>
        </p:nvSpPr>
        <p:spPr bwMode="auto">
          <a:xfrm rot="-2226907">
            <a:off x="5145088" y="1052513"/>
            <a:ext cx="104775" cy="215900"/>
          </a:xfrm>
          <a:prstGeom prst="moon">
            <a:avLst>
              <a:gd name="adj" fmla="val 50000"/>
            </a:avLst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8203" name="Line 9"/>
          <p:cNvSpPr>
            <a:spLocks noChangeShapeType="1"/>
          </p:cNvSpPr>
          <p:nvPr/>
        </p:nvSpPr>
        <p:spPr bwMode="auto">
          <a:xfrm>
            <a:off x="2484438" y="3933825"/>
            <a:ext cx="215900" cy="215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8204" name="Line 10"/>
          <p:cNvSpPr>
            <a:spLocks noChangeShapeType="1"/>
          </p:cNvSpPr>
          <p:nvPr/>
        </p:nvSpPr>
        <p:spPr bwMode="auto">
          <a:xfrm>
            <a:off x="4500563" y="1844675"/>
            <a:ext cx="215900" cy="215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8205" name="Text Box 11"/>
          <p:cNvSpPr txBox="1">
            <a:spLocks noChangeArrowheads="1"/>
          </p:cNvSpPr>
          <p:nvPr/>
        </p:nvSpPr>
        <p:spPr bwMode="auto">
          <a:xfrm>
            <a:off x="6659563" y="2276475"/>
            <a:ext cx="1757362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</a:rPr>
              <a:t>I</a:t>
            </a:r>
            <a:r>
              <a:rPr lang="ru-RU">
                <a:solidFill>
                  <a:prstClr val="black"/>
                </a:solidFill>
              </a:rPr>
              <a:t> признак</a:t>
            </a:r>
            <a:r>
              <a:rPr lang="en-US">
                <a:solidFill>
                  <a:prstClr val="black"/>
                </a:solidFill>
              </a:rPr>
              <a:t>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</a:rPr>
              <a:t>II</a:t>
            </a:r>
            <a:r>
              <a:rPr lang="ru-RU">
                <a:solidFill>
                  <a:prstClr val="black"/>
                </a:solidFill>
              </a:rPr>
              <a:t> признак</a:t>
            </a:r>
            <a:endParaRPr lang="en-US">
              <a:solidFill>
                <a:prstClr val="black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</a:rPr>
              <a:t>III</a:t>
            </a:r>
            <a:r>
              <a:rPr lang="ru-RU">
                <a:solidFill>
                  <a:prstClr val="black"/>
                </a:solidFill>
              </a:rPr>
              <a:t> признак</a:t>
            </a:r>
          </a:p>
        </p:txBody>
      </p:sp>
      <p:sp>
        <p:nvSpPr>
          <p:cNvPr id="205836" name="AutoShape 1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227763" y="2276475"/>
            <a:ext cx="288925" cy="50323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>
                <a:solidFill>
                  <a:prstClr val="black"/>
                </a:solidFill>
                <a:latin typeface="Times New Roman" pitchFamily="18" charset="0"/>
              </a:rPr>
              <a:t>1</a:t>
            </a:r>
          </a:p>
        </p:txBody>
      </p:sp>
      <p:sp>
        <p:nvSpPr>
          <p:cNvPr id="205837" name="AutoShape 1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227763" y="2997200"/>
            <a:ext cx="288925" cy="50323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>
                <a:solidFill>
                  <a:prstClr val="black"/>
                </a:solidFill>
                <a:latin typeface="Times New Roman" pitchFamily="18" charset="0"/>
              </a:rPr>
              <a:t>2</a:t>
            </a:r>
          </a:p>
        </p:txBody>
      </p:sp>
      <p:sp>
        <p:nvSpPr>
          <p:cNvPr id="205838" name="AutoShape 1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227763" y="3716338"/>
            <a:ext cx="288925" cy="503237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>
                <a:solidFill>
                  <a:prstClr val="black"/>
                </a:solidFill>
                <a:latin typeface="Times New Roman" pitchFamily="18" charset="0"/>
              </a:rPr>
              <a:t>3</a:t>
            </a:r>
          </a:p>
        </p:txBody>
      </p:sp>
      <p:sp>
        <p:nvSpPr>
          <p:cNvPr id="8209" name="Text Box 15"/>
          <p:cNvSpPr txBox="1">
            <a:spLocks noChangeArrowheads="1"/>
          </p:cNvSpPr>
          <p:nvPr/>
        </p:nvSpPr>
        <p:spPr bwMode="auto">
          <a:xfrm>
            <a:off x="827088" y="188913"/>
            <a:ext cx="36306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prstClr val="black"/>
                </a:solidFill>
              </a:rPr>
              <a:t>Доказать:</a:t>
            </a:r>
            <a:r>
              <a:rPr lang="en-US">
                <a:solidFill>
                  <a:prstClr val="black"/>
                </a:solidFill>
              </a:rPr>
              <a:t> </a:t>
            </a:r>
            <a:r>
              <a:rPr lang="ru-RU">
                <a:solidFill>
                  <a:prstClr val="black"/>
                </a:solidFill>
              </a:rPr>
              <a:t>  АВС =   А</a:t>
            </a:r>
            <a:r>
              <a:rPr lang="en-US">
                <a:solidFill>
                  <a:prstClr val="black"/>
                </a:solidFill>
              </a:rPr>
              <a:t>D</a:t>
            </a:r>
            <a:r>
              <a:rPr lang="ru-RU">
                <a:solidFill>
                  <a:prstClr val="black"/>
                </a:solidFill>
              </a:rPr>
              <a:t>М</a:t>
            </a:r>
          </a:p>
        </p:txBody>
      </p:sp>
      <p:graphicFrame>
        <p:nvGraphicFramePr>
          <p:cNvPr id="8194" name="Object 16"/>
          <p:cNvGraphicFramePr>
            <a:graphicFrameLocks noChangeAspect="1"/>
          </p:cNvGraphicFramePr>
          <p:nvPr/>
        </p:nvGraphicFramePr>
        <p:xfrm>
          <a:off x="3419475" y="188913"/>
          <a:ext cx="36512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5" name="Формула" r:id="rId3" imgW="139680" imgH="164880" progId="Equation.3">
                  <p:embed/>
                </p:oleObj>
              </mc:Choice>
              <mc:Fallback>
                <p:oleObj name="Формула" r:id="rId3" imgW="1396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475" y="188913"/>
                        <a:ext cx="365125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5" name="Object 17"/>
          <p:cNvGraphicFramePr>
            <a:graphicFrameLocks noChangeAspect="1"/>
          </p:cNvGraphicFramePr>
          <p:nvPr/>
        </p:nvGraphicFramePr>
        <p:xfrm>
          <a:off x="2268538" y="188913"/>
          <a:ext cx="36512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6" name="Формула" r:id="rId5" imgW="139680" imgH="164880" progId="Equation.3">
                  <p:embed/>
                </p:oleObj>
              </mc:Choice>
              <mc:Fallback>
                <p:oleObj name="Формула" r:id="rId5" imgW="1396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8538" y="188913"/>
                        <a:ext cx="365125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10" name="Text Box 18"/>
          <p:cNvSpPr txBox="1">
            <a:spLocks noChangeArrowheads="1"/>
          </p:cNvSpPr>
          <p:nvPr/>
        </p:nvSpPr>
        <p:spPr bwMode="auto">
          <a:xfrm>
            <a:off x="3924300" y="4941888"/>
            <a:ext cx="390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</a:rPr>
              <a:t>D</a:t>
            </a:r>
            <a:endParaRPr lang="ru-RU">
              <a:solidFill>
                <a:prstClr val="black"/>
              </a:solidFill>
            </a:endParaRPr>
          </a:p>
        </p:txBody>
      </p:sp>
      <p:sp>
        <p:nvSpPr>
          <p:cNvPr id="8211" name="Text Box 19"/>
          <p:cNvSpPr txBox="1">
            <a:spLocks noChangeArrowheads="1"/>
          </p:cNvSpPr>
          <p:nvPr/>
        </p:nvSpPr>
        <p:spPr bwMode="auto">
          <a:xfrm>
            <a:off x="1187450" y="4868863"/>
            <a:ext cx="4191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prstClr val="black"/>
                </a:solidFill>
              </a:rPr>
              <a:t>М</a:t>
            </a:r>
          </a:p>
        </p:txBody>
      </p:sp>
      <p:sp>
        <p:nvSpPr>
          <p:cNvPr id="8212" name="Text Box 20"/>
          <p:cNvSpPr txBox="1">
            <a:spLocks noChangeArrowheads="1"/>
          </p:cNvSpPr>
          <p:nvPr/>
        </p:nvSpPr>
        <p:spPr bwMode="auto">
          <a:xfrm>
            <a:off x="3563938" y="2924175"/>
            <a:ext cx="3667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prstClr val="black"/>
                </a:solidFill>
              </a:rPr>
              <a:t>А</a:t>
            </a:r>
          </a:p>
        </p:txBody>
      </p:sp>
      <p:sp>
        <p:nvSpPr>
          <p:cNvPr id="8213" name="Text Box 21"/>
          <p:cNvSpPr txBox="1">
            <a:spLocks noChangeArrowheads="1"/>
          </p:cNvSpPr>
          <p:nvPr/>
        </p:nvSpPr>
        <p:spPr bwMode="auto">
          <a:xfrm>
            <a:off x="2700338" y="836613"/>
            <a:ext cx="3635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prstClr val="black"/>
                </a:solidFill>
              </a:rPr>
              <a:t>В</a:t>
            </a:r>
          </a:p>
        </p:txBody>
      </p:sp>
      <p:sp>
        <p:nvSpPr>
          <p:cNvPr id="8214" name="Text Box 22"/>
          <p:cNvSpPr txBox="1">
            <a:spLocks noChangeArrowheads="1"/>
          </p:cNvSpPr>
          <p:nvPr/>
        </p:nvSpPr>
        <p:spPr bwMode="auto">
          <a:xfrm>
            <a:off x="5435600" y="836613"/>
            <a:ext cx="3667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prstClr val="black"/>
                </a:solidFill>
              </a:rPr>
              <a:t>С</a:t>
            </a:r>
          </a:p>
        </p:txBody>
      </p:sp>
      <p:sp>
        <p:nvSpPr>
          <p:cNvPr id="205847" name="Oval 23"/>
          <p:cNvSpPr>
            <a:spLocks noChangeArrowheads="1"/>
          </p:cNvSpPr>
          <p:nvPr/>
        </p:nvSpPr>
        <p:spPr bwMode="auto">
          <a:xfrm>
            <a:off x="6084888" y="1268413"/>
            <a:ext cx="2014537" cy="720725"/>
          </a:xfrm>
          <a:prstGeom prst="ellipse">
            <a:avLst/>
          </a:prstGeom>
          <a:gradFill rotWithShape="1">
            <a:gsLst>
              <a:gs pos="0">
                <a:srgbClr val="FFFF66"/>
              </a:gs>
              <a:gs pos="50000">
                <a:schemeClr val="bg1"/>
              </a:gs>
              <a:gs pos="100000">
                <a:srgbClr val="FFFF66"/>
              </a:gs>
            </a:gsLst>
            <a:lin ang="18900000" scaled="1"/>
          </a:gradFill>
          <a:ln w="12700">
            <a:round/>
            <a:headEnd type="none" w="sm" len="sm"/>
            <a:tailEnd type="none" w="sm" len="sm"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66"/>
            </a:extrusionClr>
          </a:sp3d>
        </p:spPr>
        <p:txBody>
          <a:bodyPr wrap="none" anchor="ctr">
            <a:flatTx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>
                <a:solidFill>
                  <a:prstClr val="black"/>
                </a:solidFill>
                <a:latin typeface="Tahoma" pitchFamily="34" charset="0"/>
              </a:rPr>
              <a:t>Не учишь!</a:t>
            </a:r>
            <a:endParaRPr lang="ru-RU" sz="2800">
              <a:solidFill>
                <a:srgbClr val="FF3300"/>
              </a:solidFill>
              <a:latin typeface="Tahoma" pitchFamily="34" charset="0"/>
            </a:endParaRPr>
          </a:p>
        </p:txBody>
      </p:sp>
      <p:sp>
        <p:nvSpPr>
          <p:cNvPr id="205848" name="AutoShape 24"/>
          <p:cNvSpPr>
            <a:spLocks noChangeArrowheads="1"/>
          </p:cNvSpPr>
          <p:nvPr/>
        </p:nvSpPr>
        <p:spPr bwMode="auto">
          <a:xfrm rot="-4513081">
            <a:off x="3305175" y="3249613"/>
            <a:ext cx="204788" cy="290512"/>
          </a:xfrm>
          <a:prstGeom prst="moon">
            <a:avLst>
              <a:gd name="adj" fmla="val 50000"/>
            </a:avLst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05849" name="AutoShape 25"/>
          <p:cNvSpPr>
            <a:spLocks noChangeArrowheads="1"/>
          </p:cNvSpPr>
          <p:nvPr/>
        </p:nvSpPr>
        <p:spPr bwMode="auto">
          <a:xfrm rot="5915073">
            <a:off x="3492500" y="2630488"/>
            <a:ext cx="139700" cy="292100"/>
          </a:xfrm>
          <a:prstGeom prst="moon">
            <a:avLst>
              <a:gd name="adj" fmla="val 50000"/>
            </a:avLst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8218" name="Freeform 26"/>
          <p:cNvSpPr>
            <a:spLocks/>
          </p:cNvSpPr>
          <p:nvPr/>
        </p:nvSpPr>
        <p:spPr bwMode="auto">
          <a:xfrm>
            <a:off x="1692275" y="4941888"/>
            <a:ext cx="71438" cy="142875"/>
          </a:xfrm>
          <a:custGeom>
            <a:avLst/>
            <a:gdLst>
              <a:gd name="T0" fmla="*/ 0 w 45"/>
              <a:gd name="T1" fmla="*/ 0 h 45"/>
              <a:gd name="T2" fmla="*/ 71438 w 45"/>
              <a:gd name="T3" fmla="*/ 142875 h 45"/>
              <a:gd name="T4" fmla="*/ 0 60000 65536"/>
              <a:gd name="T5" fmla="*/ 0 60000 65536"/>
              <a:gd name="T6" fmla="*/ 0 w 45"/>
              <a:gd name="T7" fmla="*/ 0 h 45"/>
              <a:gd name="T8" fmla="*/ 45 w 45"/>
              <a:gd name="T9" fmla="*/ 45 h 4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5" h="45">
                <a:moveTo>
                  <a:pt x="0" y="0"/>
                </a:moveTo>
                <a:cubicBezTo>
                  <a:pt x="19" y="15"/>
                  <a:pt x="38" y="30"/>
                  <a:pt x="45" y="45"/>
                </a:cubicBezTo>
              </a:path>
            </a:pathLst>
          </a:custGeom>
          <a:noFill/>
          <a:ln w="28575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8219" name="Freeform 27"/>
          <p:cNvSpPr>
            <a:spLocks/>
          </p:cNvSpPr>
          <p:nvPr/>
        </p:nvSpPr>
        <p:spPr bwMode="auto">
          <a:xfrm>
            <a:off x="5219700" y="1052513"/>
            <a:ext cx="73025" cy="144462"/>
          </a:xfrm>
          <a:custGeom>
            <a:avLst/>
            <a:gdLst>
              <a:gd name="T0" fmla="*/ 0 w 46"/>
              <a:gd name="T1" fmla="*/ 0 h 91"/>
              <a:gd name="T2" fmla="*/ 73025 w 46"/>
              <a:gd name="T3" fmla="*/ 144462 h 91"/>
              <a:gd name="T4" fmla="*/ 0 60000 65536"/>
              <a:gd name="T5" fmla="*/ 0 60000 65536"/>
              <a:gd name="T6" fmla="*/ 0 w 46"/>
              <a:gd name="T7" fmla="*/ 0 h 91"/>
              <a:gd name="T8" fmla="*/ 46 w 46"/>
              <a:gd name="T9" fmla="*/ 91 h 9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6" h="91">
                <a:moveTo>
                  <a:pt x="0" y="0"/>
                </a:moveTo>
                <a:cubicBezTo>
                  <a:pt x="19" y="38"/>
                  <a:pt x="38" y="76"/>
                  <a:pt x="46" y="91"/>
                </a:cubicBezTo>
              </a:path>
            </a:pathLst>
          </a:custGeom>
          <a:noFill/>
          <a:ln w="38100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05852" name="AutoShape 28"/>
          <p:cNvSpPr>
            <a:spLocks noChangeArrowheads="1"/>
          </p:cNvSpPr>
          <p:nvPr/>
        </p:nvSpPr>
        <p:spPr bwMode="auto">
          <a:xfrm>
            <a:off x="2843213" y="5734050"/>
            <a:ext cx="2447925" cy="792163"/>
          </a:xfrm>
          <a:prstGeom prst="wedgeRoundRectCallout">
            <a:avLst>
              <a:gd name="adj1" fmla="val 85926"/>
              <a:gd name="adj2" fmla="val -361421"/>
              <a:gd name="adj3" fmla="val 16667"/>
            </a:avLst>
          </a:prstGeom>
          <a:gradFill rotWithShape="1">
            <a:gsLst>
              <a:gs pos="0">
                <a:srgbClr val="33CCFF"/>
              </a:gs>
              <a:gs pos="50000">
                <a:schemeClr val="bg1"/>
              </a:gs>
              <a:gs pos="100000">
                <a:srgbClr val="33CCFF"/>
              </a:gs>
            </a:gsLst>
            <a:lin ang="18900000" scaled="1"/>
          </a:gradFill>
          <a:ln w="12700">
            <a:solidFill>
              <a:srgbClr val="00CCFF"/>
            </a:solidFill>
            <a:miter lim="800000"/>
            <a:headEnd type="none" w="sm" len="sm"/>
            <a:tailEnd type="none" w="sm" len="sm"/>
          </a:ln>
          <a:effectLst/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>
                <a:solidFill>
                  <a:srgbClr val="FF0000"/>
                </a:solidFill>
                <a:latin typeface="Times New Roman" pitchFamily="18" charset="0"/>
              </a:rPr>
              <a:t>ВЕРНО!</a:t>
            </a:r>
          </a:p>
        </p:txBody>
      </p:sp>
      <p:sp>
        <p:nvSpPr>
          <p:cNvPr id="8221" name="AutoShape 29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16913" y="6021388"/>
            <a:ext cx="576262" cy="576262"/>
          </a:xfrm>
          <a:prstGeom prst="actionButtonForwardNext">
            <a:avLst/>
          </a:prstGeom>
          <a:gradFill rotWithShape="1">
            <a:gsLst>
              <a:gs pos="0">
                <a:schemeClr val="bg1"/>
              </a:gs>
              <a:gs pos="100000">
                <a:srgbClr val="0099FF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pic>
        <p:nvPicPr>
          <p:cNvPr id="11272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75" y="5338763"/>
            <a:ext cx="1371600" cy="1365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7511468"/>
      </p:ext>
    </p:extLst>
  </p:cSld>
  <p:clrMapOvr>
    <a:masterClrMapping/>
  </p:clrMapOvr>
  <p:transition spd="med"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58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058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058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058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0584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058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0584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058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0584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058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0584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0584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058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058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058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0584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058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0584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058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0584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058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0584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0584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8" presetID="8" presetClass="emph" presetSubtype="0" fill="remove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Rot by="10800000">
                                      <p:cBhvr>
                                        <p:cTn id="39" dur="2000" fill="hold"/>
                                        <p:tgtEl>
                                          <p:spTgt spid="2058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0" presetClass="path" presetSubtype="0" accel="50000" decel="50000" fill="remove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77778E-7 2.77457E-6 L 0.15868 -0.29364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2058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34" y="-146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829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058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 nodeType="clickPar">
                      <p:stCondLst>
                        <p:cond delay="0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9" presetClass="entr" presetSubtype="0" de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58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58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58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5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2" presetID="10" presetClass="exit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2058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836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2058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 nodeType="clickPar">
                      <p:stCondLst>
                        <p:cond delay="0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49" presetClass="entr" presetSubtype="0" decel="10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58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058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58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5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5" presetID="10" presetClass="exit" presetSubtype="0" fill="hold" grpId="2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2058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838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058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 nodeType="clickPar">
                      <p:stCondLst>
                        <p:cond delay="0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205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05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837"/>
                  </p:tgtEl>
                </p:cond>
              </p:nextCondLst>
            </p:seq>
          </p:childTnLst>
        </p:cTn>
      </p:par>
    </p:tnLst>
    <p:bldLst>
      <p:bldP spid="205827" grpId="0" animBg="1"/>
      <p:bldP spid="205827" grpId="1" animBg="1"/>
      <p:bldP spid="205829" grpId="0" animBg="1"/>
      <p:bldP spid="205847" grpId="0" animBg="1"/>
      <p:bldP spid="205847" grpId="1" animBg="1"/>
      <p:bldP spid="205847" grpId="2" animBg="1"/>
      <p:bldP spid="205847" grpId="3" animBg="1"/>
      <p:bldP spid="205848" grpId="0" animBg="1"/>
      <p:bldP spid="205849" grpId="0" animBg="1"/>
      <p:bldP spid="20585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Text Box 2"/>
          <p:cNvSpPr txBox="1">
            <a:spLocks noChangeArrowheads="1"/>
          </p:cNvSpPr>
          <p:nvPr/>
        </p:nvSpPr>
        <p:spPr bwMode="auto">
          <a:xfrm>
            <a:off x="6588125" y="2205038"/>
            <a:ext cx="431800" cy="519112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50000">
                <a:srgbClr val="66FFFF"/>
              </a:gs>
              <a:gs pos="100000">
                <a:schemeClr val="bg1"/>
              </a:gs>
            </a:gsLst>
            <a:lin ang="18900000" scaled="1"/>
          </a:gradFill>
          <a:ln w="12700">
            <a:noFill/>
            <a:miter lim="800000"/>
            <a:headEnd type="none" w="sm" len="sm"/>
            <a:tailEnd type="none" w="sm" len="sm"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66FFFF"/>
            </a:extrusionClr>
          </a:sp3d>
        </p:spPr>
        <p:txBody>
          <a:bodyPr>
            <a:spAutoFit/>
            <a:flatTx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>
                <a:solidFill>
                  <a:srgbClr val="0000CC"/>
                </a:solidFill>
                <a:latin typeface="Tahoma" pitchFamily="34" charset="0"/>
              </a:rPr>
              <a:t>К</a:t>
            </a:r>
          </a:p>
        </p:txBody>
      </p:sp>
      <p:sp>
        <p:nvSpPr>
          <p:cNvPr id="225283" name="Text Box 3"/>
          <p:cNvSpPr txBox="1">
            <a:spLocks noChangeArrowheads="1"/>
          </p:cNvSpPr>
          <p:nvPr/>
        </p:nvSpPr>
        <p:spPr bwMode="auto">
          <a:xfrm>
            <a:off x="6011863" y="1989138"/>
            <a:ext cx="431800" cy="519112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50000">
                <a:srgbClr val="66FFFF"/>
              </a:gs>
              <a:gs pos="100000">
                <a:schemeClr val="bg1"/>
              </a:gs>
            </a:gsLst>
            <a:lin ang="18900000" scaled="1"/>
          </a:gradFill>
          <a:ln w="12700">
            <a:noFill/>
            <a:miter lim="800000"/>
            <a:headEnd type="none" w="sm" len="sm"/>
            <a:tailEnd type="none" w="sm" len="sm"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66FFFF"/>
            </a:extrusionClr>
          </a:sp3d>
        </p:spPr>
        <p:txBody>
          <a:bodyPr>
            <a:spAutoFit/>
            <a:flatTx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>
                <a:solidFill>
                  <a:srgbClr val="0000CC"/>
                </a:solidFill>
                <a:latin typeface="Tahoma" pitchFamily="34" charset="0"/>
              </a:rPr>
              <a:t>О</a:t>
            </a:r>
          </a:p>
        </p:txBody>
      </p:sp>
      <p:sp>
        <p:nvSpPr>
          <p:cNvPr id="225284" name="Text Box 4"/>
          <p:cNvSpPr txBox="1">
            <a:spLocks noChangeArrowheads="1"/>
          </p:cNvSpPr>
          <p:nvPr/>
        </p:nvSpPr>
        <p:spPr bwMode="auto">
          <a:xfrm>
            <a:off x="5364163" y="260350"/>
            <a:ext cx="431800" cy="519113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50000">
                <a:srgbClr val="66FFFF"/>
              </a:gs>
              <a:gs pos="100000">
                <a:schemeClr val="bg1"/>
              </a:gs>
            </a:gsLst>
            <a:lin ang="18900000" scaled="1"/>
          </a:gradFill>
          <a:ln w="12700">
            <a:noFill/>
            <a:miter lim="800000"/>
            <a:headEnd type="none" w="sm" len="sm"/>
            <a:tailEnd type="none" w="sm" len="sm"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66FFFF"/>
            </a:extrusionClr>
          </a:sp3d>
        </p:spPr>
        <p:txBody>
          <a:bodyPr>
            <a:spAutoFit/>
            <a:flatTx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>
                <a:solidFill>
                  <a:srgbClr val="0000CC"/>
                </a:solidFill>
                <a:latin typeface="Tahoma" pitchFamily="34" charset="0"/>
              </a:rPr>
              <a:t>Р</a:t>
            </a:r>
          </a:p>
        </p:txBody>
      </p:sp>
      <p:sp>
        <p:nvSpPr>
          <p:cNvPr id="225285" name="Text Box 5"/>
          <p:cNvSpPr txBox="1">
            <a:spLocks noChangeArrowheads="1"/>
          </p:cNvSpPr>
          <p:nvPr/>
        </p:nvSpPr>
        <p:spPr bwMode="auto">
          <a:xfrm>
            <a:off x="7740650" y="260350"/>
            <a:ext cx="504825" cy="519113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50000">
                <a:srgbClr val="66FFFF"/>
              </a:gs>
              <a:gs pos="100000">
                <a:schemeClr val="bg1"/>
              </a:gs>
            </a:gsLst>
            <a:lin ang="18900000" scaled="1"/>
          </a:gradFill>
          <a:ln w="12700">
            <a:noFill/>
            <a:miter lim="800000"/>
            <a:headEnd type="none" w="sm" len="sm"/>
            <a:tailEnd type="none" w="sm" len="sm"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66FFFF"/>
            </a:extrusionClr>
          </a:sp3d>
        </p:spPr>
        <p:txBody>
          <a:bodyPr>
            <a:spAutoFit/>
            <a:flatTx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>
                <a:solidFill>
                  <a:srgbClr val="0000CC"/>
                </a:solidFill>
                <a:latin typeface="Tahoma" pitchFamily="34" charset="0"/>
              </a:rPr>
              <a:t>Ы</a:t>
            </a:r>
          </a:p>
        </p:txBody>
      </p:sp>
      <p:sp>
        <p:nvSpPr>
          <p:cNvPr id="225286" name="Text Box 6"/>
          <p:cNvSpPr txBox="1">
            <a:spLocks noChangeArrowheads="1"/>
          </p:cNvSpPr>
          <p:nvPr/>
        </p:nvSpPr>
        <p:spPr bwMode="auto">
          <a:xfrm>
            <a:off x="7092950" y="260350"/>
            <a:ext cx="431800" cy="519113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50000">
                <a:srgbClr val="66FFFF"/>
              </a:gs>
              <a:gs pos="100000">
                <a:schemeClr val="bg1"/>
              </a:gs>
            </a:gsLst>
            <a:lin ang="18900000" scaled="1"/>
          </a:gradFill>
          <a:ln w="12700">
            <a:noFill/>
            <a:miter lim="800000"/>
            <a:headEnd type="none" w="sm" len="sm"/>
            <a:tailEnd type="none" w="sm" len="sm"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66FFFF"/>
            </a:extrusionClr>
          </a:sp3d>
        </p:spPr>
        <p:txBody>
          <a:bodyPr>
            <a:spAutoFit/>
            <a:flatTx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>
                <a:solidFill>
                  <a:srgbClr val="0000CC"/>
                </a:solidFill>
                <a:latin typeface="Tahoma" pitchFamily="34" charset="0"/>
              </a:rPr>
              <a:t>Н</a:t>
            </a:r>
          </a:p>
        </p:txBody>
      </p:sp>
      <p:sp>
        <p:nvSpPr>
          <p:cNvPr id="225287" name="Text Box 7"/>
          <p:cNvSpPr txBox="1">
            <a:spLocks noChangeArrowheads="1"/>
          </p:cNvSpPr>
          <p:nvPr/>
        </p:nvSpPr>
        <p:spPr bwMode="auto">
          <a:xfrm>
            <a:off x="4859338" y="981075"/>
            <a:ext cx="1600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1400" b="1">
                <a:solidFill>
                  <a:srgbClr val="FF0000"/>
                </a:solidFill>
              </a:rPr>
              <a:t>о</a:t>
            </a:r>
            <a:r>
              <a:rPr lang="ru-RU" sz="1400" b="1">
                <a:solidFill>
                  <a:srgbClr val="0000FF"/>
                </a:solidFill>
              </a:rPr>
              <a:t>строугольный</a:t>
            </a:r>
          </a:p>
        </p:txBody>
      </p:sp>
      <p:sp>
        <p:nvSpPr>
          <p:cNvPr id="9226" name="Text Box 8"/>
          <p:cNvSpPr txBox="1">
            <a:spLocks noChangeArrowheads="1"/>
          </p:cNvSpPr>
          <p:nvPr/>
        </p:nvSpPr>
        <p:spPr bwMode="auto">
          <a:xfrm>
            <a:off x="0" y="4797425"/>
            <a:ext cx="74517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1600" b="1">
                <a:solidFill>
                  <a:srgbClr val="000000"/>
                </a:solidFill>
                <a:latin typeface="Times New Roman" pitchFamily="18" charset="0"/>
              </a:rPr>
              <a:t>Какие буквы можно подставить в предложение : Геометрия трудн… предмет </a:t>
            </a:r>
          </a:p>
        </p:txBody>
      </p:sp>
      <p:sp>
        <p:nvSpPr>
          <p:cNvPr id="225289" name="Text Box 9"/>
          <p:cNvSpPr txBox="1">
            <a:spLocks noChangeArrowheads="1"/>
          </p:cNvSpPr>
          <p:nvPr/>
        </p:nvSpPr>
        <p:spPr bwMode="auto">
          <a:xfrm>
            <a:off x="4787900" y="188913"/>
            <a:ext cx="431800" cy="519112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50000">
                <a:srgbClr val="66FFFF"/>
              </a:gs>
              <a:gs pos="100000">
                <a:schemeClr val="bg1"/>
              </a:gs>
            </a:gsLst>
            <a:lin ang="18900000" scaled="1"/>
          </a:gradFill>
          <a:ln w="12700">
            <a:noFill/>
            <a:miter lim="800000"/>
            <a:headEnd type="none" w="sm" len="sm"/>
            <a:tailEnd type="none" w="sm" len="sm"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66FFFF"/>
            </a:extrusionClr>
          </a:sp3d>
        </p:spPr>
        <p:txBody>
          <a:bodyPr>
            <a:spAutoFit/>
            <a:flatTx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>
                <a:solidFill>
                  <a:srgbClr val="0000CC"/>
                </a:solidFill>
                <a:latin typeface="Tahoma" pitchFamily="34" charset="0"/>
              </a:rPr>
              <a:t>П</a:t>
            </a:r>
          </a:p>
        </p:txBody>
      </p:sp>
      <p:sp>
        <p:nvSpPr>
          <p:cNvPr id="225290" name="Text Box 10"/>
          <p:cNvSpPr txBox="1">
            <a:spLocks noChangeArrowheads="1"/>
          </p:cNvSpPr>
          <p:nvPr/>
        </p:nvSpPr>
        <p:spPr bwMode="auto">
          <a:xfrm>
            <a:off x="5364163" y="1844675"/>
            <a:ext cx="431800" cy="519113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50000">
                <a:srgbClr val="66FFFF"/>
              </a:gs>
              <a:gs pos="100000">
                <a:schemeClr val="bg1"/>
              </a:gs>
            </a:gsLst>
            <a:lin ang="18900000" scaled="1"/>
          </a:gradFill>
          <a:ln w="12700">
            <a:noFill/>
            <a:miter lim="800000"/>
            <a:headEnd type="none" w="sm" len="sm"/>
            <a:tailEnd type="none" w="sm" len="sm"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66FFFF"/>
            </a:extrusionClr>
          </a:sp3d>
        </p:spPr>
        <p:txBody>
          <a:bodyPr>
            <a:spAutoFit/>
            <a:flatTx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>
                <a:solidFill>
                  <a:srgbClr val="0000CC"/>
                </a:solidFill>
                <a:latin typeface="Tahoma" pitchFamily="34" charset="0"/>
              </a:rPr>
              <a:t>Р</a:t>
            </a:r>
          </a:p>
        </p:txBody>
      </p:sp>
      <p:sp>
        <p:nvSpPr>
          <p:cNvPr id="225291" name="Text Box 11"/>
          <p:cNvSpPr txBox="1">
            <a:spLocks noChangeArrowheads="1"/>
          </p:cNvSpPr>
          <p:nvPr/>
        </p:nvSpPr>
        <p:spPr bwMode="auto">
          <a:xfrm>
            <a:off x="5867400" y="260350"/>
            <a:ext cx="431800" cy="519113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50000">
                <a:srgbClr val="66FFFF"/>
              </a:gs>
              <a:gs pos="100000">
                <a:schemeClr val="bg1"/>
              </a:gs>
            </a:gsLst>
            <a:lin ang="18900000" scaled="1"/>
          </a:gradFill>
          <a:ln w="12700">
            <a:noFill/>
            <a:miter lim="800000"/>
            <a:headEnd type="none" w="sm" len="sm"/>
            <a:tailEnd type="none" w="sm" len="sm"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66FFFF"/>
            </a:extrusionClr>
          </a:sp3d>
        </p:spPr>
        <p:txBody>
          <a:bodyPr>
            <a:spAutoFit/>
            <a:flatTx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>
                <a:solidFill>
                  <a:srgbClr val="0000CC"/>
                </a:solidFill>
                <a:latin typeface="Tahoma" pitchFamily="34" charset="0"/>
              </a:rPr>
              <a:t>О</a:t>
            </a:r>
          </a:p>
        </p:txBody>
      </p:sp>
      <p:sp>
        <p:nvSpPr>
          <p:cNvPr id="225292" name="Text Box 12"/>
          <p:cNvSpPr txBox="1">
            <a:spLocks noChangeArrowheads="1"/>
          </p:cNvSpPr>
          <p:nvPr/>
        </p:nvSpPr>
        <p:spPr bwMode="auto">
          <a:xfrm>
            <a:off x="6443663" y="333375"/>
            <a:ext cx="431800" cy="519113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50000">
                <a:srgbClr val="66FFFF"/>
              </a:gs>
              <a:gs pos="100000">
                <a:schemeClr val="bg1"/>
              </a:gs>
            </a:gsLst>
            <a:lin ang="18900000" scaled="1"/>
          </a:gradFill>
          <a:ln w="12700">
            <a:noFill/>
            <a:miter lim="800000"/>
            <a:headEnd type="none" w="sm" len="sm"/>
            <a:tailEnd type="none" w="sm" len="sm"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66FFFF"/>
            </a:extrusionClr>
          </a:sp3d>
        </p:spPr>
        <p:txBody>
          <a:bodyPr>
            <a:spAutoFit/>
            <a:flatTx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>
                <a:solidFill>
                  <a:srgbClr val="0000CC"/>
                </a:solidFill>
                <a:latin typeface="Tahoma" pitchFamily="34" charset="0"/>
              </a:rPr>
              <a:t>Б</a:t>
            </a:r>
          </a:p>
        </p:txBody>
      </p:sp>
      <p:sp>
        <p:nvSpPr>
          <p:cNvPr id="225293" name="Text Box 13"/>
          <p:cNvSpPr txBox="1">
            <a:spLocks noChangeArrowheads="1"/>
          </p:cNvSpPr>
          <p:nvPr/>
        </p:nvSpPr>
        <p:spPr bwMode="auto">
          <a:xfrm>
            <a:off x="8459788" y="260350"/>
            <a:ext cx="431800" cy="519113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50000">
                <a:srgbClr val="66FFFF"/>
              </a:gs>
              <a:gs pos="100000">
                <a:schemeClr val="bg1"/>
              </a:gs>
            </a:gsLst>
            <a:lin ang="18900000" scaled="1"/>
          </a:gradFill>
          <a:ln w="12700">
            <a:noFill/>
            <a:miter lim="800000"/>
            <a:headEnd type="none" w="sm" len="sm"/>
            <a:tailEnd type="none" w="sm" len="sm"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66FFFF"/>
            </a:extrusionClr>
          </a:sp3d>
        </p:spPr>
        <p:txBody>
          <a:bodyPr>
            <a:spAutoFit/>
            <a:flatTx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>
                <a:solidFill>
                  <a:srgbClr val="0000CC"/>
                </a:solidFill>
                <a:latin typeface="Tahoma" pitchFamily="34" charset="0"/>
              </a:rPr>
              <a:t>Й</a:t>
            </a:r>
          </a:p>
        </p:txBody>
      </p:sp>
      <p:sp>
        <p:nvSpPr>
          <p:cNvPr id="9232" name="AutoShape 14">
            <a:hlinkClick r:id="" action="ppaction://hlinkshowjump?jump=endshow" highlightClick="1"/>
          </p:cNvPr>
          <p:cNvSpPr>
            <a:spLocks noChangeArrowheads="1"/>
          </p:cNvSpPr>
          <p:nvPr/>
        </p:nvSpPr>
        <p:spPr bwMode="auto">
          <a:xfrm>
            <a:off x="8459788" y="6092825"/>
            <a:ext cx="539750" cy="549275"/>
          </a:xfrm>
          <a:prstGeom prst="actionButtonForwardNext">
            <a:avLst/>
          </a:prstGeom>
          <a:gradFill rotWithShape="1">
            <a:gsLst>
              <a:gs pos="0">
                <a:schemeClr val="bg1"/>
              </a:gs>
              <a:gs pos="100000">
                <a:srgbClr val="3399FF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25295" name="Text Box 15"/>
          <p:cNvSpPr txBox="1">
            <a:spLocks noChangeArrowheads="1"/>
          </p:cNvSpPr>
          <p:nvPr/>
        </p:nvSpPr>
        <p:spPr bwMode="auto">
          <a:xfrm>
            <a:off x="3276600" y="333375"/>
            <a:ext cx="404813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CCFF"/>
              </a:gs>
            </a:gsLst>
            <a:path path="shape">
              <a:fillToRect l="50000" t="50000" r="50000" b="5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3500000" algn="ctr" rotWithShape="0">
              <a:srgbClr val="FF3300">
                <a:alpha val="50000"/>
              </a:srgbClr>
            </a:outerShdw>
          </a:effec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FF0000"/>
                </a:solidFill>
                <a:latin typeface="Times New Roman" pitchFamily="18" charset="0"/>
              </a:rPr>
              <a:t>П</a:t>
            </a:r>
            <a:endParaRPr lang="ru-RU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5296" name="Text Box 16"/>
          <p:cNvSpPr txBox="1">
            <a:spLocks noChangeArrowheads="1"/>
          </p:cNvSpPr>
          <p:nvPr/>
        </p:nvSpPr>
        <p:spPr bwMode="auto">
          <a:xfrm>
            <a:off x="7380288" y="1268413"/>
            <a:ext cx="404812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CCFF"/>
              </a:gs>
            </a:gsLst>
            <a:path path="shape">
              <a:fillToRect l="50000" t="50000" r="50000" b="5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3500000" algn="ctr" rotWithShape="0">
              <a:srgbClr val="FF3300">
                <a:alpha val="50000"/>
              </a:srgbClr>
            </a:outerShdw>
          </a:effec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FF0000"/>
                </a:solidFill>
                <a:latin typeface="Times New Roman" pitchFamily="18" charset="0"/>
              </a:rPr>
              <a:t>О</a:t>
            </a:r>
            <a:endParaRPr lang="ru-RU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5297" name="Text Box 17"/>
          <p:cNvSpPr txBox="1">
            <a:spLocks noChangeArrowheads="1"/>
          </p:cNvSpPr>
          <p:nvPr/>
        </p:nvSpPr>
        <p:spPr bwMode="auto">
          <a:xfrm>
            <a:off x="3851275" y="2060575"/>
            <a:ext cx="354013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CCFF"/>
              </a:gs>
            </a:gsLst>
            <a:path path="shape">
              <a:fillToRect l="50000" t="50000" r="50000" b="5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3500000" algn="ctr" rotWithShape="0">
              <a:srgbClr val="FF3300">
                <a:alpha val="50000"/>
              </a:srgbClr>
            </a:outerShdw>
          </a:effec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FF0000"/>
                </a:solidFill>
                <a:latin typeface="Times New Roman" pitchFamily="18" charset="0"/>
              </a:rPr>
              <a:t>Р</a:t>
            </a:r>
            <a:endParaRPr lang="ru-RU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9236" name="Text Box 18"/>
          <p:cNvSpPr txBox="1">
            <a:spLocks noChangeArrowheads="1"/>
          </p:cNvSpPr>
          <p:nvPr/>
        </p:nvSpPr>
        <p:spPr bwMode="auto">
          <a:xfrm>
            <a:off x="1042988" y="260350"/>
            <a:ext cx="186531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1600" b="1">
                <a:solidFill>
                  <a:srgbClr val="000000"/>
                </a:solidFill>
                <a:latin typeface="Times New Roman" pitchFamily="18" charset="0"/>
              </a:rPr>
              <a:t>Вид треугольника</a:t>
            </a:r>
          </a:p>
        </p:txBody>
      </p:sp>
      <p:sp>
        <p:nvSpPr>
          <p:cNvPr id="225299" name="Text Box 19"/>
          <p:cNvSpPr txBox="1">
            <a:spLocks noChangeArrowheads="1"/>
          </p:cNvSpPr>
          <p:nvPr/>
        </p:nvSpPr>
        <p:spPr bwMode="auto">
          <a:xfrm>
            <a:off x="1476375" y="404813"/>
            <a:ext cx="17351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1800" b="1">
                <a:solidFill>
                  <a:srgbClr val="FF3300"/>
                </a:solidFill>
                <a:latin typeface="Times New Roman" pitchFamily="18" charset="0"/>
              </a:rPr>
              <a:t>П</a:t>
            </a:r>
            <a:r>
              <a:rPr lang="ru-RU" sz="1600" b="1">
                <a:solidFill>
                  <a:srgbClr val="0000FF"/>
                </a:solidFill>
                <a:latin typeface="Times New Roman" pitchFamily="18" charset="0"/>
              </a:rPr>
              <a:t>рямоугольный</a:t>
            </a:r>
          </a:p>
        </p:txBody>
      </p:sp>
      <p:sp>
        <p:nvSpPr>
          <p:cNvPr id="9238" name="AutoShape 20"/>
          <p:cNvSpPr>
            <a:spLocks noChangeArrowheads="1"/>
          </p:cNvSpPr>
          <p:nvPr/>
        </p:nvSpPr>
        <p:spPr bwMode="auto">
          <a:xfrm>
            <a:off x="323850" y="1844675"/>
            <a:ext cx="1057275" cy="790575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rgbClr val="33CC33"/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9239" name="Line 21"/>
          <p:cNvSpPr>
            <a:spLocks noChangeShapeType="1"/>
          </p:cNvSpPr>
          <p:nvPr/>
        </p:nvSpPr>
        <p:spPr bwMode="auto">
          <a:xfrm>
            <a:off x="468313" y="2133600"/>
            <a:ext cx="215900" cy="1444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9240" name="Line 22"/>
          <p:cNvSpPr>
            <a:spLocks noChangeShapeType="1"/>
          </p:cNvSpPr>
          <p:nvPr/>
        </p:nvSpPr>
        <p:spPr bwMode="auto">
          <a:xfrm flipH="1">
            <a:off x="971550" y="2133600"/>
            <a:ext cx="215900" cy="1444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9241" name="Text Box 23"/>
          <p:cNvSpPr txBox="1">
            <a:spLocks noChangeArrowheads="1"/>
          </p:cNvSpPr>
          <p:nvPr/>
        </p:nvSpPr>
        <p:spPr bwMode="auto">
          <a:xfrm>
            <a:off x="1116013" y="1989138"/>
            <a:ext cx="186531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1600" b="1">
                <a:solidFill>
                  <a:srgbClr val="000000"/>
                </a:solidFill>
                <a:latin typeface="Times New Roman" pitchFamily="18" charset="0"/>
              </a:rPr>
              <a:t>Вид треугольника</a:t>
            </a:r>
          </a:p>
        </p:txBody>
      </p:sp>
      <p:sp>
        <p:nvSpPr>
          <p:cNvPr id="225304" name="Text Box 24"/>
          <p:cNvSpPr txBox="1">
            <a:spLocks noChangeArrowheads="1"/>
          </p:cNvSpPr>
          <p:nvPr/>
        </p:nvSpPr>
        <p:spPr bwMode="auto">
          <a:xfrm>
            <a:off x="1258888" y="2205038"/>
            <a:ext cx="170338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1600" b="1">
                <a:solidFill>
                  <a:srgbClr val="FF0000"/>
                </a:solidFill>
                <a:latin typeface="Times New Roman" pitchFamily="18" charset="0"/>
              </a:rPr>
              <a:t>р</a:t>
            </a:r>
            <a:r>
              <a:rPr lang="ru-RU" sz="1600" b="1">
                <a:solidFill>
                  <a:srgbClr val="0000FF"/>
                </a:solidFill>
                <a:latin typeface="Times New Roman" pitchFamily="18" charset="0"/>
              </a:rPr>
              <a:t>авносторонний</a:t>
            </a:r>
          </a:p>
        </p:txBody>
      </p:sp>
      <p:sp>
        <p:nvSpPr>
          <p:cNvPr id="9243" name="Line 25"/>
          <p:cNvSpPr>
            <a:spLocks noChangeShapeType="1"/>
          </p:cNvSpPr>
          <p:nvPr/>
        </p:nvSpPr>
        <p:spPr bwMode="auto">
          <a:xfrm flipH="1">
            <a:off x="250825" y="4221163"/>
            <a:ext cx="1223963" cy="431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9244" name="Line 26"/>
          <p:cNvSpPr>
            <a:spLocks noChangeShapeType="1"/>
          </p:cNvSpPr>
          <p:nvPr/>
        </p:nvSpPr>
        <p:spPr bwMode="auto">
          <a:xfrm>
            <a:off x="250825" y="4652963"/>
            <a:ext cx="1223963" cy="714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9245" name="Text Box 27"/>
          <p:cNvSpPr txBox="1">
            <a:spLocks noChangeArrowheads="1"/>
          </p:cNvSpPr>
          <p:nvPr/>
        </p:nvSpPr>
        <p:spPr bwMode="auto">
          <a:xfrm>
            <a:off x="4787900" y="765175"/>
            <a:ext cx="40894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1600" b="1">
                <a:solidFill>
                  <a:srgbClr val="000000"/>
                </a:solidFill>
                <a:latin typeface="Times New Roman" pitchFamily="18" charset="0"/>
              </a:rPr>
              <a:t>Треугольник, у которого все углы острые </a:t>
            </a:r>
          </a:p>
        </p:txBody>
      </p:sp>
      <p:sp>
        <p:nvSpPr>
          <p:cNvPr id="225308" name="Text Box 28"/>
          <p:cNvSpPr txBox="1">
            <a:spLocks noChangeArrowheads="1"/>
          </p:cNvSpPr>
          <p:nvPr/>
        </p:nvSpPr>
        <p:spPr bwMode="auto">
          <a:xfrm>
            <a:off x="1547813" y="1125538"/>
            <a:ext cx="174783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1600" b="1">
                <a:solidFill>
                  <a:srgbClr val="FF3300"/>
                </a:solidFill>
                <a:latin typeface="Times New Roman" pitchFamily="18" charset="0"/>
              </a:rPr>
              <a:t>Р</a:t>
            </a:r>
            <a:r>
              <a:rPr lang="ru-RU" sz="1600" b="1">
                <a:solidFill>
                  <a:srgbClr val="0000FF"/>
                </a:solidFill>
                <a:latin typeface="Times New Roman" pitchFamily="18" charset="0"/>
              </a:rPr>
              <a:t>авнобедренный</a:t>
            </a:r>
          </a:p>
        </p:txBody>
      </p:sp>
      <p:sp>
        <p:nvSpPr>
          <p:cNvPr id="225309" name="Text Box 29"/>
          <p:cNvSpPr txBox="1">
            <a:spLocks noChangeArrowheads="1"/>
          </p:cNvSpPr>
          <p:nvPr/>
        </p:nvSpPr>
        <p:spPr bwMode="auto">
          <a:xfrm>
            <a:off x="3348038" y="981075"/>
            <a:ext cx="354012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CCFF"/>
              </a:gs>
            </a:gsLst>
            <a:path path="shape">
              <a:fillToRect l="50000" t="50000" r="50000" b="5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3500000" algn="ctr" rotWithShape="0">
              <a:srgbClr val="FF3300">
                <a:alpha val="50000"/>
              </a:srgbClr>
            </a:outerShdw>
          </a:effec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FF0000"/>
                </a:solidFill>
                <a:latin typeface="Times New Roman" pitchFamily="18" charset="0"/>
              </a:rPr>
              <a:t>Р</a:t>
            </a:r>
            <a:endParaRPr lang="ru-RU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9248" name="Text Box 30"/>
          <p:cNvSpPr txBox="1">
            <a:spLocks noChangeArrowheads="1"/>
          </p:cNvSpPr>
          <p:nvPr/>
        </p:nvSpPr>
        <p:spPr bwMode="auto">
          <a:xfrm>
            <a:off x="179388" y="5300663"/>
            <a:ext cx="50482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1600" b="1">
                <a:solidFill>
                  <a:srgbClr val="000000"/>
                </a:solidFill>
                <a:latin typeface="Times New Roman" pitchFamily="18" charset="0"/>
              </a:rPr>
              <a:t>Дано:    </a:t>
            </a:r>
            <a:r>
              <a:rPr lang="en-US" sz="1600" b="1">
                <a:solidFill>
                  <a:srgbClr val="000000"/>
                </a:solidFill>
                <a:latin typeface="Times New Roman" pitchFamily="18" charset="0"/>
              </a:rPr>
              <a:t>SOP</a:t>
            </a:r>
            <a:r>
              <a:rPr lang="ru-RU" sz="1600" b="1">
                <a:solidFill>
                  <a:srgbClr val="000000"/>
                </a:solidFill>
                <a:latin typeface="Times New Roman" pitchFamily="18" charset="0"/>
              </a:rPr>
              <a:t> =    Н</a:t>
            </a:r>
            <a:r>
              <a:rPr lang="en-US" sz="1600" b="1">
                <a:solidFill>
                  <a:srgbClr val="000000"/>
                </a:solidFill>
                <a:latin typeface="Times New Roman" pitchFamily="18" charset="0"/>
              </a:rPr>
              <a:t>ND</a:t>
            </a:r>
            <a:r>
              <a:rPr lang="ru-RU" sz="1600" b="1">
                <a:solidFill>
                  <a:srgbClr val="000000"/>
                </a:solidFill>
                <a:latin typeface="Times New Roman" pitchFamily="18" charset="0"/>
              </a:rPr>
              <a:t>. Назовите угол, равный углу </a:t>
            </a:r>
            <a:r>
              <a:rPr lang="en-US" sz="1600" b="1">
                <a:solidFill>
                  <a:srgbClr val="000000"/>
                </a:solidFill>
                <a:latin typeface="Times New Roman" pitchFamily="18" charset="0"/>
              </a:rPr>
              <a:t>S</a:t>
            </a:r>
            <a:r>
              <a:rPr lang="ru-RU" sz="1600" b="1">
                <a:solidFill>
                  <a:srgbClr val="000000"/>
                </a:solidFill>
                <a:latin typeface="Times New Roman" pitchFamily="18" charset="0"/>
              </a:rPr>
              <a:t>.</a:t>
            </a:r>
          </a:p>
        </p:txBody>
      </p:sp>
      <p:graphicFrame>
        <p:nvGraphicFramePr>
          <p:cNvPr id="9218" name="Object 31"/>
          <p:cNvGraphicFramePr>
            <a:graphicFrameLocks noChangeAspect="1"/>
          </p:cNvGraphicFramePr>
          <p:nvPr/>
        </p:nvGraphicFramePr>
        <p:xfrm>
          <a:off x="827088" y="5373688"/>
          <a:ext cx="184150" cy="217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8" name="Формула" r:id="rId4" imgW="139680" imgH="164880" progId="Equation.3">
                  <p:embed/>
                </p:oleObj>
              </mc:Choice>
              <mc:Fallback>
                <p:oleObj name="Формула" r:id="rId4" imgW="1396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5373688"/>
                        <a:ext cx="184150" cy="217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19" name="Object 32"/>
          <p:cNvGraphicFramePr>
            <a:graphicFrameLocks noChangeAspect="1"/>
          </p:cNvGraphicFramePr>
          <p:nvPr/>
        </p:nvGraphicFramePr>
        <p:xfrm>
          <a:off x="1619250" y="5373688"/>
          <a:ext cx="184150" cy="217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9" name="Формула" r:id="rId6" imgW="139680" imgH="164880" progId="Equation.3">
                  <p:embed/>
                </p:oleObj>
              </mc:Choice>
              <mc:Fallback>
                <p:oleObj name="Формула" r:id="rId6" imgW="1396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0" y="5373688"/>
                        <a:ext cx="184150" cy="217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49" name="Text Box 33"/>
          <p:cNvSpPr txBox="1">
            <a:spLocks noChangeArrowheads="1"/>
          </p:cNvSpPr>
          <p:nvPr/>
        </p:nvSpPr>
        <p:spPr bwMode="auto">
          <a:xfrm>
            <a:off x="1187450" y="4292600"/>
            <a:ext cx="17621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1600" b="1">
                <a:solidFill>
                  <a:srgbClr val="000000"/>
                </a:solidFill>
                <a:latin typeface="Times New Roman" pitchFamily="18" charset="0"/>
              </a:rPr>
              <a:t>Назовите фигуру</a:t>
            </a:r>
          </a:p>
        </p:txBody>
      </p:sp>
      <p:sp>
        <p:nvSpPr>
          <p:cNvPr id="9250" name="Text Box 34"/>
          <p:cNvSpPr txBox="1">
            <a:spLocks noChangeArrowheads="1"/>
          </p:cNvSpPr>
          <p:nvPr/>
        </p:nvSpPr>
        <p:spPr bwMode="auto">
          <a:xfrm>
            <a:off x="1042988" y="2997200"/>
            <a:ext cx="38163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1600" b="1">
                <a:solidFill>
                  <a:srgbClr val="000000"/>
                </a:solidFill>
                <a:latin typeface="Times New Roman" pitchFamily="18" charset="0"/>
              </a:rPr>
              <a:t>Красный отрезок на чертеже это…</a:t>
            </a:r>
          </a:p>
        </p:txBody>
      </p:sp>
      <p:sp>
        <p:nvSpPr>
          <p:cNvPr id="225315" name="Text Box 35"/>
          <p:cNvSpPr txBox="1">
            <a:spLocks noChangeArrowheads="1"/>
          </p:cNvSpPr>
          <p:nvPr/>
        </p:nvSpPr>
        <p:spPr bwMode="auto">
          <a:xfrm>
            <a:off x="5795963" y="5229225"/>
            <a:ext cx="404812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CCFF"/>
              </a:gs>
            </a:gsLst>
            <a:path path="shape">
              <a:fillToRect l="50000" t="50000" r="50000" b="5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3500000" algn="ctr" rotWithShape="0">
              <a:srgbClr val="FF3300">
                <a:alpha val="50000"/>
              </a:srgbClr>
            </a:outerShdw>
          </a:effec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FF0000"/>
                </a:solidFill>
                <a:latin typeface="Times New Roman" pitchFamily="18" charset="0"/>
              </a:rPr>
              <a:t>Н</a:t>
            </a:r>
            <a:endParaRPr lang="ru-RU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5316" name="Text Box 36"/>
          <p:cNvSpPr txBox="1">
            <a:spLocks noChangeArrowheads="1"/>
          </p:cNvSpPr>
          <p:nvPr/>
        </p:nvSpPr>
        <p:spPr bwMode="auto">
          <a:xfrm>
            <a:off x="4932363" y="3068638"/>
            <a:ext cx="358775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CCFF"/>
              </a:gs>
            </a:gsLst>
            <a:path path="shape">
              <a:fillToRect l="50000" t="50000" r="50000" b="5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3500000" algn="ctr" rotWithShape="0">
              <a:srgbClr val="FF3300">
                <a:alpha val="50000"/>
              </a:srgbClr>
            </a:outerShdw>
          </a:effec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FF0000"/>
                </a:solidFill>
                <a:latin typeface="Times New Roman" pitchFamily="18" charset="0"/>
              </a:rPr>
              <a:t>Б</a:t>
            </a:r>
            <a:endParaRPr lang="ru-RU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5317" name="Text Box 37"/>
          <p:cNvSpPr txBox="1">
            <a:spLocks noChangeArrowheads="1"/>
          </p:cNvSpPr>
          <p:nvPr/>
        </p:nvSpPr>
        <p:spPr bwMode="auto">
          <a:xfrm>
            <a:off x="3132138" y="3213100"/>
            <a:ext cx="134778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1600" b="1">
                <a:solidFill>
                  <a:srgbClr val="FF3300"/>
                </a:solidFill>
                <a:latin typeface="Times New Roman" pitchFamily="18" charset="0"/>
              </a:rPr>
              <a:t>Б</a:t>
            </a:r>
            <a:r>
              <a:rPr lang="ru-RU" sz="1600" b="1">
                <a:solidFill>
                  <a:prstClr val="black"/>
                </a:solidFill>
                <a:latin typeface="Times New Roman" pitchFamily="18" charset="0"/>
              </a:rPr>
              <a:t>иссектриса</a:t>
            </a:r>
            <a:endParaRPr lang="ru-RU" sz="1600" b="1">
              <a:solidFill>
                <a:srgbClr val="FF3300"/>
              </a:solidFill>
              <a:latin typeface="Times New Roman" pitchFamily="18" charset="0"/>
            </a:endParaRPr>
          </a:p>
        </p:txBody>
      </p:sp>
      <p:sp>
        <p:nvSpPr>
          <p:cNvPr id="225318" name="Text Box 38"/>
          <p:cNvSpPr txBox="1">
            <a:spLocks noChangeArrowheads="1"/>
          </p:cNvSpPr>
          <p:nvPr/>
        </p:nvSpPr>
        <p:spPr bwMode="auto">
          <a:xfrm>
            <a:off x="8459788" y="3573463"/>
            <a:ext cx="387350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00FF00"/>
              </a:gs>
            </a:gsLst>
            <a:path path="shape">
              <a:fillToRect l="50000" t="50000" r="50000" b="5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3500000" algn="ctr" rotWithShape="0">
              <a:srgbClr val="339966">
                <a:alpha val="50000"/>
              </a:srgbClr>
            </a:outerShdw>
          </a:effec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003300"/>
                </a:solidFill>
                <a:latin typeface="Times New Roman" pitchFamily="18" charset="0"/>
              </a:rPr>
              <a:t>К</a:t>
            </a:r>
          </a:p>
        </p:txBody>
      </p:sp>
      <p:sp>
        <p:nvSpPr>
          <p:cNvPr id="225319" name="Text Box 39"/>
          <p:cNvSpPr txBox="1">
            <a:spLocks noChangeArrowheads="1"/>
          </p:cNvSpPr>
          <p:nvPr/>
        </p:nvSpPr>
        <p:spPr bwMode="auto">
          <a:xfrm>
            <a:off x="5508625" y="6165850"/>
            <a:ext cx="404813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9933FF"/>
              </a:gs>
            </a:gsLst>
            <a:path path="shape">
              <a:fillToRect l="50000" t="50000" r="50000" b="5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3500000" algn="ctr" rotWithShape="0">
              <a:srgbClr val="9933FF">
                <a:alpha val="50000"/>
              </a:srgbClr>
            </a:outerShdw>
          </a:effec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000000"/>
                </a:solidFill>
                <a:latin typeface="Times New Roman" pitchFamily="18" charset="0"/>
              </a:rPr>
              <a:t>О</a:t>
            </a:r>
          </a:p>
        </p:txBody>
      </p:sp>
      <p:sp>
        <p:nvSpPr>
          <p:cNvPr id="225320" name="Text Box 40"/>
          <p:cNvSpPr txBox="1">
            <a:spLocks noChangeArrowheads="1"/>
          </p:cNvSpPr>
          <p:nvPr/>
        </p:nvSpPr>
        <p:spPr bwMode="auto">
          <a:xfrm>
            <a:off x="7812088" y="4437063"/>
            <a:ext cx="449262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shape">
              <a:fillToRect l="50000" t="50000" r="50000" b="5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3500000" algn="ctr" rotWithShape="0">
              <a:srgbClr val="FF3300">
                <a:alpha val="50000"/>
              </a:srgbClr>
            </a:outerShdw>
          </a:effec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000000"/>
                </a:solidFill>
                <a:latin typeface="Times New Roman" pitchFamily="18" charset="0"/>
              </a:rPr>
              <a:t>Ы</a:t>
            </a:r>
          </a:p>
        </p:txBody>
      </p:sp>
      <p:sp>
        <p:nvSpPr>
          <p:cNvPr id="225321" name="Text Box 41"/>
          <p:cNvSpPr txBox="1">
            <a:spLocks noChangeArrowheads="1"/>
          </p:cNvSpPr>
          <p:nvPr/>
        </p:nvSpPr>
        <p:spPr bwMode="auto">
          <a:xfrm>
            <a:off x="3563938" y="4221163"/>
            <a:ext cx="400050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3500000" algn="ctr" rotWithShape="0">
              <a:srgbClr val="0000CC">
                <a:alpha val="50000"/>
              </a:srgbClr>
            </a:outerShdw>
          </a:effec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0000CC"/>
                </a:solidFill>
                <a:latin typeface="Times New Roman" pitchFamily="18" charset="0"/>
              </a:rPr>
              <a:t>У</a:t>
            </a:r>
          </a:p>
        </p:txBody>
      </p:sp>
      <p:sp>
        <p:nvSpPr>
          <p:cNvPr id="225322" name="Text Box 42"/>
          <p:cNvSpPr txBox="1">
            <a:spLocks noChangeArrowheads="1"/>
          </p:cNvSpPr>
          <p:nvPr/>
        </p:nvSpPr>
        <p:spPr bwMode="auto">
          <a:xfrm>
            <a:off x="7380288" y="4941888"/>
            <a:ext cx="404812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shape">
              <a:fillToRect l="50000" t="50000" r="50000" b="5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3500000" algn="ctr" rotWithShape="0">
              <a:srgbClr val="FF3300">
                <a:alpha val="50000"/>
              </a:srgbClr>
            </a:outerShdw>
          </a:effec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000000"/>
                </a:solidFill>
                <a:latin typeface="Times New Roman" pitchFamily="18" charset="0"/>
              </a:rPr>
              <a:t>Й</a:t>
            </a:r>
          </a:p>
        </p:txBody>
      </p:sp>
      <p:sp>
        <p:nvSpPr>
          <p:cNvPr id="225323" name="Text Box 43"/>
          <p:cNvSpPr txBox="1">
            <a:spLocks noChangeArrowheads="1"/>
          </p:cNvSpPr>
          <p:nvPr/>
        </p:nvSpPr>
        <p:spPr bwMode="auto">
          <a:xfrm>
            <a:off x="3779838" y="333375"/>
            <a:ext cx="360362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CCFF"/>
              </a:gs>
            </a:gsLst>
            <a:path path="shape">
              <a:fillToRect l="50000" t="50000" r="50000" b="5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3500000" algn="ctr" rotWithShape="0">
              <a:srgbClr val="FF3300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FF0000"/>
                </a:solidFill>
                <a:latin typeface="Times New Roman" pitchFamily="18" charset="0"/>
              </a:rPr>
              <a:t>О</a:t>
            </a:r>
            <a:endParaRPr lang="ru-RU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5324" name="Text Box 44">
            <a:hlinkClick r:id="rId7" action="ppaction://hlinksldjump"/>
          </p:cNvPr>
          <p:cNvSpPr txBox="1">
            <a:spLocks noChangeArrowheads="1"/>
          </p:cNvSpPr>
          <p:nvPr/>
        </p:nvSpPr>
        <p:spPr bwMode="auto">
          <a:xfrm>
            <a:off x="4211638" y="333375"/>
            <a:ext cx="360362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CCFF"/>
              </a:gs>
            </a:gsLst>
            <a:path path="shape">
              <a:fillToRect l="50000" t="50000" r="50000" b="5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3500000" algn="ctr" rotWithShape="0">
              <a:srgbClr val="FF3300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FF0000"/>
                </a:solidFill>
                <a:latin typeface="Times New Roman" pitchFamily="18" charset="0"/>
              </a:rPr>
              <a:t>Т</a:t>
            </a:r>
          </a:p>
        </p:txBody>
      </p:sp>
      <p:sp>
        <p:nvSpPr>
          <p:cNvPr id="225325" name="Text Box 45">
            <a:hlinkClick r:id="rId7" action="ppaction://hlinksldjump"/>
          </p:cNvPr>
          <p:cNvSpPr txBox="1">
            <a:spLocks noChangeArrowheads="1"/>
          </p:cNvSpPr>
          <p:nvPr/>
        </p:nvSpPr>
        <p:spPr bwMode="auto">
          <a:xfrm>
            <a:off x="6516688" y="1268413"/>
            <a:ext cx="360362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CCFF"/>
              </a:gs>
            </a:gsLst>
            <a:path path="shape">
              <a:fillToRect l="50000" t="50000" r="50000" b="5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3500000" algn="ctr" rotWithShape="0">
              <a:srgbClr val="FF3300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FF0000"/>
                </a:solidFill>
                <a:latin typeface="Times New Roman" pitchFamily="18" charset="0"/>
              </a:rPr>
              <a:t>А</a:t>
            </a:r>
          </a:p>
        </p:txBody>
      </p:sp>
      <p:sp>
        <p:nvSpPr>
          <p:cNvPr id="225326" name="Text Box 46">
            <a:hlinkClick r:id="rId7" action="ppaction://hlinksldjump"/>
          </p:cNvPr>
          <p:cNvSpPr txBox="1">
            <a:spLocks noChangeArrowheads="1"/>
          </p:cNvSpPr>
          <p:nvPr/>
        </p:nvSpPr>
        <p:spPr bwMode="auto">
          <a:xfrm>
            <a:off x="6084888" y="6165850"/>
            <a:ext cx="360362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9933FF"/>
              </a:gs>
            </a:gsLst>
            <a:path path="shape">
              <a:fillToRect l="50000" t="50000" r="50000" b="5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3500000" algn="ctr" rotWithShape="0">
              <a:srgbClr val="9933FF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000000"/>
                </a:solidFill>
                <a:latin typeface="Times New Roman" pitchFamily="18" charset="0"/>
              </a:rPr>
              <a:t>Л</a:t>
            </a:r>
          </a:p>
        </p:txBody>
      </p:sp>
      <p:sp>
        <p:nvSpPr>
          <p:cNvPr id="225327" name="Text Box 47">
            <a:hlinkClick r:id="rId7" action="ppaction://hlinksldjump"/>
          </p:cNvPr>
          <p:cNvSpPr txBox="1">
            <a:spLocks noChangeArrowheads="1"/>
          </p:cNvSpPr>
          <p:nvPr/>
        </p:nvSpPr>
        <p:spPr bwMode="auto">
          <a:xfrm>
            <a:off x="6300788" y="5229225"/>
            <a:ext cx="360362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CCFF"/>
              </a:gs>
            </a:gsLst>
            <a:path path="shape">
              <a:fillToRect l="50000" t="50000" r="50000" b="5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3500000" algn="ctr" rotWithShape="0">
              <a:srgbClr val="FF3300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>
                <a:solidFill>
                  <a:srgbClr val="FF0000"/>
                </a:solidFill>
                <a:latin typeface="Times New Roman" pitchFamily="18" charset="0"/>
              </a:rPr>
              <a:t>N</a:t>
            </a:r>
            <a:endParaRPr lang="ru-RU" sz="240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25328" name="Text Box 48">
            <a:hlinkClick r:id="rId7" action="ppaction://hlinksldjump"/>
          </p:cNvPr>
          <p:cNvSpPr txBox="1">
            <a:spLocks noChangeArrowheads="1"/>
          </p:cNvSpPr>
          <p:nvPr/>
        </p:nvSpPr>
        <p:spPr bwMode="auto">
          <a:xfrm>
            <a:off x="8388350" y="4941888"/>
            <a:ext cx="360363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shape">
              <a:fillToRect l="50000" t="50000" r="50000" b="5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3500000" algn="ctr" rotWithShape="0">
              <a:srgbClr val="FF3300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000000"/>
                </a:solidFill>
                <a:latin typeface="Times New Roman" pitchFamily="18" charset="0"/>
              </a:rPr>
              <a:t>А</a:t>
            </a:r>
          </a:p>
        </p:txBody>
      </p:sp>
      <p:sp>
        <p:nvSpPr>
          <p:cNvPr id="225329" name="Text Box 49">
            <a:hlinkClick r:id="rId7" action="ppaction://hlinksldjump"/>
          </p:cNvPr>
          <p:cNvSpPr txBox="1">
            <a:spLocks noChangeArrowheads="1"/>
          </p:cNvSpPr>
          <p:nvPr/>
        </p:nvSpPr>
        <p:spPr bwMode="auto">
          <a:xfrm>
            <a:off x="4284663" y="981075"/>
            <a:ext cx="360362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CCFF"/>
              </a:gs>
            </a:gsLst>
            <a:path path="shape">
              <a:fillToRect l="50000" t="50000" r="50000" b="5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3500000" algn="ctr" rotWithShape="0">
              <a:srgbClr val="FF3300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FF0000"/>
                </a:solidFill>
                <a:latin typeface="Times New Roman" pitchFamily="18" charset="0"/>
              </a:rPr>
              <a:t>С</a:t>
            </a:r>
          </a:p>
        </p:txBody>
      </p:sp>
      <p:sp>
        <p:nvSpPr>
          <p:cNvPr id="225330" name="Text Box 50">
            <a:hlinkClick r:id="rId7" action="ppaction://hlinksldjump"/>
          </p:cNvPr>
          <p:cNvSpPr txBox="1">
            <a:spLocks noChangeArrowheads="1"/>
          </p:cNvSpPr>
          <p:nvPr/>
        </p:nvSpPr>
        <p:spPr bwMode="auto">
          <a:xfrm>
            <a:off x="4427538" y="3068638"/>
            <a:ext cx="360362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CCFF"/>
              </a:gs>
            </a:gsLst>
            <a:path path="shape">
              <a:fillToRect l="50000" t="50000" r="50000" b="5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3500000" algn="ctr" rotWithShape="0">
              <a:srgbClr val="FF3300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FF0000"/>
                </a:solidFill>
                <a:latin typeface="Times New Roman" pitchFamily="18" charset="0"/>
              </a:rPr>
              <a:t>М</a:t>
            </a:r>
          </a:p>
        </p:txBody>
      </p:sp>
      <p:sp>
        <p:nvSpPr>
          <p:cNvPr id="225331" name="Text Box 51">
            <a:hlinkClick r:id="rId7" action="ppaction://hlinksldjump"/>
          </p:cNvPr>
          <p:cNvSpPr txBox="1">
            <a:spLocks noChangeArrowheads="1"/>
          </p:cNvSpPr>
          <p:nvPr/>
        </p:nvSpPr>
        <p:spPr bwMode="auto">
          <a:xfrm>
            <a:off x="3419475" y="2060575"/>
            <a:ext cx="360363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CCFF"/>
              </a:gs>
            </a:gsLst>
            <a:path path="shape">
              <a:fillToRect l="50000" t="50000" r="50000" b="5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3500000" algn="ctr" rotWithShape="0">
              <a:srgbClr val="FF3300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FF0000"/>
                </a:solidFill>
                <a:latin typeface="Times New Roman" pitchFamily="18" charset="0"/>
              </a:rPr>
              <a:t>П</a:t>
            </a:r>
          </a:p>
        </p:txBody>
      </p:sp>
      <p:sp>
        <p:nvSpPr>
          <p:cNvPr id="225332" name="Text Box 52">
            <a:hlinkClick r:id="rId7" action="ppaction://hlinksldjump"/>
          </p:cNvPr>
          <p:cNvSpPr txBox="1">
            <a:spLocks noChangeArrowheads="1"/>
          </p:cNvSpPr>
          <p:nvPr/>
        </p:nvSpPr>
        <p:spPr bwMode="auto">
          <a:xfrm>
            <a:off x="7956550" y="3573463"/>
            <a:ext cx="360363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00FF00"/>
              </a:gs>
            </a:gsLst>
            <a:path path="shape">
              <a:fillToRect l="50000" t="50000" r="50000" b="5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3500000" algn="ctr" rotWithShape="0">
              <a:srgbClr val="339966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003300"/>
                </a:solidFill>
                <a:latin typeface="Times New Roman" pitchFamily="18" charset="0"/>
              </a:rPr>
              <a:t>П</a:t>
            </a:r>
          </a:p>
        </p:txBody>
      </p:sp>
      <p:sp>
        <p:nvSpPr>
          <p:cNvPr id="225333" name="Text Box 53">
            <a:hlinkClick r:id="rId7" action="ppaction://hlinksldjump"/>
          </p:cNvPr>
          <p:cNvSpPr txBox="1">
            <a:spLocks noChangeArrowheads="1"/>
          </p:cNvSpPr>
          <p:nvPr/>
        </p:nvSpPr>
        <p:spPr bwMode="auto">
          <a:xfrm>
            <a:off x="4140200" y="4221163"/>
            <a:ext cx="360363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3500000" algn="ctr" rotWithShape="0">
              <a:srgbClr val="0000CC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0000CC"/>
                </a:solidFill>
                <a:latin typeface="Times New Roman" pitchFamily="18" charset="0"/>
              </a:rPr>
              <a:t>Т</a:t>
            </a:r>
          </a:p>
        </p:txBody>
      </p:sp>
      <p:sp>
        <p:nvSpPr>
          <p:cNvPr id="225334" name="Text Box 54">
            <a:hlinkClick r:id="rId7" action="ppaction://hlinksldjump"/>
          </p:cNvPr>
          <p:cNvSpPr txBox="1">
            <a:spLocks noChangeArrowheads="1"/>
          </p:cNvSpPr>
          <p:nvPr/>
        </p:nvSpPr>
        <p:spPr bwMode="auto">
          <a:xfrm>
            <a:off x="7380288" y="4437063"/>
            <a:ext cx="360362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shape">
              <a:fillToRect l="50000" t="50000" r="50000" b="5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3500000" algn="ctr" rotWithShape="0">
              <a:srgbClr val="FF3300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000000"/>
                </a:solidFill>
                <a:latin typeface="Times New Roman" pitchFamily="18" charset="0"/>
              </a:rPr>
              <a:t>П</a:t>
            </a:r>
          </a:p>
        </p:txBody>
      </p:sp>
      <p:sp>
        <p:nvSpPr>
          <p:cNvPr id="225335" name="Text Box 55">
            <a:hlinkClick r:id="" action="ppaction://noaction" highlightClick="1"/>
          </p:cNvPr>
          <p:cNvSpPr txBox="1">
            <a:spLocks noChangeArrowheads="1"/>
          </p:cNvSpPr>
          <p:nvPr/>
        </p:nvSpPr>
        <p:spPr bwMode="auto">
          <a:xfrm>
            <a:off x="7885113" y="4941888"/>
            <a:ext cx="431800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shape">
              <a:fillToRect l="50000" t="50000" r="50000" b="5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3500000" algn="ctr" rotWithShape="0">
              <a:srgbClr val="FF3300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000000"/>
                </a:solidFill>
                <a:latin typeface="Times New Roman" pitchFamily="18" charset="0"/>
              </a:rPr>
              <a:t>М</a:t>
            </a:r>
          </a:p>
        </p:txBody>
      </p:sp>
      <p:sp>
        <p:nvSpPr>
          <p:cNvPr id="225336" name="Text Box 56">
            <a:hlinkClick r:id="" action="ppaction://noaction" highlightClick="1"/>
          </p:cNvPr>
          <p:cNvSpPr txBox="1">
            <a:spLocks noChangeArrowheads="1"/>
          </p:cNvSpPr>
          <p:nvPr/>
        </p:nvSpPr>
        <p:spPr bwMode="auto">
          <a:xfrm>
            <a:off x="3059113" y="4221163"/>
            <a:ext cx="360362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path path="shape">
              <a:fillToRect l="50000" t="50000" r="50000" b="5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3500000" algn="ctr" rotWithShape="0">
              <a:srgbClr val="0000CC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0000CC"/>
                </a:solidFill>
                <a:latin typeface="Times New Roman" pitchFamily="18" charset="0"/>
              </a:rPr>
              <a:t>О</a:t>
            </a:r>
          </a:p>
        </p:txBody>
      </p:sp>
      <p:sp>
        <p:nvSpPr>
          <p:cNvPr id="225337" name="Text Box 57">
            <a:hlinkClick r:id="" action="ppaction://noaction" highlightClick="1"/>
          </p:cNvPr>
          <p:cNvSpPr txBox="1">
            <a:spLocks noChangeArrowheads="1"/>
          </p:cNvSpPr>
          <p:nvPr/>
        </p:nvSpPr>
        <p:spPr bwMode="auto">
          <a:xfrm>
            <a:off x="7524750" y="3573463"/>
            <a:ext cx="360363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00FF00"/>
              </a:gs>
            </a:gsLst>
            <a:path path="shape">
              <a:fillToRect l="50000" t="50000" r="50000" b="5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3500000" algn="ctr" rotWithShape="0">
              <a:srgbClr val="339966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003300"/>
                </a:solidFill>
                <a:latin typeface="Times New Roman" pitchFamily="18" charset="0"/>
              </a:rPr>
              <a:t>Т</a:t>
            </a:r>
          </a:p>
        </p:txBody>
      </p:sp>
      <p:sp>
        <p:nvSpPr>
          <p:cNvPr id="225338" name="Text Box 58">
            <a:hlinkClick r:id="" action="ppaction://noaction" highlightClick="1"/>
          </p:cNvPr>
          <p:cNvSpPr txBox="1">
            <a:spLocks noChangeArrowheads="1"/>
          </p:cNvSpPr>
          <p:nvPr/>
        </p:nvSpPr>
        <p:spPr bwMode="auto">
          <a:xfrm>
            <a:off x="8388350" y="4437063"/>
            <a:ext cx="360363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shape">
              <a:fillToRect l="50000" t="50000" r="50000" b="5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3500000" algn="ctr" rotWithShape="0">
              <a:srgbClr val="FF3300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000000"/>
                </a:solidFill>
                <a:latin typeface="Times New Roman" pitchFamily="18" charset="0"/>
              </a:rPr>
              <a:t>К</a:t>
            </a:r>
          </a:p>
        </p:txBody>
      </p:sp>
      <p:sp>
        <p:nvSpPr>
          <p:cNvPr id="225339" name="Text Box 59">
            <a:hlinkClick r:id="" action="ppaction://noaction" highlightClick="1"/>
          </p:cNvPr>
          <p:cNvSpPr txBox="1">
            <a:spLocks noChangeArrowheads="1"/>
          </p:cNvSpPr>
          <p:nvPr/>
        </p:nvSpPr>
        <p:spPr bwMode="auto">
          <a:xfrm>
            <a:off x="6588125" y="6165850"/>
            <a:ext cx="360363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9933FF"/>
              </a:gs>
            </a:gsLst>
            <a:path path="shape">
              <a:fillToRect l="50000" t="50000" r="50000" b="5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3500000" algn="ctr" rotWithShape="0">
              <a:srgbClr val="9933FF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000000"/>
                </a:solidFill>
                <a:latin typeface="Times New Roman" pitchFamily="18" charset="0"/>
              </a:rPr>
              <a:t>П</a:t>
            </a:r>
          </a:p>
        </p:txBody>
      </p:sp>
      <p:sp>
        <p:nvSpPr>
          <p:cNvPr id="225340" name="Text Box 60">
            <a:hlinkClick r:id="" action="ppaction://noaction" highlightClick="1"/>
          </p:cNvPr>
          <p:cNvSpPr txBox="1">
            <a:spLocks noChangeArrowheads="1"/>
          </p:cNvSpPr>
          <p:nvPr/>
        </p:nvSpPr>
        <p:spPr bwMode="auto">
          <a:xfrm>
            <a:off x="2987675" y="2060575"/>
            <a:ext cx="360363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CCFF"/>
              </a:gs>
            </a:gsLst>
            <a:path path="shape">
              <a:fillToRect l="50000" t="50000" r="50000" b="5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3500000" algn="ctr" rotWithShape="0">
              <a:srgbClr val="FF3300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FF0000"/>
                </a:solidFill>
                <a:latin typeface="Times New Roman" pitchFamily="18" charset="0"/>
              </a:rPr>
              <a:t>Т</a:t>
            </a:r>
            <a:endParaRPr lang="ru-RU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5341" name="Text Box 61">
            <a:hlinkClick r:id="" action="ppaction://noaction" highlightClick="1"/>
          </p:cNvPr>
          <p:cNvSpPr txBox="1">
            <a:spLocks noChangeArrowheads="1"/>
          </p:cNvSpPr>
          <p:nvPr/>
        </p:nvSpPr>
        <p:spPr bwMode="auto">
          <a:xfrm>
            <a:off x="5435600" y="3068638"/>
            <a:ext cx="360363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CCFF"/>
              </a:gs>
            </a:gsLst>
            <a:path path="shape">
              <a:fillToRect l="50000" t="50000" r="50000" b="5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3500000" algn="ctr" rotWithShape="0">
              <a:srgbClr val="FF3300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FF0000"/>
                </a:solidFill>
                <a:latin typeface="Times New Roman" pitchFamily="18" charset="0"/>
              </a:rPr>
              <a:t>В</a:t>
            </a:r>
            <a:endParaRPr lang="ru-RU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5342" name="Text Box 62">
            <a:hlinkClick r:id="" action="ppaction://noaction" highlightClick="1"/>
          </p:cNvPr>
          <p:cNvSpPr txBox="1">
            <a:spLocks noChangeArrowheads="1"/>
          </p:cNvSpPr>
          <p:nvPr/>
        </p:nvSpPr>
        <p:spPr bwMode="auto">
          <a:xfrm>
            <a:off x="6948488" y="1268413"/>
            <a:ext cx="360362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CCFF"/>
              </a:gs>
            </a:gsLst>
            <a:path path="shape">
              <a:fillToRect l="50000" t="50000" r="50000" b="5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3500000" algn="ctr" rotWithShape="0">
              <a:srgbClr val="FF3300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FF0000"/>
                </a:solidFill>
                <a:latin typeface="Times New Roman" pitchFamily="18" charset="0"/>
              </a:rPr>
              <a:t>Т</a:t>
            </a:r>
            <a:endParaRPr lang="ru-RU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5343" name="Text Box 63"/>
          <p:cNvSpPr txBox="1">
            <a:spLocks noChangeArrowheads="1"/>
          </p:cNvSpPr>
          <p:nvPr/>
        </p:nvSpPr>
        <p:spPr bwMode="auto">
          <a:xfrm>
            <a:off x="3851275" y="981075"/>
            <a:ext cx="360363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CCFF"/>
              </a:gs>
            </a:gsLst>
            <a:path path="shape">
              <a:fillToRect l="50000" t="50000" r="50000" b="5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3500000" algn="ctr" rotWithShape="0">
              <a:srgbClr val="FF3300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FF0000"/>
                </a:solidFill>
                <a:latin typeface="Times New Roman" pitchFamily="18" charset="0"/>
              </a:rPr>
              <a:t>О</a:t>
            </a:r>
            <a:endParaRPr lang="ru-RU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25344" name="Text Box 64">
            <a:hlinkClick r:id="" action="ppaction://noaction" highlightClick="1"/>
          </p:cNvPr>
          <p:cNvSpPr txBox="1">
            <a:spLocks noChangeArrowheads="1"/>
          </p:cNvSpPr>
          <p:nvPr/>
        </p:nvSpPr>
        <p:spPr bwMode="auto">
          <a:xfrm>
            <a:off x="5292725" y="5229225"/>
            <a:ext cx="360363" cy="45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CCFF"/>
              </a:gs>
            </a:gsLst>
            <a:path path="shape">
              <a:fillToRect l="50000" t="50000" r="50000" b="50000"/>
            </a:path>
          </a:gradFill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3500000" algn="ctr" rotWithShape="0">
              <a:srgbClr val="FF3300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>
                <a:solidFill>
                  <a:srgbClr val="FF0000"/>
                </a:solidFill>
                <a:latin typeface="Times New Roman" pitchFamily="18" charset="0"/>
              </a:rPr>
              <a:t>D</a:t>
            </a:r>
            <a:endParaRPr lang="ru-RU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9281" name="Freeform 65"/>
          <p:cNvSpPr>
            <a:spLocks/>
          </p:cNvSpPr>
          <p:nvPr/>
        </p:nvSpPr>
        <p:spPr bwMode="auto">
          <a:xfrm>
            <a:off x="684213" y="4508500"/>
            <a:ext cx="71437" cy="144463"/>
          </a:xfrm>
          <a:custGeom>
            <a:avLst/>
            <a:gdLst>
              <a:gd name="T0" fmla="*/ 0 w 98"/>
              <a:gd name="T1" fmla="*/ 0 h 91"/>
              <a:gd name="T2" fmla="*/ 66334 w 98"/>
              <a:gd name="T3" fmla="*/ 71438 h 91"/>
              <a:gd name="T4" fmla="*/ 32803 w 98"/>
              <a:gd name="T5" fmla="*/ 144463 h 91"/>
              <a:gd name="T6" fmla="*/ 0 60000 65536"/>
              <a:gd name="T7" fmla="*/ 0 60000 65536"/>
              <a:gd name="T8" fmla="*/ 0 60000 65536"/>
              <a:gd name="T9" fmla="*/ 0 w 98"/>
              <a:gd name="T10" fmla="*/ 0 h 91"/>
              <a:gd name="T11" fmla="*/ 98 w 98"/>
              <a:gd name="T12" fmla="*/ 91 h 9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8" h="91">
                <a:moveTo>
                  <a:pt x="0" y="0"/>
                </a:moveTo>
                <a:cubicBezTo>
                  <a:pt x="42" y="15"/>
                  <a:pt x="84" y="30"/>
                  <a:pt x="91" y="45"/>
                </a:cubicBezTo>
                <a:cubicBezTo>
                  <a:pt x="98" y="60"/>
                  <a:pt x="53" y="83"/>
                  <a:pt x="45" y="91"/>
                </a:cubicBezTo>
              </a:path>
            </a:pathLst>
          </a:custGeom>
          <a:noFill/>
          <a:ln w="28575">
            <a:solidFill>
              <a:schemeClr val="tx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9282" name="AutoShape 66"/>
          <p:cNvSpPr>
            <a:spLocks noChangeArrowheads="1"/>
          </p:cNvSpPr>
          <p:nvPr/>
        </p:nvSpPr>
        <p:spPr bwMode="auto">
          <a:xfrm>
            <a:off x="250825" y="188913"/>
            <a:ext cx="914400" cy="647700"/>
          </a:xfrm>
          <a:prstGeom prst="rtTriangle">
            <a:avLst/>
          </a:prstGeom>
          <a:gradFill rotWithShape="1">
            <a:gsLst>
              <a:gs pos="0">
                <a:schemeClr val="bg1"/>
              </a:gs>
              <a:gs pos="100000">
                <a:srgbClr val="33CCFF"/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9283" name="Line 67"/>
          <p:cNvSpPr>
            <a:spLocks noChangeShapeType="1"/>
          </p:cNvSpPr>
          <p:nvPr/>
        </p:nvSpPr>
        <p:spPr bwMode="auto">
          <a:xfrm>
            <a:off x="250825" y="620713"/>
            <a:ext cx="2159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9284" name="Line 68"/>
          <p:cNvSpPr>
            <a:spLocks noChangeShapeType="1"/>
          </p:cNvSpPr>
          <p:nvPr/>
        </p:nvSpPr>
        <p:spPr bwMode="auto">
          <a:xfrm>
            <a:off x="468313" y="620713"/>
            <a:ext cx="0" cy="2174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9285" name="Text Box 69"/>
          <p:cNvSpPr txBox="1">
            <a:spLocks noChangeArrowheads="1"/>
          </p:cNvSpPr>
          <p:nvPr/>
        </p:nvSpPr>
        <p:spPr bwMode="auto">
          <a:xfrm>
            <a:off x="1403350" y="908050"/>
            <a:ext cx="186531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1600" b="1">
                <a:solidFill>
                  <a:srgbClr val="000000"/>
                </a:solidFill>
                <a:latin typeface="Times New Roman" pitchFamily="18" charset="0"/>
              </a:rPr>
              <a:t>Вид треугольника</a:t>
            </a:r>
          </a:p>
        </p:txBody>
      </p:sp>
      <p:sp>
        <p:nvSpPr>
          <p:cNvPr id="9286" name="Line 70"/>
          <p:cNvSpPr>
            <a:spLocks noChangeShapeType="1"/>
          </p:cNvSpPr>
          <p:nvPr/>
        </p:nvSpPr>
        <p:spPr bwMode="auto">
          <a:xfrm>
            <a:off x="755650" y="2492375"/>
            <a:ext cx="71438" cy="2873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9287" name="Text Box 71"/>
          <p:cNvSpPr txBox="1">
            <a:spLocks noChangeArrowheads="1"/>
          </p:cNvSpPr>
          <p:nvPr/>
        </p:nvSpPr>
        <p:spPr bwMode="auto">
          <a:xfrm>
            <a:off x="2411413" y="3644900"/>
            <a:ext cx="506888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1600" b="1">
                <a:solidFill>
                  <a:srgbClr val="000000"/>
                </a:solidFill>
                <a:latin typeface="Times New Roman" pitchFamily="18" charset="0"/>
              </a:rPr>
              <a:t>Площадь этой фигуры вычисляют по формуле</a:t>
            </a:r>
            <a:r>
              <a:rPr lang="en-US" sz="1600" b="1">
                <a:solidFill>
                  <a:srgbClr val="000000"/>
                </a:solidFill>
                <a:latin typeface="Times New Roman" pitchFamily="18" charset="0"/>
              </a:rPr>
              <a:t> S = a</a:t>
            </a:r>
            <a:r>
              <a:rPr lang="en-US" sz="1600" b="1" baseline="30000">
                <a:solidFill>
                  <a:srgbClr val="000000"/>
                </a:solidFill>
                <a:latin typeface="Times New Roman" pitchFamily="18" charset="0"/>
              </a:rPr>
              <a:t>2</a:t>
            </a:r>
            <a:endParaRPr lang="ru-RU" sz="1600" b="1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9288" name="Text Box 72"/>
          <p:cNvSpPr txBox="1">
            <a:spLocks noChangeArrowheads="1"/>
          </p:cNvSpPr>
          <p:nvPr/>
        </p:nvSpPr>
        <p:spPr bwMode="auto">
          <a:xfrm>
            <a:off x="250825" y="6021388"/>
            <a:ext cx="42862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1800" b="1">
                <a:solidFill>
                  <a:srgbClr val="000000"/>
                </a:solidFill>
                <a:latin typeface="Times New Roman" pitchFamily="18" charset="0"/>
              </a:rPr>
              <a:t>Как называется фигура, изображенная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1800" b="1">
                <a:solidFill>
                  <a:srgbClr val="000000"/>
                </a:solidFill>
                <a:latin typeface="Times New Roman" pitchFamily="18" charset="0"/>
              </a:rPr>
              <a:t>   на рисунке </a:t>
            </a:r>
            <a:endParaRPr lang="ru-RU" sz="1800" b="1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9289" name="Oval 73"/>
          <p:cNvSpPr>
            <a:spLocks noChangeArrowheads="1"/>
          </p:cNvSpPr>
          <p:nvPr/>
        </p:nvSpPr>
        <p:spPr bwMode="auto">
          <a:xfrm>
            <a:off x="4427538" y="5805488"/>
            <a:ext cx="863600" cy="865187"/>
          </a:xfrm>
          <a:prstGeom prst="ellipse">
            <a:avLst/>
          </a:prstGeom>
          <a:noFill/>
          <a:ln w="28575">
            <a:solidFill>
              <a:srgbClr val="008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9290" name="AutoShape 74"/>
          <p:cNvSpPr>
            <a:spLocks noChangeArrowheads="1"/>
          </p:cNvSpPr>
          <p:nvPr/>
        </p:nvSpPr>
        <p:spPr bwMode="auto">
          <a:xfrm>
            <a:off x="395288" y="981075"/>
            <a:ext cx="1223962" cy="503238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/>
              </a:gs>
              <a:gs pos="100000">
                <a:srgbClr val="33CC33"/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9291" name="Line 75"/>
          <p:cNvSpPr>
            <a:spLocks noChangeShapeType="1"/>
          </p:cNvSpPr>
          <p:nvPr/>
        </p:nvSpPr>
        <p:spPr bwMode="auto">
          <a:xfrm>
            <a:off x="684213" y="1125538"/>
            <a:ext cx="215900" cy="1444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9292" name="Line 76"/>
          <p:cNvSpPr>
            <a:spLocks noChangeShapeType="1"/>
          </p:cNvSpPr>
          <p:nvPr/>
        </p:nvSpPr>
        <p:spPr bwMode="auto">
          <a:xfrm flipV="1">
            <a:off x="1116013" y="1125538"/>
            <a:ext cx="215900" cy="1444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9293" name="AutoShape 77"/>
          <p:cNvSpPr>
            <a:spLocks noChangeArrowheads="1"/>
          </p:cNvSpPr>
          <p:nvPr/>
        </p:nvSpPr>
        <p:spPr bwMode="auto">
          <a:xfrm>
            <a:off x="323850" y="3068638"/>
            <a:ext cx="2016125" cy="914400"/>
          </a:xfrm>
          <a:prstGeom prst="triangle">
            <a:avLst>
              <a:gd name="adj" fmla="val 17269"/>
            </a:avLst>
          </a:prstGeom>
          <a:gradFill rotWithShape="1">
            <a:gsLst>
              <a:gs pos="0">
                <a:schemeClr val="bg1"/>
              </a:gs>
              <a:gs pos="100000">
                <a:srgbClr val="99CCFF"/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9294" name="AutoShape 78"/>
          <p:cNvSpPr>
            <a:spLocks noChangeArrowheads="1"/>
          </p:cNvSpPr>
          <p:nvPr/>
        </p:nvSpPr>
        <p:spPr bwMode="auto">
          <a:xfrm rot="-5400000">
            <a:off x="575469" y="3321844"/>
            <a:ext cx="142875" cy="214313"/>
          </a:xfrm>
          <a:prstGeom prst="moon">
            <a:avLst>
              <a:gd name="adj" fmla="val 32486"/>
            </a:avLst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9295" name="AutoShape 79"/>
          <p:cNvSpPr>
            <a:spLocks noChangeArrowheads="1"/>
          </p:cNvSpPr>
          <p:nvPr/>
        </p:nvSpPr>
        <p:spPr bwMode="auto">
          <a:xfrm rot="3760506" flipH="1" flipV="1">
            <a:off x="863601" y="3248025"/>
            <a:ext cx="144462" cy="217487"/>
          </a:xfrm>
          <a:prstGeom prst="moon">
            <a:avLst>
              <a:gd name="adj" fmla="val 32486"/>
            </a:avLst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9296" name="Line 80"/>
          <p:cNvSpPr>
            <a:spLocks noChangeShapeType="1"/>
          </p:cNvSpPr>
          <p:nvPr/>
        </p:nvSpPr>
        <p:spPr bwMode="auto">
          <a:xfrm>
            <a:off x="684213" y="3068638"/>
            <a:ext cx="287337" cy="9366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25361" name="Text Box 81"/>
          <p:cNvSpPr txBox="1">
            <a:spLocks noChangeArrowheads="1"/>
          </p:cNvSpPr>
          <p:nvPr/>
        </p:nvSpPr>
        <p:spPr bwMode="auto">
          <a:xfrm>
            <a:off x="6011863" y="3860800"/>
            <a:ext cx="9302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1600" b="1">
                <a:solidFill>
                  <a:srgbClr val="FF3300"/>
                </a:solidFill>
                <a:latin typeface="Times New Roman" pitchFamily="18" charset="0"/>
              </a:rPr>
              <a:t>к</a:t>
            </a:r>
            <a:r>
              <a:rPr lang="ru-RU" sz="1600" b="1">
                <a:solidFill>
                  <a:prstClr val="black"/>
                </a:solidFill>
                <a:latin typeface="Times New Roman" pitchFamily="18" charset="0"/>
              </a:rPr>
              <a:t>вадрат</a:t>
            </a:r>
            <a:endParaRPr lang="ru-RU" sz="1600" b="1">
              <a:solidFill>
                <a:srgbClr val="FF3300"/>
              </a:solidFill>
              <a:latin typeface="Times New Roman" pitchFamily="18" charset="0"/>
            </a:endParaRPr>
          </a:p>
        </p:txBody>
      </p:sp>
      <p:sp>
        <p:nvSpPr>
          <p:cNvPr id="225362" name="Text Box 82"/>
          <p:cNvSpPr txBox="1">
            <a:spLocks noChangeArrowheads="1"/>
          </p:cNvSpPr>
          <p:nvPr/>
        </p:nvSpPr>
        <p:spPr bwMode="auto">
          <a:xfrm>
            <a:off x="2987675" y="6308725"/>
            <a:ext cx="13398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1600" b="1">
                <a:solidFill>
                  <a:srgbClr val="FF3300"/>
                </a:solidFill>
                <a:latin typeface="Times New Roman" pitchFamily="18" charset="0"/>
              </a:rPr>
              <a:t>О</a:t>
            </a:r>
            <a:r>
              <a:rPr lang="ru-RU" sz="1600" b="1">
                <a:solidFill>
                  <a:srgbClr val="0000FF"/>
                </a:solidFill>
                <a:latin typeface="Times New Roman" pitchFamily="18" charset="0"/>
              </a:rPr>
              <a:t>кружность</a:t>
            </a:r>
          </a:p>
        </p:txBody>
      </p:sp>
      <p:sp>
        <p:nvSpPr>
          <p:cNvPr id="225363" name="Text Box 83"/>
          <p:cNvSpPr txBox="1">
            <a:spLocks noChangeArrowheads="1"/>
          </p:cNvSpPr>
          <p:nvPr/>
        </p:nvSpPr>
        <p:spPr bwMode="auto">
          <a:xfrm>
            <a:off x="4787900" y="1557338"/>
            <a:ext cx="431800" cy="519112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50000">
                <a:srgbClr val="66FFFF"/>
              </a:gs>
              <a:gs pos="100000">
                <a:schemeClr val="bg1"/>
              </a:gs>
            </a:gsLst>
            <a:lin ang="18900000" scaled="1"/>
          </a:gradFill>
          <a:ln w="12700">
            <a:noFill/>
            <a:miter lim="800000"/>
            <a:headEnd type="none" w="sm" len="sm"/>
            <a:tailEnd type="none" w="sm" len="sm"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66FFFF"/>
            </a:extrusionClr>
          </a:sp3d>
        </p:spPr>
        <p:txBody>
          <a:bodyPr>
            <a:spAutoFit/>
            <a:flatTx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>
                <a:solidFill>
                  <a:srgbClr val="0000CC"/>
                </a:solidFill>
                <a:latin typeface="Tahoma" pitchFamily="34" charset="0"/>
              </a:rPr>
              <a:t>У</a:t>
            </a:r>
          </a:p>
        </p:txBody>
      </p:sp>
    </p:spTree>
    <p:extLst>
      <p:ext uri="{BB962C8B-B14F-4D97-AF65-F5344CB8AC3E}">
        <p14:creationId xmlns:p14="http://schemas.microsoft.com/office/powerpoint/2010/main" val="1536312361"/>
      </p:ext>
    </p:extLst>
  </p:cSld>
  <p:clrMapOvr>
    <a:masterClrMapping/>
  </p:clrMapOvr>
  <p:transition spd="med"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52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25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25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25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2529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252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2529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252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2529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252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2529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2529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5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5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5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528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528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528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528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528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528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528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528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5295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252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 nodeType="clickPar">
                      <p:stCondLst>
                        <p:cond delay="0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25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25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25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2530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253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2530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253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2530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253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2530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2530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5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5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5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529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52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529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52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529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52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529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529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5297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252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 nodeType="clickPar">
                      <p:stCondLst>
                        <p:cond delay="0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25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25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25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2528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252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2528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252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2528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252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2528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2528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5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5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5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529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529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529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529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529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529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529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529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5296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2253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 nodeType="clickPar">
                      <p:stCondLst>
                        <p:cond delay="0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25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25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25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2530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253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2530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253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2530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253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2530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2530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52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52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52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528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52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528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52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528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52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528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528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5309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2253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 nodeType="clickPar">
                      <p:stCondLst>
                        <p:cond delay="0"/>
                      </p:stCondLst>
                      <p:childTnLst>
                        <p:par>
                          <p:cTn id="1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5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5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5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528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52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528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52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528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52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528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528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5315"/>
                  </p:tgtEl>
                </p:cond>
              </p:nextCondLst>
            </p:seq>
            <p:seq concurrent="1" nextAc="seek">
              <p:cTn id="161" restart="whenNotActive" fill="hold" evtFilter="cancelBubble" nodeType="interactiveSeq">
                <p:stCondLst>
                  <p:cond evt="onClick" delay="0">
                    <p:tgtEl>
                      <p:spTgt spid="2253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2" fill="hold" nodeType="clickPar">
                      <p:stCondLst>
                        <p:cond delay="0"/>
                      </p:stCondLst>
                      <p:childTnLst>
                        <p:par>
                          <p:cTn id="1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25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25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25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253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253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253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253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253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253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253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253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8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25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25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25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2529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252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2529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252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2529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252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2529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2529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5316"/>
                  </p:tgtEl>
                </p:cond>
              </p:nextCondLst>
            </p:seq>
            <p:seq concurrent="1" nextAc="seek">
              <p:cTn id="196" restart="whenNotActive" fill="hold" evtFilter="cancelBubble" nodeType="interactiveSeq">
                <p:stCondLst>
                  <p:cond evt="onClick" delay="0">
                    <p:tgtEl>
                      <p:spTgt spid="2253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7" fill="hold" nodeType="clickPar">
                      <p:stCondLst>
                        <p:cond delay="0"/>
                      </p:stCondLst>
                      <p:childTnLst>
                        <p:par>
                          <p:cTn id="1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536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53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536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53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536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53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536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536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5321"/>
                  </p:tgtEl>
                </p:cond>
              </p:nextCondLst>
            </p:seq>
            <p:seq concurrent="1" nextAc="seek">
              <p:cTn id="215" restart="whenNotActive" fill="hold" evtFilter="cancelBubble" nodeType="interactiveSeq">
                <p:stCondLst>
                  <p:cond evt="onClick" delay="0">
                    <p:tgtEl>
                      <p:spTgt spid="2253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6" fill="hold" nodeType="clickPar">
                      <p:stCondLst>
                        <p:cond delay="0"/>
                      </p:stCondLst>
                      <p:childTnLst>
                        <p:par>
                          <p:cTn id="2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5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5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5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528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52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528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52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528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52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528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528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3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5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5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5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536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53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536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53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536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53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536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536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5318"/>
                  </p:tgtEl>
                </p:cond>
              </p:nextCondLst>
            </p:seq>
            <p:seq concurrent="1" nextAc="seek">
              <p:cTn id="250" restart="whenNotActive" fill="hold" evtFilter="cancelBubble" nodeType="interactiveSeq">
                <p:stCondLst>
                  <p:cond evt="onClick" delay="0">
                    <p:tgtEl>
                      <p:spTgt spid="2253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1" fill="hold" nodeType="clickPar">
                      <p:stCondLst>
                        <p:cond delay="0"/>
                      </p:stCondLst>
                      <p:childTnLst>
                        <p:par>
                          <p:cTn id="2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52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52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52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528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52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528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52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528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52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528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528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5320"/>
                  </p:tgtEl>
                </p:cond>
              </p:nextCondLst>
            </p:seq>
            <p:seq concurrent="1" nextAc="seek">
              <p:cTn id="269" restart="whenNotActive" fill="hold" evtFilter="cancelBubble" nodeType="interactiveSeq">
                <p:stCondLst>
                  <p:cond evt="onClick" delay="0">
                    <p:tgtEl>
                      <p:spTgt spid="2253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0" fill="hold" nodeType="clickPar">
                      <p:stCondLst>
                        <p:cond delay="0"/>
                      </p:stCondLst>
                      <p:childTnLst>
                        <p:par>
                          <p:cTn id="2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5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5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5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528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52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528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52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528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52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528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528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8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2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2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2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2536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253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2536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253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2536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253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2536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2536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5319"/>
                  </p:tgtEl>
                </p:cond>
              </p:nextCondLst>
            </p:seq>
            <p:seq concurrent="1" nextAc="seek">
              <p:cTn id="304" restart="whenNotActive" fill="hold" evtFilter="cancelBubble" nodeType="interactiveSeq">
                <p:stCondLst>
                  <p:cond evt="onClick" delay="0">
                    <p:tgtEl>
                      <p:spTgt spid="2253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5" fill="hold" nodeType="clickPar">
                      <p:stCondLst>
                        <p:cond delay="0"/>
                      </p:stCondLst>
                      <p:childTnLst>
                        <p:par>
                          <p:cTn id="3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5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5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5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529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529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529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529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529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529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529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529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5322"/>
                  </p:tgtEl>
                </p:cond>
              </p:nextCondLst>
            </p:seq>
            <p:seq concurrent="1" nextAc="seek">
              <p:cTn id="323" restart="whenNotActive" fill="hold" evtFilter="cancelBubble" nodeType="interactiveSeq">
                <p:stCondLst>
                  <p:cond evt="onClick" delay="0">
                    <p:tgtEl>
                      <p:spTgt spid="2253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4" fill="hold" nodeType="clickPar">
                      <p:stCondLst>
                        <p:cond delay="0"/>
                      </p:stCondLst>
                      <p:childTnLst>
                        <p:par>
                          <p:cTn id="3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6" presetID="35" presetClass="emph" presetSubtype="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27" dur="500" fill="hold"/>
                                        <p:tgtEl>
                                          <p:spTgt spid="225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5323"/>
                  </p:tgtEl>
                </p:cond>
              </p:nextCondLst>
            </p:seq>
            <p:seq concurrent="1" nextAc="seek">
              <p:cTn id="328" restart="whenNotActive" fill="hold" evtFilter="cancelBubble" nodeType="interactiveSeq">
                <p:stCondLst>
                  <p:cond evt="onClick" delay="0">
                    <p:tgtEl>
                      <p:spTgt spid="2253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9" fill="hold" nodeType="clickPar">
                      <p:stCondLst>
                        <p:cond delay="0"/>
                      </p:stCondLst>
                      <p:childTnLst>
                        <p:par>
                          <p:cTn id="3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1" presetID="35" presetClass="emph" presetSubtype="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32" dur="500" fill="hold"/>
                                        <p:tgtEl>
                                          <p:spTgt spid="225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5343"/>
                  </p:tgtEl>
                </p:cond>
              </p:nextCondLst>
            </p:seq>
          </p:childTnLst>
        </p:cTn>
      </p:par>
    </p:tnLst>
    <p:bldLst>
      <p:bldP spid="225282" grpId="0" animBg="1"/>
      <p:bldP spid="225283" grpId="0" animBg="1"/>
      <p:bldP spid="225284" grpId="0" animBg="1"/>
      <p:bldP spid="225285" grpId="0" animBg="1"/>
      <p:bldP spid="225286" grpId="0" animBg="1"/>
      <p:bldP spid="225287" grpId="0"/>
      <p:bldP spid="225289" grpId="0" animBg="1"/>
      <p:bldP spid="225290" grpId="0" animBg="1"/>
      <p:bldP spid="225291" grpId="0" animBg="1"/>
      <p:bldP spid="225292" grpId="0" animBg="1"/>
      <p:bldP spid="225293" grpId="0" animBg="1"/>
      <p:bldP spid="225299" grpId="0"/>
      <p:bldP spid="225304" grpId="0"/>
      <p:bldP spid="225308" grpId="0"/>
      <p:bldP spid="225317" grpId="0"/>
      <p:bldP spid="225323" grpId="0" animBg="1"/>
      <p:bldP spid="225343" grpId="0" animBg="1"/>
      <p:bldP spid="225361" grpId="0"/>
      <p:bldP spid="225362" grpId="0"/>
      <p:bldP spid="22536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23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15696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defRPr/>
            </a:pPr>
            <a:endParaRPr lang="ru-RU" sz="4800" b="1" i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0" algn="ctr">
              <a:spcBef>
                <a:spcPct val="0"/>
              </a:spcBef>
              <a:defRPr/>
            </a:pPr>
            <a:r>
              <a:rPr lang="ru-RU" sz="48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Ответить на вопрос:</a:t>
            </a:r>
            <a:endParaRPr lang="ru-RU" sz="48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390" y="2044005"/>
            <a:ext cx="8748580" cy="1508105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Clr>
                <a:schemeClr val="accent2">
                  <a:lumMod val="75000"/>
                </a:schemeClr>
              </a:buClr>
            </a:pPr>
            <a:endParaRPr lang="ru-RU" sz="2800" b="1" i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32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Сформулировать третий 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признак </a:t>
            </a:r>
            <a:r>
              <a:rPr lang="ru-RU" sz="32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равенства треугольников.</a:t>
            </a:r>
          </a:p>
        </p:txBody>
      </p:sp>
      <p:pic>
        <p:nvPicPr>
          <p:cNvPr id="7" name="Picture 4" descr="C:\Documents and Settings\All Users\Документы\Мои рисунки\Образцы рисунков\WP6CAOETMLGCAJS66PICAFBVECJCAC3E2LVCAC3MBDYCAHKG0SRCALYZIL5CAJLOHK9CA3F9IM8CAYJZC6MCAM1SU86CA6X75BICAPMCXGWCA31NQV5CAL51XEZCAM3FFV4CA2Q1E1HCAQLHT5PCATXE11U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4FA"/>
              </a:clrFrom>
              <a:clrTo>
                <a:srgbClr val="FFF4F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7380390" y="4365130"/>
            <a:ext cx="1584220" cy="1584220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755470" y="5301260"/>
            <a:ext cx="7090917" cy="92333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54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90" y="94242"/>
            <a:ext cx="2707963" cy="1792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2000" b="1" i="1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12186</TotalTime>
  <Words>1097</Words>
  <Application>Microsoft Office PowerPoint</Application>
  <PresentationFormat>Экран (4:3)</PresentationFormat>
  <Paragraphs>406</Paragraphs>
  <Slides>23</Slides>
  <Notes>10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5" baseType="lpstr">
      <vt:lpstr>Тема Office</vt:lpstr>
      <vt:lpstr>Формула</vt:lpstr>
      <vt:lpstr>Презентация PowerPoint</vt:lpstr>
      <vt:lpstr>Презентация PowerPoint</vt:lpstr>
      <vt:lpstr>Презентация PowerPoint</vt:lpstr>
      <vt:lpstr>       Решить задачу на повторение</vt:lpstr>
      <vt:lpstr>Изучение нового материала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 класс алгебра</dc:title>
  <dc:creator>Кравченко</dc:creator>
  <cp:lastModifiedBy>Пользователь</cp:lastModifiedBy>
  <cp:revision>1392</cp:revision>
  <dcterms:created xsi:type="dcterms:W3CDTF">2011-06-18T13:01:16Z</dcterms:created>
  <dcterms:modified xsi:type="dcterms:W3CDTF">2015-01-13T13:45:03Z</dcterms:modified>
</cp:coreProperties>
</file>