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0"/>
  </p:notesMasterIdLst>
  <p:sldIdLst>
    <p:sldId id="256" r:id="rId2"/>
    <p:sldId id="257" r:id="rId3"/>
    <p:sldId id="282" r:id="rId4"/>
    <p:sldId id="258" r:id="rId5"/>
    <p:sldId id="259" r:id="rId6"/>
    <p:sldId id="263" r:id="rId7"/>
    <p:sldId id="261" r:id="rId8"/>
    <p:sldId id="286" r:id="rId9"/>
    <p:sldId id="287" r:id="rId10"/>
    <p:sldId id="306" r:id="rId11"/>
    <p:sldId id="266" r:id="rId12"/>
    <p:sldId id="267" r:id="rId13"/>
    <p:sldId id="268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305" r:id="rId22"/>
    <p:sldId id="304" r:id="rId23"/>
    <p:sldId id="303" r:id="rId24"/>
    <p:sldId id="301" r:id="rId25"/>
    <p:sldId id="297" r:id="rId26"/>
    <p:sldId id="289" r:id="rId27"/>
    <p:sldId id="288" r:id="rId28"/>
    <p:sldId id="28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6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3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explosion val="0"/>
          </c:dPt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Colgate – 90%</c:v>
                </c:pt>
                <c:pt idx="1">
                  <c:v>Demi-5%</c:v>
                </c:pt>
                <c:pt idx="2">
                  <c:v>Blend-a-med-5%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7064667463894914"/>
          <c:y val="0.31365987814608481"/>
          <c:w val="0.41982958249511082"/>
          <c:h val="0.45323523544891986"/>
        </c:manualLayout>
      </c:layout>
      <c:txPr>
        <a:bodyPr/>
        <a:lstStyle/>
        <a:p>
          <a:pPr>
            <a:defRPr sz="28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8.1745738488139368E-3"/>
          <c:y val="9.5148398157922351E-2"/>
          <c:w val="0.60516684524915443"/>
          <c:h val="0.819656284243719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Лист1!$A$2:$A$6</c:f>
              <c:strCache>
                <c:ptCount val="5"/>
                <c:pt idx="0">
                  <c:v>Приятный запах - 52%</c:v>
                </c:pt>
                <c:pt idx="1">
                  <c:v>Приятный вкус - 38%</c:v>
                </c:pt>
                <c:pt idx="2">
                  <c:v>Популярность - 29%</c:v>
                </c:pt>
                <c:pt idx="3">
                  <c:v>Хорошо отбеливает-0,5%</c:v>
                </c:pt>
                <c:pt idx="4">
                  <c:v>Выбор родителей - 0,5%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52</c:v>
                </c:pt>
                <c:pt idx="1">
                  <c:v>38</c:v>
                </c:pt>
                <c:pt idx="2">
                  <c:v>29</c:v>
                </c:pt>
                <c:pt idx="3">
                  <c:v>0.5</c:v>
                </c:pt>
                <c:pt idx="4">
                  <c:v>0.5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0180335534552465"/>
          <c:y val="0.2528160930644493"/>
          <c:w val="0.38938127935707717"/>
          <c:h val="0.57693384473249532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title>
      <c:layout/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1.8143503362640881E-2"/>
          <c:y val="4.4565247822070123E-2"/>
          <c:w val="0.6848923399738357"/>
          <c:h val="0.88246400750463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Лист1!$A$2:$A$3</c:f>
              <c:strCache>
                <c:ptCount val="2"/>
                <c:pt idx="0">
                  <c:v>Да - 71,4%</c:v>
                </c:pt>
                <c:pt idx="1">
                  <c:v>Нет - 28,6%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71.400000000000006</c:v>
                </c:pt>
                <c:pt idx="1">
                  <c:v>28.6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8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800"/>
            </a:pPr>
            <a:endParaRPr lang="ru-RU"/>
          </a:p>
        </c:txPr>
      </c:legendEntry>
      <c:layout>
        <c:manualLayout>
          <c:xMode val="edge"/>
          <c:yMode val="edge"/>
          <c:x val="0.70396517829138094"/>
          <c:y val="0.26143050566600584"/>
          <c:w val="0.28699533695450508"/>
          <c:h val="0.60847452194281348"/>
        </c:manualLayout>
      </c:layout>
      <c:txPr>
        <a:bodyPr/>
        <a:lstStyle/>
        <a:p>
          <a:pPr>
            <a:defRPr sz="320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title>
      <c:layout/>
    </c:title>
    <c:plotArea>
      <c:layout>
        <c:manualLayout>
          <c:layoutTarget val="inner"/>
          <c:xMode val="edge"/>
          <c:yMode val="edge"/>
          <c:x val="6.8205876134695045E-2"/>
          <c:y val="0"/>
          <c:w val="0.55549543322350692"/>
          <c:h val="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Colgate – 90% </c:v>
                </c:pt>
                <c:pt idx="1">
                  <c:v>Demi-5%</c:v>
                </c:pt>
                <c:pt idx="2">
                  <c:v>Blend-a-med-5%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401853162279255"/>
          <c:y val="0.21779243889806627"/>
          <c:w val="0.33678613043767952"/>
          <c:h val="0.62545625227470014"/>
        </c:manualLayout>
      </c:layout>
      <c:txPr>
        <a:bodyPr/>
        <a:lstStyle/>
        <a:p>
          <a:pPr>
            <a:defRPr sz="2400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8.3832463526579675E-3"/>
          <c:y val="3.0936299970047789E-2"/>
          <c:w val="0.63874521504338266"/>
          <c:h val="0.8844901240159570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Незнаю - 76%</c:v>
                </c:pt>
                <c:pt idx="1">
                  <c:v>Мята-14%</c:v>
                </c:pt>
                <c:pt idx="2">
                  <c:v>Химические вещества-10%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76</c:v>
                </c:pt>
                <c:pt idx="1">
                  <c:v>14</c:v>
                </c:pt>
                <c:pt idx="2">
                  <c:v>10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381956405283945"/>
          <c:y val="0.28657841822413688"/>
          <c:w val="0.35284083677425276"/>
          <c:h val="0.31719410298114631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"/>
          <c:y val="2.9949342461443089E-2"/>
          <c:w val="0.75196050591910102"/>
          <c:h val="0.9150623666971734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Здоровье зубов - 95,2%%</c:v>
                </c:pt>
                <c:pt idx="1">
                  <c:v>Чистота зубов - 33%</c:v>
                </c:pt>
                <c:pt idx="2">
                  <c:v>Свежесть дыхания - 29%</c:v>
                </c:pt>
                <c:pt idx="3">
                  <c:v>Красота зубов -29%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95</c:v>
                </c:pt>
                <c:pt idx="1">
                  <c:v>33</c:v>
                </c:pt>
                <c:pt idx="2">
                  <c:v>29</c:v>
                </c:pt>
                <c:pt idx="3">
                  <c:v>29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6303953760456835"/>
          <c:y val="0.16907066858723943"/>
          <c:w val="0.32799693969807847"/>
          <c:h val="0.68940150604345574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"/>
          <c:y val="2.8615516869420363E-2"/>
          <c:w val="0.83711013304138582"/>
          <c:h val="0.971384483130581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Лист1!$A$2:$A$4</c:f>
              <c:strCache>
                <c:ptCount val="3"/>
                <c:pt idx="0">
                  <c:v>Да - 90%</c:v>
                </c:pt>
                <c:pt idx="1">
                  <c:v>Нет - 0,5%</c:v>
                </c:pt>
                <c:pt idx="2">
                  <c:v>Затрудняюсь ответить - 0,5%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sz="2400"/>
          </a:pPr>
          <a:endParaRPr lang="ru-RU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"/>
          <c:y val="2.9106418822280673E-2"/>
          <c:w val="0.72879873974282461"/>
          <c:h val="0.970893581177719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Из чего состоит зубная паста - 43%</c:v>
                </c:pt>
                <c:pt idx="1">
                  <c:v>Из чего изготавливают зубную пасту-52%</c:v>
                </c:pt>
                <c:pt idx="2">
                  <c:v>Какие пасты лучше всего покупать- 0,5%</c:v>
                </c:pt>
                <c:pt idx="3">
                  <c:v>Неопасны ли они-0,5%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</c:v>
                </c:pt>
                <c:pt idx="1">
                  <c:v>52</c:v>
                </c:pt>
                <c:pt idx="2">
                  <c:v>0.5</c:v>
                </c:pt>
                <c:pt idx="3">
                  <c:v>0.5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sz="20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37157-C4AF-4D72-9C2C-A649154D9C77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BF8AC-71EB-4F4E-8479-B299250FAF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F8AC-71EB-4F4E-8479-B299250FAF1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F8AC-71EB-4F4E-8479-B299250FAF1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http://shoyher.narod.ru/Portret/Gippokrat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14282" y="214290"/>
            <a:ext cx="87868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 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72066" y="5429264"/>
            <a:ext cx="392906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Автор: ученик 9 класса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Кривой Сергей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Руководитель: учитель биологии,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Кондратюк Марина Юрьевна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235C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71868" y="6357958"/>
            <a:ext cx="221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г.Рыбница, 2017г.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1293308790-COL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48"/>
            <a:ext cx="4982581" cy="3121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928662" y="1285860"/>
            <a:ext cx="735811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 СЕКРЕТЫ </a:t>
            </a:r>
          </a:p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ЗУБНОЙ ПАСТЫ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97791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ОБРАЗОВАТЕЛЬНОЕ УЧРЕЖДЕНИЕ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ГИДИРИМСКАЯ РООШ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1000100" y="214290"/>
            <a:ext cx="700092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Актуальность   темы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85720" y="958318"/>
            <a:ext cx="85725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детства мы учимся соблюдать правила личной гигиены: умываться, мыть руки, каждый раз как приходим с улицы, перед и после каждого приема пищи, принимать ванну и конечно же чистить зубы.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57752" y="2786058"/>
            <a:ext cx="40719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Однако каждый должен быть достаточно просвещён в вопросах личной гигиены, тем более что в большинстве случаев предметы и средства ухода за своим здоровьем мы выбираем самостоятельно.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 descr="http://ic.pics.livejournal.com/letidor_school/44838931/227671/227671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643182"/>
            <a:ext cx="4643430" cy="3800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357166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Сейчас производится и продается множество видов зубных паст, как для взрослых, так и для детей.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http://www.tovarchik.info/products_pictures/colgate-kompleksnoe-otbelivanie-100m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5357826"/>
            <a:ext cx="2857520" cy="128588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http://www.sale66.ru/images/catalog/product_photo/fullsize/000063927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14686"/>
            <a:ext cx="2071702" cy="142875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http://hotei.hms42.ru/userfiles/image/catalog/n_140880384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214422"/>
            <a:ext cx="2857520" cy="129014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http://www.stozhary.net.ua/assets/images/Catalog/8541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1214422"/>
            <a:ext cx="2857520" cy="128588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http://gallery.forum-grad.ru/files/5/zubpast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3143248"/>
            <a:ext cx="2214578" cy="157163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 descr="http://static4.depositphotos.com/1000507/452/i/450/depositphotos_4523072-Brush-with-toothpaste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5357826"/>
            <a:ext cx="2857520" cy="128588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http://atmix.tomsk.ru/img/shop/_7804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2714620"/>
            <a:ext cx="3615055" cy="247713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1000100" y="214290"/>
            <a:ext cx="700092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Цели и задачи исследования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214282" y="928670"/>
            <a:ext cx="871543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Цель работы</a:t>
            </a:r>
            <a:endParaRPr kumimoji="0" lang="ru-RU" sz="2400" b="1" i="0" u="sng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на теоретическом уровне изучить виды и состав зубной пасты, на практическом уровне исследовать влияние зубной пасты на прочность зубов.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Задачи</a:t>
            </a:r>
            <a:endParaRPr kumimoji="0" lang="ru-RU" sz="2400" b="1" i="0" u="sng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Изучить литературу по данной проблеме 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Познакомиться с историей происхождения зубной пасты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Выявить особенности зубных паст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Познакомиться с  разнообразием зубных паст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Провести и проанализировать анкетирование среди учащихся 5-9 классов «МОУ 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Гидиримская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РООШ» на тему: «Состав и выбор зубной пасты»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Провести эксперимент «Как влияет зубная паста на прочность зубов»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42844" y="0"/>
            <a:ext cx="900115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Методы исследования:</a:t>
            </a:r>
            <a:endParaRPr kumimoji="0" lang="ru-RU" sz="2400" b="1" i="0" u="sng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изучение и анализ научной литературы по теме исследования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анкетирование учащихся старших классов нашей школы;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обработка, анализ и систематизация результатов анкетирования;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подготовка экспериментальных образцов и постановка эксперимента.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Объектом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явлется</a:t>
            </a:r>
            <a:r>
              <a:rPr kumimoji="0" lang="ru-RU" sz="28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зубная паста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Colgate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(сорт зубной пасты выбран на основе анализа анкетирования среди учащихся 5-9 классов нашей школы)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Предметом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влияние зубной пасты на прочность зубов.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Результат</a:t>
            </a:r>
            <a:r>
              <a:rPr kumimoji="0" lang="ru-RU" sz="2400" b="1" i="0" u="sng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заключается в том, что данная работа может быть интересна для любого человека, а также при изучении пищеварительной системы человека на уроках биологии.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285728"/>
            <a:ext cx="87630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РЕЗУЛЬТАТЫ  ОСВОЕНИЯ ТЕОРЕТИЧЕСКОГО  МАТЕРИАЛА</a:t>
            </a:r>
            <a:endParaRPr lang="ru-RU" sz="3200" b="1" dirty="0">
              <a:ln w="1905">
                <a:solidFill>
                  <a:schemeClr val="bg1"/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2" descr="C:\Users\Василий\Desktop\XP6HmQpwD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357298"/>
            <a:ext cx="6143668" cy="5500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00034" y="214290"/>
            <a:ext cx="807249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Экскурсия в историю зубной пасты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000108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Заслуга создания и совершенствования зубной пасты принадлежит двум великим цивилизациям в истории человечества — древним грекам и римлянам.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shoyher.narod.ru/Portret/Gippokrat.jpg">
            <a:hlinkClick r:id="rId2"/>
          </p:cNvPr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14282" y="2786058"/>
            <a:ext cx="2643206" cy="3286148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3071802" y="2143116"/>
            <a:ext cx="592935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Первые рецепты зубной пасты относятся к 1500 г. до н.э..  Знаменитый врачеватель Гиппократ (460-377 до н.э.) сделал первое описание зубных болезней и рекомендовал использовать зубные пасты.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В дальнейшем свой вклад в уход за зубами внесли персы. Найденные инструкции по уходу за полостью рекомендовали применение порошка из оленьего рога, размельченных раковин улиток и моллюсков.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00034" y="214290"/>
            <a:ext cx="807249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Экскурсия в историю зубной пасты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214282" y="1000108"/>
            <a:ext cx="864399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Совершенствование состава зубных паст привело к значительному расширению спектра их действия, многие современные зубные пасты не только обладают очищающими и освежающими (дезодорирующими) свойствами, но и оказывают лечебно-профилактическое действие благодаря содержанию специальных добавок.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 1950-е годы появилась первая зубная паста с фтором</a:t>
            </a:r>
            <a:r>
              <a:rPr lang="ru-RU" sz="2400" dirty="0" smtClean="0"/>
              <a:t>. </a:t>
            </a:r>
            <a:br>
              <a:rPr lang="ru-RU" sz="2400" dirty="0" smtClean="0"/>
            </a:b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1293308790-COL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786190"/>
            <a:ext cx="3714776" cy="18573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103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286256"/>
            <a:ext cx="3714776" cy="18573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00034" y="214290"/>
            <a:ext cx="807249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Особенности и состав зубных паст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214282" y="1071546"/>
            <a:ext cx="864399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25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зубные пасты можно условно разделить 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952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гигиенические,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952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лечебно-профилактические,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952500" algn="l"/>
              </a:tabLst>
            </a:pPr>
            <a:r>
              <a:rPr lang="ru-RU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рофессиональные,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952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медицинские.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9525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786150" y="2500306"/>
            <a:ext cx="535785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Лечебно-профилактические пасты, в свою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очередь, подразделяются 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ротивовоспалительные,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ротивокариозные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олевые,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тбеливающие,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асты для чувствительных зубов,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етские средства,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редства без фтора.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http://atmix.tomsk.ru/img/shop/_780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214686"/>
            <a:ext cx="3357586" cy="233425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00034" y="214290"/>
            <a:ext cx="807249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Особенности и состав зубных паст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000108"/>
          <a:ext cx="8786874" cy="5840266"/>
        </p:xfrm>
        <a:graphic>
          <a:graphicData uri="http://schemas.openxmlformats.org/drawingml/2006/table">
            <a:tbl>
              <a:tblPr/>
              <a:tblGrid>
                <a:gridCol w="3429024"/>
                <a:gridCol w="1785950"/>
                <a:gridCol w="1682306"/>
                <a:gridCol w="1889594"/>
              </a:tblGrid>
              <a:tr h="824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Название / фирма-производитель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Основные ингредиенты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Тип абразива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Показания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32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Новый Жемчуг </a:t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(Россия)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глицерофосфат кальция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карбонат кальция, диоксид кремния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профилактика </a:t>
                      </a: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кариеса, при гиперестезии зубов, воспалительных заболеваний пародонта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79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Blend-a-med  </a:t>
                      </a:r>
                      <a:endParaRPr lang="ru-RU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Procter&amp;Gamble</a:t>
                      </a: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США</a:t>
                      </a: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400" b="1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фторид натрия, </a:t>
                      </a:r>
                      <a:r>
                        <a:rPr lang="ru-RU" sz="14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триклозан</a:t>
                      </a: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диоксид кремния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профилактика </a:t>
                      </a: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кариеса и заболеваний пародонта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78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Colgate</a:t>
                      </a:r>
                      <a:r>
                        <a:rPr lang="ru-RU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Colgate</a:t>
                      </a: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(США)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фторид натрия,триклозан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/>
                      </a:r>
                      <a:b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диоксид кремния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профилактика </a:t>
                      </a:r>
                      <a:r>
                        <a:rPr lang="ru-RU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кариеса и заболеваний пародонта</a:t>
                      </a:r>
                    </a:p>
                  </a:txBody>
                  <a:tcPr marL="57170" marR="57170" marT="57170" marB="57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5" name="Рисунок 3" descr="1293308790-CO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572140"/>
            <a:ext cx="1704387" cy="107157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2" descr="55052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4500570"/>
            <a:ext cx="1661117" cy="796952"/>
          </a:xfrm>
          <a:prstGeom prst="rect">
            <a:avLst/>
          </a:prstGeom>
          <a:noFill/>
        </p:spPr>
      </p:pic>
      <p:pic>
        <p:nvPicPr>
          <p:cNvPr id="10" name="Рисунок 1" descr="10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2643182"/>
            <a:ext cx="1813198" cy="843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500042"/>
            <a:ext cx="87630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ЭКСПЕРИМЕНТАЛЬНАЯ ЧАСТЬ</a:t>
            </a:r>
            <a:endParaRPr lang="ru-RU" sz="3200" b="1" dirty="0">
              <a:ln w="1905">
                <a:solidFill>
                  <a:schemeClr val="bg1"/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14282" y="1285860"/>
            <a:ext cx="8358278" cy="2585323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Анализ анкетирования </a:t>
            </a:r>
          </a:p>
          <a:p>
            <a:pPr algn="ctr"/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«Состав и выбор зубной пасты»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43308" y="5288340"/>
            <a:ext cx="50006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Мы опросили учащихся 5 - 9 классов (всего 21 ученика), </a:t>
            </a:r>
          </a:p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в возрасте от 11 до 15 лет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523220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Какой зубной пастой вы пользуетесь (чаще всего)?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214422"/>
          <a:ext cx="800105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523220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Почему вы выбрали именно эту зубную пасту?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214422"/>
          <a:ext cx="864399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954107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Считаете ли вы, что на выбор зубной пасты влияет реклама?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357298"/>
          <a:ext cx="8429684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954107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 вы думаете, какая зубная паста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наиболее популярна?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28596" y="1428736"/>
          <a:ext cx="828680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523220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Укажите, из чего состоит зубная паста?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071546"/>
          <a:ext cx="850112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523220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 вы думаете, зачем человеку чистить зубы?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142984"/>
          <a:ext cx="8501122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523220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Вы знаете, как нужно правильно чистить зубы?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00034" y="1071546"/>
          <a:ext cx="8143932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523220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Что бы вы хотели узнать о зубных пастах?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142984"/>
          <a:ext cx="8501122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830997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Ход эксперимента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«Влияние зубной пасты на прочность зубов»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4929198"/>
            <a:ext cx="8786874" cy="17145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14282" y="5000636"/>
            <a:ext cx="878687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1.Приготовить необходимое оборудование.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2.Открыть тюбик </a:t>
            </a: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зубной пастой </a:t>
            </a: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Colgate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Взять два куриных сырых яйца, намазать  зубной щёткой половину каждого яйца  зубной пастой.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Василий\Desktop\COx6C7xif1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4071966" cy="3214710"/>
          </a:xfrm>
          <a:prstGeom prst="rect">
            <a:avLst/>
          </a:prstGeom>
          <a:noFill/>
        </p:spPr>
      </p:pic>
      <p:pic>
        <p:nvPicPr>
          <p:cNvPr id="2051" name="Picture 3" descr="C:\Users\Василий\Desktop\u9Z1Kg8Wxt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4214842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830997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Ход эксперимента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«Влияние зубной пасты на прочность зубов»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715016"/>
            <a:ext cx="8572560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5720" y="5857892"/>
            <a:ext cx="8572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1755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3.Поместить яйца в химические стаканы. В один стакан налить раствор 9% уксусной кислоты, в другой стакан –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лимонная кислота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Василий\Desktop\izo8SteSva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14422"/>
            <a:ext cx="5857916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830997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Ход эксперимента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«Влияние зубной пасты на прочность зубов»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643446"/>
            <a:ext cx="8572560" cy="2071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28596" y="4786322"/>
            <a:ext cx="82153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28596" y="4714884"/>
            <a:ext cx="835821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4.Наблюдение через 6 часов.  Скорлупа яйца на участке без зубной пасты,  в растворе с уксусной кислотой стала более мягкой, и продавливалась от надавливания стеклянной палочкой, на участке с зубной пастой появились светлые пятна.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растворе с лимонной кислотой  реакция шла медленнее, но с тем, же результатом.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F:\ИССЛЕДОВАТЕЛЬСКИЕ РАБОТЫ\НАШИ РАБОТЫ\фото работ\DSCN94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3571900" cy="271464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F:\ИССЛЕДОВАТЕЛЬСКИЕ РАБОТЫ\НАШИ РАБОТЫ\фото работ\DSCN94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571900" cy="271464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0"/>
            <a:ext cx="8572560" cy="830997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Ход эксперимента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«Влияние зубной пасты на прочность зубов»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429132"/>
            <a:ext cx="8572560" cy="2286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4429132"/>
            <a:ext cx="842968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5.Наблюдение через 24 часа.  В уксусной кислоте на участке без зубной пасты, скорлупа представляла собой тончайшую пленку, на другой половине ( с зубной пастой) скорлупа стала мягкой. В растворе лимонной кислоты скорлупа без зубной пасты стала также мягкой (но более прочной, чем в растворе с уксусной кислотой), а та, сторона, на которую была нанесена зубная паста, осталась твёрдой на ощупь.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F:\ИССЛЕДОВАТЕЛЬСКИЕ РАБОТЫ\НАШИ РАБОТЫ\фото работ\DSCN94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3571900" cy="271464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F:\ИССЛЕДОВАТЕЛЬСКИЕ РАБОТЫ\НАШИ РАБОТЫ\фото работ\DSCN94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577666" cy="2714644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285720" y="214291"/>
            <a:ext cx="8572560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Результаты  эксперимента 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857232"/>
            <a:ext cx="8715436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95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Кислоты разрушают зубную эмаль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 основным вредителям эмали следует отнести следующие продукты питания: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цитрусовые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соки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газированная вода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ягоды и некоторые фрукты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сахар и сладости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вино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спортивные питательные и энергетические напитки</a:t>
            </a:r>
            <a:endParaRPr lang="ru-RU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940425" algn="r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095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940425" algn="r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Зубная паста, содержащая фтор укрепляет зубную эмаль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Содержание карбоната кальция в исследуемой зубной пасте (46%), что соответствует норме (и даже немного превышает ее), поэтому данная паста защищает зубную эмаль, предотвращая ее разрушение.</a:t>
            </a: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095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Ежедневные гигиенические процедуры предупреждают возникновение и препятствуют развитию стоматологических заболеваний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095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71472" y="214290"/>
            <a:ext cx="8001056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Рекомендации по сохранению зубов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85720" y="1000108"/>
            <a:ext cx="85725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Кроме правильного выбора зубной пасты нужно соблюдать технологию чистки зубов: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Всегда начинать чистку зубов с одного и того же зубного ряда;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Придерживаться определённой последовательности очищения зубов, чтобы не пропустить какого-либо участка;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Чистку проводить в одном темпе, в течение 15 минут, чтобы выдержать необходимую длительность очищения;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Чистить зубы в трёх направлениях: снаружи, изнутри и по жевательной поверхности;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Перед едой чистите зубы, а после еды поласкайте рот;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  <a:tab pos="5940425" algn="r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Два раза в год посещайте стоматолога, даже если зубы не болят.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://www.doctorchekanov.ru/wp-content/uploads/2015/03/tehnika-chistki-zubo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500570"/>
            <a:ext cx="3538270" cy="221457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1000100" y="214290"/>
            <a:ext cx="7000924" cy="646331"/>
          </a:xfrm>
          <a:prstGeom prst="rect">
            <a:avLst/>
          </a:prstGeom>
          <a:solidFill>
            <a:schemeClr val="bg2"/>
          </a:solidFill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928670"/>
            <a:ext cx="8501122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Данная исследовательская работа позволила нам сделать следующие выводы: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Немногие люди серьезно подходят к выбору зубной пасты.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940425" algn="r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Большинство опрошенных, при приобретении зубной пасты не учитывают ее терапевтический или профилактический эффект.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940425" algn="r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Органолептические свойства зубной пасты и ее реклама зачастую определяют ее выбор.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940425" algn="r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Зубная эмаль легко разрушаются практически любой кислотой.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940425" algn="r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Зубная паста, содержащая фтор укрепляет зубную эмаль.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940425" algn="r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5940425" algn="r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Ежедневные гигиенические процедуры предупреждают возникновение и препятствуют развитию стоматологических заболеваний.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2654478"/>
            <a:ext cx="8763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sz="3200" b="1" dirty="0">
              <a:ln w="1905">
                <a:solidFill>
                  <a:schemeClr val="bg1"/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5429264"/>
            <a:ext cx="87630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Будьте здоровы и берегите ваши зубы!</a:t>
            </a:r>
            <a:endParaRPr lang="ru-RU" sz="3200" b="1" dirty="0">
              <a:ln w="1905">
                <a:solidFill>
                  <a:schemeClr val="bg1"/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860</TotalTime>
  <Words>1065</Words>
  <Application>Microsoft Office PowerPoint</Application>
  <PresentationFormat>Экран (4:3)</PresentationFormat>
  <Paragraphs>150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Василий</cp:lastModifiedBy>
  <cp:revision>75</cp:revision>
  <dcterms:modified xsi:type="dcterms:W3CDTF">2017-02-03T15:10:07Z</dcterms:modified>
</cp:coreProperties>
</file>