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8" r:id="rId3"/>
    <p:sldId id="257" r:id="rId4"/>
    <p:sldId id="259" r:id="rId5"/>
    <p:sldId id="265" r:id="rId6"/>
    <p:sldId id="262" r:id="rId7"/>
    <p:sldId id="264" r:id="rId8"/>
    <p:sldId id="263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33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30D3A-20E5-4EEC-96C1-45CCA5FFA821}" type="datetimeFigureOut">
              <a:rPr lang="ru-RU" smtClean="0"/>
              <a:pPr/>
              <a:t>25.01.2017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5007-CA26-4B97-84B2-CF1C4EBFE3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94159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30D3A-20E5-4EEC-96C1-45CCA5FFA821}" type="datetimeFigureOut">
              <a:rPr lang="ru-RU" smtClean="0"/>
              <a:pPr/>
              <a:t>25.01.2017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5007-CA26-4B97-84B2-CF1C4EBFE3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98402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30D3A-20E5-4EEC-96C1-45CCA5FFA821}" type="datetimeFigureOut">
              <a:rPr lang="ru-RU" smtClean="0"/>
              <a:pPr/>
              <a:t>25.01.2017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5007-CA26-4B97-84B2-CF1C4EBFE3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1609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30D3A-20E5-4EEC-96C1-45CCA5FFA821}" type="datetimeFigureOut">
              <a:rPr lang="ru-RU" smtClean="0"/>
              <a:pPr/>
              <a:t>25.01.2017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5007-CA26-4B97-84B2-CF1C4EBFE3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27505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30D3A-20E5-4EEC-96C1-45CCA5FFA821}" type="datetimeFigureOut">
              <a:rPr lang="ru-RU" smtClean="0"/>
              <a:pPr/>
              <a:t>25.01.2017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5007-CA26-4B97-84B2-CF1C4EBFE3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97553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30D3A-20E5-4EEC-96C1-45CCA5FFA821}" type="datetimeFigureOut">
              <a:rPr lang="ru-RU" smtClean="0"/>
              <a:pPr/>
              <a:t>25.01.2017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5007-CA26-4B97-84B2-CF1C4EBFE3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24131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30D3A-20E5-4EEC-96C1-45CCA5FFA821}" type="datetimeFigureOut">
              <a:rPr lang="ru-RU" smtClean="0"/>
              <a:pPr/>
              <a:t>25.01.2017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5007-CA26-4B97-84B2-CF1C4EBFE3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94782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30D3A-20E5-4EEC-96C1-45CCA5FFA821}" type="datetimeFigureOut">
              <a:rPr lang="ru-RU" smtClean="0"/>
              <a:pPr/>
              <a:t>25.01.2017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5007-CA26-4B97-84B2-CF1C4EBFE3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56071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30D3A-20E5-4EEC-96C1-45CCA5FFA821}" type="datetimeFigureOut">
              <a:rPr lang="ru-RU" smtClean="0"/>
              <a:pPr/>
              <a:t>25.01.2017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5007-CA26-4B97-84B2-CF1C4EBFE3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1446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30D3A-20E5-4EEC-96C1-45CCA5FFA821}" type="datetimeFigureOut">
              <a:rPr lang="ru-RU" smtClean="0"/>
              <a:pPr/>
              <a:t>25.01.2017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5007-CA26-4B97-84B2-CF1C4EBFE3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25888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30D3A-20E5-4EEC-96C1-45CCA5FFA821}" type="datetimeFigureOut">
              <a:rPr lang="ru-RU" smtClean="0"/>
              <a:pPr/>
              <a:t>25.01.2017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05007-CA26-4B97-84B2-CF1C4EBFE3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38540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30D3A-20E5-4EEC-96C1-45CCA5FFA821}" type="datetimeFigureOut">
              <a:rPr lang="ru-RU" smtClean="0"/>
              <a:pPr/>
              <a:t>25.01.2017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05007-CA26-4B97-84B2-CF1C4EBFE39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0261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34" y="785794"/>
            <a:ext cx="8286808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Georgia" pitchFamily="18" charset="0"/>
              </a:rPr>
              <a:t>«Похвальное  слово </a:t>
            </a: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Georgia" pitchFamily="18" charset="0"/>
              </a:rPr>
              <a:t>знакам  препинания»</a:t>
            </a:r>
          </a:p>
          <a:p>
            <a:pPr algn="ctr"/>
            <a:endParaRPr lang="ru-RU" sz="3600" b="1" i="1" dirty="0" smtClean="0">
              <a:solidFill>
                <a:srgbClr val="FF0000"/>
              </a:solidFill>
              <a:latin typeface="Georgia" pitchFamily="18" charset="0"/>
            </a:endParaRPr>
          </a:p>
          <a:p>
            <a:pPr algn="ctr"/>
            <a:endParaRPr lang="ru-RU" sz="3600" b="1" i="1" dirty="0" smtClean="0">
              <a:solidFill>
                <a:srgbClr val="FF0000"/>
              </a:solidFill>
              <a:latin typeface="Georgia" pitchFamily="18" charset="0"/>
            </a:endParaRPr>
          </a:p>
          <a:p>
            <a:pPr algn="ctr"/>
            <a:endParaRPr lang="ru-RU" sz="3600" b="1" i="1" dirty="0" smtClean="0">
              <a:solidFill>
                <a:srgbClr val="FF0000"/>
              </a:solidFill>
              <a:latin typeface="Georgia" pitchFamily="18" charset="0"/>
            </a:endParaRPr>
          </a:p>
          <a:p>
            <a:pPr algn="ctr"/>
            <a:endParaRPr lang="ru-RU" sz="3600" b="1" i="1" dirty="0" smtClean="0">
              <a:solidFill>
                <a:srgbClr val="FF0000"/>
              </a:solidFill>
              <a:latin typeface="Georgia" pitchFamily="18" charset="0"/>
            </a:endParaRPr>
          </a:p>
          <a:p>
            <a:pPr algn="ctr"/>
            <a:endParaRPr lang="ru-RU" sz="3600" b="1" i="1" dirty="0" smtClean="0">
              <a:solidFill>
                <a:srgbClr val="FF0000"/>
              </a:solidFill>
              <a:latin typeface="Georgia" pitchFamily="18" charset="0"/>
            </a:endParaRPr>
          </a:p>
          <a:p>
            <a:pPr algn="ctr"/>
            <a:r>
              <a:rPr lang="ru-RU" sz="3600" b="1" i="1" dirty="0" smtClean="0">
                <a:solidFill>
                  <a:srgbClr val="FF0000"/>
                </a:solidFill>
                <a:latin typeface="Georgia" pitchFamily="18" charset="0"/>
              </a:rPr>
              <a:t/>
            </a:r>
            <a:br>
              <a:rPr lang="ru-RU" sz="3600" b="1" i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b="1" i="1" dirty="0" smtClean="0">
                <a:latin typeface="Georgia" pitchFamily="18" charset="0"/>
              </a:rPr>
              <a:t>проект по русскому языку</a:t>
            </a:r>
            <a:br>
              <a:rPr lang="ru-RU" b="1" i="1" dirty="0" smtClean="0">
                <a:latin typeface="Georgia" pitchFamily="18" charset="0"/>
              </a:rPr>
            </a:br>
            <a:r>
              <a:rPr lang="ru-RU" b="1" i="1" dirty="0" smtClean="0">
                <a:latin typeface="Georgia" pitchFamily="18" charset="0"/>
              </a:rPr>
              <a:t>Автор: учитель начальных классов</a:t>
            </a:r>
            <a:r>
              <a:rPr lang="ru-RU" b="1" i="1" dirty="0" smtClean="0">
                <a:latin typeface="Georgia" pitchFamily="18" charset="0"/>
              </a:rPr>
              <a:t/>
            </a:r>
            <a:br>
              <a:rPr lang="ru-RU" b="1" i="1" dirty="0" smtClean="0">
                <a:latin typeface="Georgia" pitchFamily="18" charset="0"/>
              </a:rPr>
            </a:br>
            <a:r>
              <a:rPr lang="ru-RU" b="1" i="1" dirty="0" smtClean="0">
                <a:latin typeface="Georgia" pitchFamily="18" charset="0"/>
              </a:rPr>
              <a:t>МБОУ </a:t>
            </a:r>
            <a:r>
              <a:rPr lang="ru-RU" b="1" i="1" dirty="0" smtClean="0">
                <a:latin typeface="Georgia" pitchFamily="18" charset="0"/>
              </a:rPr>
              <a:t>«Васильевская СШ»</a:t>
            </a:r>
            <a:br>
              <a:rPr lang="ru-RU" b="1" i="1" dirty="0" smtClean="0">
                <a:latin typeface="Georgia" pitchFamily="18" charset="0"/>
              </a:rPr>
            </a:br>
            <a:r>
              <a:rPr lang="ru-RU" sz="3200" b="1" i="1" dirty="0" smtClean="0">
                <a:solidFill>
                  <a:srgbClr val="FF0000"/>
                </a:solidFill>
                <a:latin typeface="Georgia" pitchFamily="18" charset="0"/>
              </a:rPr>
              <a:t>Тихонова Т. </a:t>
            </a:r>
            <a:r>
              <a:rPr lang="ru-RU" sz="3200" b="1" i="1" smtClean="0">
                <a:solidFill>
                  <a:srgbClr val="FF0000"/>
                </a:solidFill>
                <a:latin typeface="Georgia" pitchFamily="18" charset="0"/>
              </a:rPr>
              <a:t>П.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484" name="Picture 4" descr="http://dutsadok.com.ua/clipart/ljudi/6199f83a006a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2214554"/>
            <a:ext cx="2876921" cy="4400539"/>
          </a:xfrm>
          <a:prstGeom prst="rect">
            <a:avLst/>
          </a:prstGeom>
          <a:noFill/>
        </p:spPr>
      </p:pic>
      <p:pic>
        <p:nvPicPr>
          <p:cNvPr id="20486" name="Picture 6" descr="http://otrisovki.ucoz.ua/_pu/1/24021685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596" y="2428868"/>
            <a:ext cx="2786082" cy="4262444"/>
          </a:xfrm>
          <a:prstGeom prst="rect">
            <a:avLst/>
          </a:prstGeom>
          <a:noFill/>
        </p:spPr>
      </p:pic>
      <p:pic>
        <p:nvPicPr>
          <p:cNvPr id="20488" name="Picture 8" descr="http://www.playing-field.ru/img/2015/052112/4806660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1928802"/>
            <a:ext cx="3328978" cy="32816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572000" y="0"/>
            <a:ext cx="4572000" cy="6858000"/>
          </a:xfrm>
          <a:prstGeom prst="rect">
            <a:avLst/>
          </a:prstGeom>
          <a:noFill/>
        </p:spPr>
      </p:pic>
      <p:pic>
        <p:nvPicPr>
          <p:cNvPr id="11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42910" y="928670"/>
            <a:ext cx="36746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 smtClean="0">
                <a:solidFill>
                  <a:srgbClr val="FF0000"/>
                </a:solidFill>
                <a:latin typeface="Georgia" pitchFamily="18" charset="0"/>
              </a:rPr>
              <a:t>Пунктуация</a:t>
            </a: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 –</a:t>
            </a: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</a:t>
            </a:r>
          </a:p>
          <a:p>
            <a:pPr algn="ctr"/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это раздел науки </a:t>
            </a:r>
          </a:p>
          <a:p>
            <a:pPr algn="ctr"/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о языке,</a:t>
            </a:r>
          </a:p>
          <a:p>
            <a:pPr algn="ctr"/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в котором изучается система знаков препинания и правила их постановки.</a:t>
            </a:r>
          </a:p>
          <a:p>
            <a:pPr algn="ctr"/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В письменном русском тексте </a:t>
            </a:r>
          </a:p>
          <a:p>
            <a:pPr algn="ctr"/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10 знаков препинания: </a:t>
            </a:r>
            <a:endParaRPr lang="ru-RU" sz="2800" i="1" dirty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14876" y="973178"/>
            <a:ext cx="407196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CC"/>
              </a:buClr>
              <a:buFont typeface="Wingdings" pitchFamily="2" charset="2"/>
              <a:buChar char=""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точка</a:t>
            </a:r>
            <a:r>
              <a:rPr lang="ru-RU" sz="2800" i="1" dirty="0" smtClean="0">
                <a:solidFill>
                  <a:srgbClr val="FF0000"/>
                </a:solidFill>
                <a:latin typeface="Georgia" pitchFamily="18" charset="0"/>
              </a:rPr>
              <a:t> .</a:t>
            </a:r>
          </a:p>
          <a:p>
            <a:pPr algn="ctr">
              <a:buClr>
                <a:srgbClr val="0000CC"/>
              </a:buClr>
              <a:buFont typeface="Wingdings" pitchFamily="2" charset="2"/>
              <a:buChar char=""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запятая  </a:t>
            </a:r>
            <a:r>
              <a:rPr lang="ru-RU" sz="2800" i="1" dirty="0" smtClean="0">
                <a:solidFill>
                  <a:srgbClr val="FF0000"/>
                </a:solidFill>
                <a:latin typeface="Georgia" pitchFamily="18" charset="0"/>
              </a:rPr>
              <a:t>,</a:t>
            </a:r>
          </a:p>
          <a:p>
            <a:pPr algn="ctr">
              <a:buClr>
                <a:srgbClr val="0000CC"/>
              </a:buClr>
              <a:buFont typeface="Wingdings" pitchFamily="2" charset="2"/>
              <a:buChar char=""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точка с запятой  </a:t>
            </a:r>
            <a:r>
              <a:rPr lang="ru-RU" sz="2800" i="1" dirty="0" smtClean="0">
                <a:solidFill>
                  <a:srgbClr val="FF0000"/>
                </a:solidFill>
                <a:latin typeface="Georgia" pitchFamily="18" charset="0"/>
              </a:rPr>
              <a:t>;</a:t>
            </a:r>
          </a:p>
          <a:p>
            <a:pPr algn="ctr">
              <a:buClr>
                <a:srgbClr val="0000CC"/>
              </a:buClr>
              <a:buFont typeface="Wingdings" pitchFamily="2" charset="2"/>
              <a:buChar char=""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двоеточие  </a:t>
            </a:r>
            <a:r>
              <a:rPr lang="ru-RU" sz="2800" i="1" dirty="0" smtClean="0">
                <a:solidFill>
                  <a:srgbClr val="FF0000"/>
                </a:solidFill>
                <a:latin typeface="Georgia" pitchFamily="18" charset="0"/>
              </a:rPr>
              <a:t>:</a:t>
            </a:r>
          </a:p>
          <a:p>
            <a:pPr algn="ctr">
              <a:buClr>
                <a:srgbClr val="0000CC"/>
              </a:buClr>
              <a:buFont typeface="Wingdings" pitchFamily="2" charset="2"/>
              <a:buChar char=""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многоточие  </a:t>
            </a:r>
            <a:r>
              <a:rPr lang="ru-RU" sz="2800" i="1" dirty="0" smtClean="0">
                <a:solidFill>
                  <a:srgbClr val="FF0000"/>
                </a:solidFill>
                <a:latin typeface="Georgia" pitchFamily="18" charset="0"/>
              </a:rPr>
              <a:t>…</a:t>
            </a: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</a:t>
            </a:r>
          </a:p>
          <a:p>
            <a:pPr algn="ctr">
              <a:buClr>
                <a:srgbClr val="0000CC"/>
              </a:buClr>
              <a:buFont typeface="Wingdings" pitchFamily="2" charset="2"/>
              <a:buChar char=""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вопросительный знак </a:t>
            </a:r>
            <a:r>
              <a:rPr lang="ru-RU" sz="2800" i="1" dirty="0" smtClean="0">
                <a:solidFill>
                  <a:srgbClr val="FF0000"/>
                </a:solidFill>
                <a:latin typeface="Georgia" pitchFamily="18" charset="0"/>
              </a:rPr>
              <a:t>?</a:t>
            </a:r>
          </a:p>
          <a:p>
            <a:pPr algn="ctr">
              <a:buClr>
                <a:srgbClr val="0000CC"/>
              </a:buClr>
              <a:buFont typeface="Wingdings" pitchFamily="2" charset="2"/>
              <a:buChar char=""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восклицательный знак </a:t>
            </a:r>
            <a:r>
              <a:rPr lang="ru-RU" sz="2800" i="1" dirty="0" smtClean="0">
                <a:solidFill>
                  <a:srgbClr val="FF0000"/>
                </a:solidFill>
                <a:latin typeface="Georgia" pitchFamily="18" charset="0"/>
              </a:rPr>
              <a:t>!</a:t>
            </a:r>
          </a:p>
          <a:p>
            <a:pPr algn="ctr">
              <a:buClr>
                <a:srgbClr val="0000CC"/>
              </a:buClr>
              <a:buFont typeface="Wingdings" pitchFamily="2" charset="2"/>
              <a:buChar char=""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тире  </a:t>
            </a:r>
            <a:r>
              <a:rPr lang="ru-RU" sz="2800" i="1" dirty="0" smtClean="0">
                <a:solidFill>
                  <a:srgbClr val="FF0000"/>
                </a:solidFill>
                <a:latin typeface="Georgia" pitchFamily="18" charset="0"/>
              </a:rPr>
              <a:t>-</a:t>
            </a:r>
          </a:p>
          <a:p>
            <a:pPr algn="ctr">
              <a:buClr>
                <a:srgbClr val="0000CC"/>
              </a:buClr>
              <a:buFont typeface="Wingdings" pitchFamily="2" charset="2"/>
              <a:buChar char=""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скобки  </a:t>
            </a:r>
            <a:r>
              <a:rPr lang="ru-RU" sz="2800" i="1" dirty="0" smtClean="0">
                <a:solidFill>
                  <a:srgbClr val="FF0000"/>
                </a:solidFill>
                <a:latin typeface="Georgia" pitchFamily="18" charset="0"/>
              </a:rPr>
              <a:t>(   )</a:t>
            </a:r>
          </a:p>
          <a:p>
            <a:pPr algn="ctr">
              <a:buClr>
                <a:srgbClr val="0000CC"/>
              </a:buClr>
              <a:buFont typeface="Wingdings" pitchFamily="2" charset="2"/>
              <a:buChar char=""/>
            </a:pPr>
            <a:r>
              <a:rPr lang="ru-RU" sz="2800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 кавычки   </a:t>
            </a:r>
            <a:r>
              <a:rPr lang="ru-RU" sz="2800" i="1" dirty="0" smtClean="0">
                <a:solidFill>
                  <a:srgbClr val="FF0000"/>
                </a:solidFill>
                <a:latin typeface="Georgia" pitchFamily="18" charset="0"/>
              </a:rPr>
              <a:t>«   » </a:t>
            </a:r>
            <a:endParaRPr lang="ru-RU" sz="2800" i="1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763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572000" y="0"/>
            <a:ext cx="4572000" cy="6858000"/>
          </a:xfrm>
          <a:prstGeom prst="rect">
            <a:avLst/>
          </a:prstGeom>
          <a:noFill/>
        </p:spPr>
      </p:pic>
      <p:pic>
        <p:nvPicPr>
          <p:cNvPr id="6148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28596" y="928670"/>
            <a:ext cx="3866296" cy="4832092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002060"/>
                </a:solidFill>
                <a:latin typeface="Georgia" pitchFamily="18" charset="0"/>
              </a:rPr>
              <a:t>До конца </a:t>
            </a:r>
            <a:r>
              <a:rPr lang="ru-RU" sz="2800" i="1" dirty="0" smtClean="0">
                <a:solidFill>
                  <a:srgbClr val="C00000"/>
                </a:solidFill>
                <a:latin typeface="Georgia" pitchFamily="18" charset="0"/>
              </a:rPr>
              <a:t>XV века </a:t>
            </a:r>
            <a:r>
              <a:rPr lang="ru-RU" sz="2800" i="1" dirty="0" smtClean="0">
                <a:solidFill>
                  <a:srgbClr val="002060"/>
                </a:solidFill>
                <a:latin typeface="Georgia" pitchFamily="18" charset="0"/>
              </a:rPr>
              <a:t>тексты на русском языке писались или без промежутков между словами,</a:t>
            </a:r>
          </a:p>
          <a:p>
            <a:pPr algn="ctr"/>
            <a:r>
              <a:rPr lang="ru-RU" sz="2800" i="1" dirty="0" smtClean="0">
                <a:solidFill>
                  <a:srgbClr val="002060"/>
                </a:solidFill>
                <a:latin typeface="Georgia" pitchFamily="18" charset="0"/>
              </a:rPr>
              <a:t> или делились на нерасчленённые отрезки. Примерно</a:t>
            </a:r>
          </a:p>
          <a:p>
            <a:pPr algn="ctr"/>
            <a:r>
              <a:rPr lang="ru-RU" sz="2800" i="1" dirty="0" smtClean="0">
                <a:solidFill>
                  <a:srgbClr val="002060"/>
                </a:solidFill>
                <a:latin typeface="Georgia" pitchFamily="18" charset="0"/>
              </a:rPr>
              <a:t> в </a:t>
            </a:r>
            <a:r>
              <a:rPr lang="ru-RU" sz="2800" i="1" dirty="0" smtClean="0">
                <a:solidFill>
                  <a:srgbClr val="C00000"/>
                </a:solidFill>
                <a:latin typeface="Georgia" pitchFamily="18" charset="0"/>
              </a:rPr>
              <a:t>1480-е годы </a:t>
            </a:r>
            <a:r>
              <a:rPr lang="ru-RU" sz="2800" i="1" dirty="0" smtClean="0">
                <a:solidFill>
                  <a:srgbClr val="002060"/>
                </a:solidFill>
                <a:latin typeface="Georgia" pitchFamily="18" charset="0"/>
              </a:rPr>
              <a:t>появилась точка, </a:t>
            </a:r>
          </a:p>
          <a:p>
            <a:pPr algn="ctr"/>
            <a:r>
              <a:rPr lang="ru-RU" sz="2800" i="1" dirty="0" smtClean="0">
                <a:solidFill>
                  <a:srgbClr val="002060"/>
                </a:solidFill>
                <a:latin typeface="Georgia" pitchFamily="18" charset="0"/>
              </a:rPr>
              <a:t>в </a:t>
            </a:r>
            <a:r>
              <a:rPr lang="ru-RU" sz="2800" i="1" dirty="0" smtClean="0">
                <a:solidFill>
                  <a:srgbClr val="C00000"/>
                </a:solidFill>
                <a:latin typeface="Georgia" pitchFamily="18" charset="0"/>
              </a:rPr>
              <a:t>1520-е</a:t>
            </a:r>
            <a:r>
              <a:rPr lang="ru-RU" sz="2800" i="1" dirty="0" smtClean="0">
                <a:solidFill>
                  <a:srgbClr val="002060"/>
                </a:solidFill>
                <a:latin typeface="Georgia" pitchFamily="18" charset="0"/>
              </a:rPr>
              <a:t> — запятая</a:t>
            </a:r>
            <a:endParaRPr lang="ru-RU" sz="2800" i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14876" y="928670"/>
            <a:ext cx="396044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002060"/>
                </a:solidFill>
                <a:latin typeface="Georgia" pitchFamily="18" charset="0"/>
              </a:rPr>
              <a:t>Появившаяся позднее точка с запятой вначале употреблялась также в значении знака вопроса. </a:t>
            </a:r>
          </a:p>
          <a:p>
            <a:pPr algn="ctr"/>
            <a:r>
              <a:rPr lang="ru-RU" sz="2800" i="1" dirty="0" smtClean="0">
                <a:solidFill>
                  <a:srgbClr val="002060"/>
                </a:solidFill>
                <a:latin typeface="Georgia" pitchFamily="18" charset="0"/>
              </a:rPr>
              <a:t>Следующими знаками препинания стали вопросительный и восклицательный знаки.</a:t>
            </a:r>
            <a:endParaRPr lang="ru-RU" sz="2800" i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6150" name="Picture 6" descr="http://podcastrevision.co.uk/imagewarehouse/PPals200/semicolon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5214950"/>
            <a:ext cx="1047744" cy="1285884"/>
          </a:xfrm>
          <a:prstGeom prst="rect">
            <a:avLst/>
          </a:prstGeom>
          <a:noFill/>
        </p:spPr>
      </p:pic>
      <p:pic>
        <p:nvPicPr>
          <p:cNvPr id="9" name="Picture 8" descr="http://www.playing-field.ru/img/2015/052112/480666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43768" y="5000636"/>
            <a:ext cx="1643074" cy="17099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9902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572000" y="0"/>
            <a:ext cx="4572000" cy="6858000"/>
          </a:xfrm>
          <a:prstGeom prst="rect">
            <a:avLst/>
          </a:prstGeom>
          <a:noFill/>
        </p:spPr>
      </p:pic>
      <p:pic>
        <p:nvPicPr>
          <p:cNvPr id="10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57158" y="928670"/>
            <a:ext cx="388843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Точка помогает выде-лить на письме то, </a:t>
            </a:r>
          </a:p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что мысль закончена. Если в устной речи мы можем воспользоваться паузами разных длин и характера, то на пись-ме обязательно должны прибегнуть к точке. Она выражает интонацию законченного утвердительного высказывания.</a:t>
            </a:r>
            <a:endParaRPr lang="ru-RU" sz="2800" i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72066" y="857232"/>
            <a:ext cx="349761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У </a:t>
            </a:r>
            <a:r>
              <a:rPr lang="ru-RU" sz="2000" i="1" dirty="0" smtClean="0">
                <a:solidFill>
                  <a:srgbClr val="0000FF"/>
                </a:solidFill>
                <a:latin typeface="Georgia" pitchFamily="18" charset="0"/>
              </a:rPr>
              <a:t>неё </a:t>
            </a:r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особый пост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В самой малой строчке.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Если точка </a:t>
            </a:r>
            <a:r>
              <a:rPr lang="ru-RU" sz="2000" i="1" dirty="0" smtClean="0">
                <a:solidFill>
                  <a:srgbClr val="0000FF"/>
                </a:solidFill>
                <a:latin typeface="Georgia" pitchFamily="18" charset="0"/>
              </a:rPr>
              <a:t>- вывод </a:t>
            </a:r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прост: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Это значит точка.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Фразу следует кончать,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Если точка рядом.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Точку надо уважать.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Точку слышать надо.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И хотя она твердыня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В книге и в тетради,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Без особого труда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Можно с ней поладить,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Если только мысли нить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От воды избавить,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Если точку не забыть</a:t>
            </a:r>
          </a:p>
          <a:p>
            <a:pPr algn="ctr"/>
            <a:r>
              <a:rPr lang="ru-RU" sz="2000" i="1" dirty="0">
                <a:solidFill>
                  <a:srgbClr val="0000FF"/>
                </a:solidFill>
                <a:latin typeface="Georgia" pitchFamily="18" charset="0"/>
              </a:rPr>
              <a:t>Вовремя исправить.</a:t>
            </a:r>
          </a:p>
        </p:txBody>
      </p:sp>
      <p:pic>
        <p:nvPicPr>
          <p:cNvPr id="5132" name="Picture 12" descr="http://worldartsme.com/images/period-clipart-1.jpg"/>
          <p:cNvPicPr>
            <a:picLocks noChangeAspect="1" noChangeArrowheads="1"/>
          </p:cNvPicPr>
          <p:nvPr/>
        </p:nvPicPr>
        <p:blipFill>
          <a:blip r:embed="rId3"/>
          <a:srcRect b="6159"/>
          <a:stretch>
            <a:fillRect/>
          </a:stretch>
        </p:blipFill>
        <p:spPr bwMode="auto">
          <a:xfrm>
            <a:off x="3786182" y="5072074"/>
            <a:ext cx="1508442" cy="14287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8876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572000" y="0"/>
            <a:ext cx="4572000" cy="6858000"/>
          </a:xfrm>
          <a:prstGeom prst="rect">
            <a:avLst/>
          </a:prstGeom>
          <a:noFill/>
        </p:spPr>
      </p:pic>
      <p:pic>
        <p:nvPicPr>
          <p:cNvPr id="7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28596" y="1000108"/>
            <a:ext cx="40873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Наиболее распространённым знаком препинания</a:t>
            </a:r>
          </a:p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 в русском языке считается запятая. </a:t>
            </a:r>
            <a:endParaRPr lang="ru-RU" sz="2400" i="1" dirty="0"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7936" y="908720"/>
            <a:ext cx="416812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В русском языке запятая </a:t>
            </a:r>
          </a:p>
          <a:p>
            <a:pPr algn="ctr"/>
            <a:r>
              <a:rPr lang="ru-RU" sz="2400" i="1" dirty="0">
                <a:solidFill>
                  <a:srgbClr val="002060"/>
                </a:solidFill>
                <a:latin typeface="Georgia" pitchFamily="18" charset="0"/>
              </a:rPr>
              <a:t>и</a:t>
            </a: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спользуется:</a:t>
            </a:r>
          </a:p>
          <a:p>
            <a:pPr algn="ctr"/>
            <a:endParaRPr lang="ru-RU" sz="2400" i="1" dirty="0" smtClean="0">
              <a:solidFill>
                <a:srgbClr val="002060"/>
              </a:solidFill>
              <a:latin typeface="Georgia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sz="2400" i="1" u="sng" dirty="0">
                <a:solidFill>
                  <a:srgbClr val="C00000"/>
                </a:solidFill>
                <a:latin typeface="Georgia" pitchFamily="18" charset="0"/>
              </a:rPr>
              <a:t>д</a:t>
            </a:r>
            <a:r>
              <a:rPr lang="ru-RU" sz="2400" i="1" u="sng" dirty="0" smtClean="0">
                <a:solidFill>
                  <a:srgbClr val="C00000"/>
                </a:solidFill>
                <a:latin typeface="Georgia" pitchFamily="18" charset="0"/>
              </a:rPr>
              <a:t>ля разделения</a:t>
            </a: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 </a:t>
            </a:r>
          </a:p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(между частями сложного</a:t>
            </a:r>
          </a:p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 предложения, при одно-</a:t>
            </a:r>
          </a:p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родных членах)</a:t>
            </a:r>
          </a:p>
          <a:p>
            <a:pPr algn="ctr"/>
            <a:endParaRPr lang="ru-RU" sz="2400" i="1" dirty="0" smtClean="0">
              <a:solidFill>
                <a:srgbClr val="002060"/>
              </a:solidFill>
              <a:latin typeface="Georgia" pitchFamily="18" charset="0"/>
            </a:endParaRPr>
          </a:p>
          <a:p>
            <a:pPr marL="285750" indent="-285750" algn="ctr">
              <a:buFont typeface="Wingdings" panose="05000000000000000000" pitchFamily="2" charset="2"/>
              <a:buChar char="q"/>
            </a:pPr>
            <a:r>
              <a:rPr lang="ru-RU" sz="2400" i="1" u="sng" dirty="0">
                <a:solidFill>
                  <a:srgbClr val="C00000"/>
                </a:solidFill>
                <a:latin typeface="Georgia" pitchFamily="18" charset="0"/>
              </a:rPr>
              <a:t>д</a:t>
            </a:r>
            <a:r>
              <a:rPr lang="ru-RU" sz="2400" i="1" u="sng" dirty="0" smtClean="0">
                <a:solidFill>
                  <a:srgbClr val="C00000"/>
                </a:solidFill>
                <a:latin typeface="Georgia" pitchFamily="18" charset="0"/>
              </a:rPr>
              <a:t>ля выделения</a:t>
            </a:r>
          </a:p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 (обращения</a:t>
            </a:r>
            <a:r>
              <a:rPr lang="ru-RU" sz="2400" i="1" dirty="0">
                <a:latin typeface="Georgia" pitchFamily="18" charset="0"/>
              </a:rPr>
              <a:t>)</a:t>
            </a:r>
          </a:p>
        </p:txBody>
      </p:sp>
      <p:pic>
        <p:nvPicPr>
          <p:cNvPr id="4098" name="Picture 2" descr="http://cliparts.co/cliparts/8iG/6nX/8iG6nXABT.gif"/>
          <p:cNvPicPr>
            <a:picLocks noChangeAspect="1" noChangeArrowheads="1"/>
          </p:cNvPicPr>
          <p:nvPr/>
        </p:nvPicPr>
        <p:blipFill>
          <a:blip r:embed="rId3"/>
          <a:srcRect b="5659"/>
          <a:stretch>
            <a:fillRect/>
          </a:stretch>
        </p:blipFill>
        <p:spPr bwMode="auto">
          <a:xfrm>
            <a:off x="928662" y="3500438"/>
            <a:ext cx="2762495" cy="2857520"/>
          </a:xfrm>
          <a:prstGeom prst="rect">
            <a:avLst/>
          </a:prstGeom>
          <a:noFill/>
        </p:spPr>
      </p:pic>
      <p:pic>
        <p:nvPicPr>
          <p:cNvPr id="4100" name="Picture 4" descr="http://en-transl.ru/wp-content/uploads/2014/05/Comma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4" y="4714884"/>
            <a:ext cx="1905000" cy="17621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9374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572000" y="0"/>
            <a:ext cx="4572000" cy="6858000"/>
          </a:xfrm>
          <a:prstGeom prst="rect">
            <a:avLst/>
          </a:prstGeom>
          <a:noFill/>
        </p:spPr>
      </p:pic>
      <p:pic>
        <p:nvPicPr>
          <p:cNvPr id="6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28596" y="857232"/>
            <a:ext cx="403187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rgbClr val="002060"/>
                </a:solidFill>
                <a:latin typeface="Georgia" pitchFamily="18" charset="0"/>
              </a:rPr>
              <a:t>О</a:t>
            </a:r>
            <a:r>
              <a:rPr lang="ru-RU" i="1" dirty="0" smtClean="0">
                <a:solidFill>
                  <a:srgbClr val="002060"/>
                </a:solidFill>
                <a:latin typeface="Georgia" pitchFamily="18" charset="0"/>
              </a:rPr>
              <a:t>т одной запятой может зависеть жизнь человека! </a:t>
            </a:r>
            <a:r>
              <a:rPr lang="ru-RU" i="1" dirty="0">
                <a:solidFill>
                  <a:srgbClr val="002060"/>
                </a:solidFill>
                <a:latin typeface="Georgia" pitchFamily="18" charset="0"/>
              </a:rPr>
              <a:t>Т</a:t>
            </a:r>
            <a:r>
              <a:rPr lang="ru-RU" i="1" dirty="0" smtClean="0">
                <a:solidFill>
                  <a:srgbClr val="002060"/>
                </a:solidFill>
                <a:latin typeface="Georgia" pitchFamily="18" charset="0"/>
              </a:rPr>
              <a:t>рагически закончил своё правление английский король Эдуард II. Он пал жертвой заговора, во главе которого стояла его жена – Изабелла. Король был взят в плен. </a:t>
            </a:r>
          </a:p>
          <a:p>
            <a:pPr algn="ctr"/>
            <a:r>
              <a:rPr lang="ru-RU" i="1" dirty="0" smtClean="0">
                <a:solidFill>
                  <a:srgbClr val="002060"/>
                </a:solidFill>
                <a:latin typeface="Georgia" pitchFamily="18" charset="0"/>
              </a:rPr>
              <a:t>Его заключили в замок, где он долго ожидал решения своей судьбы. </a:t>
            </a:r>
            <a:r>
              <a:rPr lang="ru-RU" i="1" dirty="0">
                <a:solidFill>
                  <a:srgbClr val="002060"/>
                </a:solidFill>
                <a:latin typeface="Georgia" pitchFamily="18" charset="0"/>
              </a:rPr>
              <a:t>Е</a:t>
            </a:r>
            <a:r>
              <a:rPr lang="ru-RU" i="1" dirty="0" smtClean="0">
                <a:solidFill>
                  <a:srgbClr val="002060"/>
                </a:solidFill>
                <a:latin typeface="Georgia" pitchFamily="18" charset="0"/>
              </a:rPr>
              <a:t>го участь решило коварное письмо без запятой. Тюремщики получили записку: </a:t>
            </a:r>
            <a:r>
              <a:rPr lang="ru-RU" i="1" u="sng" dirty="0" smtClean="0">
                <a:solidFill>
                  <a:srgbClr val="C00000"/>
                </a:solidFill>
                <a:latin typeface="Georgia" pitchFamily="18" charset="0"/>
              </a:rPr>
              <a:t>«Эдуарда II убить не смейте помиловать»</a:t>
            </a:r>
            <a:r>
              <a:rPr lang="ru-RU" i="1" dirty="0" smtClean="0">
                <a:solidFill>
                  <a:srgbClr val="002060"/>
                </a:solidFill>
                <a:latin typeface="Georgia" pitchFamily="18" charset="0"/>
              </a:rPr>
              <a:t>. Всё зависело от того, как тюремщики прочтут это письмо. Они хорошо знали волю королевы и прочли письмо так, как ей хотелось: король был убит. </a:t>
            </a:r>
            <a:endParaRPr lang="ru-RU" i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7752" y="928670"/>
            <a:ext cx="3532952" cy="483442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58303" y="5913943"/>
            <a:ext cx="1762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>
                <a:solidFill>
                  <a:srgbClr val="FF0000"/>
                </a:solidFill>
                <a:latin typeface="Georgia" pitchFamily="18" charset="0"/>
              </a:rPr>
              <a:t>Эдуард </a:t>
            </a:r>
            <a:r>
              <a:rPr lang="en-US" sz="2400" b="1" i="1" dirty="0">
                <a:solidFill>
                  <a:srgbClr val="FF0000"/>
                </a:solidFill>
                <a:latin typeface="Georgia" pitchFamily="18" charset="0"/>
              </a:rPr>
              <a:t>II</a:t>
            </a:r>
            <a:endParaRPr lang="ru-RU" sz="2400" b="1" i="1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63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572000" y="0"/>
            <a:ext cx="4572000" cy="6858000"/>
          </a:xfrm>
          <a:prstGeom prst="rect">
            <a:avLst/>
          </a:prstGeom>
          <a:noFill/>
        </p:spPr>
      </p:pic>
      <p:pic>
        <p:nvPicPr>
          <p:cNvPr id="6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467544" y="1001261"/>
            <a:ext cx="389014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dirty="0" smtClean="0">
                <a:solidFill>
                  <a:srgbClr val="002060"/>
                </a:solidFill>
                <a:latin typeface="Georgia" pitchFamily="18" charset="0"/>
              </a:rPr>
              <a:t>В конце вопросительного предложения ставится </a:t>
            </a:r>
            <a:r>
              <a:rPr lang="ru-RU" sz="2800" b="1" i="1" dirty="0" smtClean="0">
                <a:solidFill>
                  <a:srgbClr val="FF0000"/>
                </a:solidFill>
                <a:latin typeface="Georgia" pitchFamily="18" charset="0"/>
              </a:rPr>
              <a:t>вопросительный знак</a:t>
            </a:r>
            <a:endParaRPr lang="ru-RU" sz="2800" b="1" i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6314" y="928670"/>
            <a:ext cx="378621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Разные вопросы 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задаю я всем: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Как? Откуда? Сколько? Почему? Зачем? 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Где? Куда? Какая? Отчего? О ком? 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Кто? Кому? 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Который? Чья? Какие? В чём? 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Вот какой я мастак – 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Вопросительный знак.</a:t>
            </a:r>
            <a:endParaRPr lang="ru-RU" sz="2400" i="1" dirty="0">
              <a:solidFill>
                <a:srgbClr val="0000FF"/>
              </a:solidFill>
              <a:latin typeface="Georgia" pitchFamily="18" charset="0"/>
            </a:endParaRPr>
          </a:p>
        </p:txBody>
      </p:sp>
      <p:pic>
        <p:nvPicPr>
          <p:cNvPr id="4" name="Picture 2" descr="http://images.easyfreeclipart.com/75/student-speech-clipart-clip-art-75099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74418" y="5000636"/>
            <a:ext cx="1177816" cy="1643074"/>
          </a:xfrm>
          <a:prstGeom prst="rect">
            <a:avLst/>
          </a:prstGeom>
          <a:noFill/>
        </p:spPr>
      </p:pic>
      <p:pic>
        <p:nvPicPr>
          <p:cNvPr id="2054" name="Picture 6" descr="http://microbik.ru/dosta/%D0%9F%D0%BE%D1%87%D0%B5%D0%BC%D1%83+%D0%B7%D0%B0%D1%87%D0%B0%D1%81%D1%82%D1%83%D1%8E+%D0%BE%D0%B6%D0%B8%D0%B4%D0%B0%D0%BD%D0%B8%D1%8F+%D1%80%D0%B5%D0%B1%D1%91%D0%BD%D0%BA%D0%B0%2C+%D1%81%D0%B2%D1%8F%D0%B7%D0%B0%D0%BD%D0%BD%D1%8B%D0%B5+%D1%81%D0%BE+%D1%88%D0%BA%D0%BE%D0%BB%D0%BE%D0%B9%2C+%D0%BD%D0%B5+%D0%BE%D0%BF%D1%80%D0%B0%D0%B2%D0%B4%D1%8B%D0%B2%D0%B0%D1%8E%D1%82%D1%81%D1%8F%3Fa/8478_html_7fa70a32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21160841">
            <a:off x="1217478" y="3096224"/>
            <a:ext cx="2850408" cy="35948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2899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572000" y="0"/>
            <a:ext cx="4572000" cy="6858000"/>
          </a:xfrm>
          <a:prstGeom prst="rect">
            <a:avLst/>
          </a:prstGeom>
          <a:noFill/>
        </p:spPr>
      </p:pic>
      <p:pic>
        <p:nvPicPr>
          <p:cNvPr id="6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 rot="21445690">
            <a:off x="500034" y="714356"/>
            <a:ext cx="367240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Восклицательный знак на письме ставится обычно тогда, когда мы что-то произносим:</a:t>
            </a:r>
          </a:p>
          <a:p>
            <a:pPr marL="269875">
              <a:buClr>
                <a:srgbClr val="0000FF"/>
              </a:buClr>
              <a:buFont typeface="Wingdings" pitchFamily="2" charset="2"/>
              <a:buChar char=""/>
            </a:pP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 громко,</a:t>
            </a:r>
          </a:p>
          <a:p>
            <a:pPr marL="269875">
              <a:buClr>
                <a:srgbClr val="0000FF"/>
              </a:buClr>
              <a:buFont typeface="Wingdings" pitchFamily="2" charset="2"/>
              <a:buChar char=""/>
            </a:pP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 с волнением,</a:t>
            </a:r>
          </a:p>
          <a:p>
            <a:pPr marL="269875">
              <a:buClr>
                <a:srgbClr val="0000FF"/>
              </a:buClr>
              <a:buFont typeface="Wingdings" pitchFamily="2" charset="2"/>
              <a:buChar char=""/>
            </a:pP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 выражаем</a:t>
            </a:r>
          </a:p>
          <a:p>
            <a:pPr marL="269875">
              <a:buClr>
                <a:srgbClr val="0000FF"/>
              </a:buClr>
              <a:buFont typeface="Wingdings" pitchFamily="2" charset="2"/>
              <a:buChar char=""/>
            </a:pP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 удивление,</a:t>
            </a:r>
          </a:p>
          <a:p>
            <a:pPr marL="269875">
              <a:buClr>
                <a:srgbClr val="0000FF"/>
              </a:buClr>
              <a:buFont typeface="Wingdings" pitchFamily="2" charset="2"/>
              <a:buChar char=""/>
            </a:pP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 восхищение, </a:t>
            </a:r>
          </a:p>
          <a:p>
            <a:pPr marL="269875">
              <a:buClr>
                <a:srgbClr val="0000FF"/>
              </a:buClr>
              <a:buFont typeface="Wingdings" pitchFamily="2" charset="2"/>
              <a:buChar char=""/>
            </a:pP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 удовольствие,</a:t>
            </a:r>
          </a:p>
          <a:p>
            <a:pPr marL="269875">
              <a:buClr>
                <a:srgbClr val="0000FF"/>
              </a:buClr>
              <a:buFont typeface="Wingdings" pitchFamily="2" charset="2"/>
              <a:buChar char=""/>
            </a:pP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 гнев, </a:t>
            </a:r>
          </a:p>
          <a:p>
            <a:pPr marL="269875">
              <a:buClr>
                <a:srgbClr val="0000FF"/>
              </a:buClr>
              <a:buFont typeface="Wingdings" pitchFamily="2" charset="2"/>
              <a:buChar char=""/>
            </a:pP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возмущение,</a:t>
            </a:r>
          </a:p>
          <a:p>
            <a:pPr marL="269875">
              <a:buClr>
                <a:srgbClr val="0000FF"/>
              </a:buClr>
              <a:buFont typeface="Wingdings" pitchFamily="2" charset="2"/>
              <a:buChar char=""/>
            </a:pP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 презрение, </a:t>
            </a:r>
          </a:p>
          <a:p>
            <a:pPr marL="269875">
              <a:buClr>
                <a:srgbClr val="0000FF"/>
              </a:buClr>
              <a:buFont typeface="Wingdings" pitchFamily="2" charset="2"/>
              <a:buChar char=""/>
            </a:pP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радость, </a:t>
            </a:r>
          </a:p>
          <a:p>
            <a:pPr marL="269875">
              <a:buClr>
                <a:srgbClr val="0000FF"/>
              </a:buClr>
              <a:buFont typeface="Wingdings" pitchFamily="2" charset="2"/>
              <a:buChar char=""/>
            </a:pPr>
            <a:r>
              <a:rPr lang="ru-RU" sz="2400" i="1" dirty="0" smtClean="0">
                <a:solidFill>
                  <a:srgbClr val="002060"/>
                </a:solidFill>
                <a:latin typeface="Georgia" pitchFamily="18" charset="0"/>
              </a:rPr>
              <a:t>гордость </a:t>
            </a:r>
            <a:endParaRPr lang="ru-RU" sz="2400" i="1" dirty="0">
              <a:solidFill>
                <a:srgbClr val="002060"/>
              </a:solidFill>
              <a:latin typeface="Georgia" pitchFamily="18" charset="0"/>
            </a:endParaRPr>
          </a:p>
        </p:txBody>
      </p:sp>
      <p:pic>
        <p:nvPicPr>
          <p:cNvPr id="1026" name="Picture 2" descr="http://a1031.phobos.apple.com/us/r1000/065/Purple2/v4/c6/ce/4f/c6ce4f6f-947c-958e-b02c-3186878788d1/mzl.xmisxzyy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2071678"/>
            <a:ext cx="3214710" cy="453546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929190" y="928670"/>
            <a:ext cx="38576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i="1" dirty="0" smtClean="0">
              <a:solidFill>
                <a:srgbClr val="0000FF"/>
              </a:solidFill>
              <a:latin typeface="Georgia" pitchFamily="18" charset="0"/>
            </a:endParaRP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Друзья! В произведениях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Стою я для того,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Чтоб выразить волнение,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Тревогу, восхищение,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Победу, торжество!</a:t>
            </a:r>
          </a:p>
          <a:p>
            <a:pPr algn="ctr"/>
            <a:endParaRPr lang="ru-RU" sz="2400" i="1" dirty="0" smtClean="0">
              <a:solidFill>
                <a:srgbClr val="0000FF"/>
              </a:solidFill>
              <a:latin typeface="Georgia" pitchFamily="18" charset="0"/>
            </a:endParaRP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Не зря я от рождения – 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Противник тишины!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Где я, те предложения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С особым выражением</a:t>
            </a:r>
          </a:p>
          <a:p>
            <a:pPr algn="ctr"/>
            <a:r>
              <a:rPr lang="ru-RU" sz="2400" i="1" dirty="0" smtClean="0">
                <a:solidFill>
                  <a:srgbClr val="0000FF"/>
                </a:solidFill>
                <a:latin typeface="Georgia" pitchFamily="18" charset="0"/>
              </a:rPr>
              <a:t>Произнести должны.</a:t>
            </a:r>
            <a:endParaRPr lang="ru-RU" sz="2400" i="1" dirty="0">
              <a:solidFill>
                <a:srgbClr val="0000FF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294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572000" y="0"/>
            <a:ext cx="4572000" cy="6858000"/>
          </a:xfrm>
          <a:prstGeom prst="rect">
            <a:avLst/>
          </a:prstGeom>
          <a:noFill/>
        </p:spPr>
      </p:pic>
      <p:pic>
        <p:nvPicPr>
          <p:cNvPr id="6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572000" y="92867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i="1" dirty="0" smtClean="0">
                <a:latin typeface="Georgia" pitchFamily="18" charset="0"/>
              </a:rPr>
              <a:t>Если есть неточности,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Или недомолвки –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Тут же многоточие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Устранит все толки...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/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Запятая, дефис,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Даже двоеточие –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Знаки – просто прелесть,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Так же, как и прочие!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/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Но всего важнее –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Вовремя проститься: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Точка! А под нею –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Пол пустой страницы!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928670"/>
            <a:ext cx="3857652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0000FF"/>
                </a:solidFill>
                <a:latin typeface="Georgia" pitchFamily="18" charset="0"/>
              </a:rPr>
              <a:t>Знаки препинания</a:t>
            </a:r>
          </a:p>
          <a:p>
            <a:pPr algn="ctr"/>
            <a:r>
              <a:rPr lang="ru-RU" i="1" dirty="0" smtClean="0">
                <a:latin typeface="Georgia" pitchFamily="18" charset="0"/>
              </a:rPr>
              <a:t>Бегает по строчкам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Взгляд лукавых глаз,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Ищет многоточие...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Есть в стишке у Вас?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/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Знаки препинания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Обожаю издавна!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Привлеку внимание –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Знаками (невидными)!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/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Вот он – восклицательный,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Вытянулся в струнку…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Очень обаятельный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Знак! Как будто юнкер!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/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Знак же вопросительный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Что-то вопрошает –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Он такой стеснительный…</a:t>
            </a:r>
            <a:br>
              <a:rPr lang="ru-RU" i="1" dirty="0" smtClean="0">
                <a:latin typeface="Georgia" pitchFamily="18" charset="0"/>
              </a:rPr>
            </a:br>
            <a:r>
              <a:rPr lang="ru-RU" i="1" dirty="0" smtClean="0">
                <a:latin typeface="Georgia" pitchFamily="18" charset="0"/>
              </a:rPr>
              <a:t>Ничего не знает?!</a:t>
            </a:r>
            <a:endParaRPr lang="ru-RU" i="1" dirty="0"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29520" y="4857760"/>
            <a:ext cx="1428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u="sng" dirty="0" smtClean="0">
                <a:latin typeface="Georgia" pitchFamily="18" charset="0"/>
              </a:rPr>
              <a:t>Елена Ковалёва</a:t>
            </a:r>
          </a:p>
        </p:txBody>
      </p:sp>
      <p:pic>
        <p:nvPicPr>
          <p:cNvPr id="21506" name="Picture 2" descr="http://2.bp.blogspot.com/-Y6YTE2Seyyc/UVv-MS6F5fI/AAAAAAAAHHU/DDeS2xNHbXs/s400/%D0%91%D0%B5%D0%B7%D0%B8%D0%BC%D0%B5%D0%BD%D0%B8-1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4876" y="4786322"/>
            <a:ext cx="3095620" cy="19288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2294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4572000" y="0"/>
            <a:ext cx="4572000" cy="6858000"/>
          </a:xfrm>
          <a:prstGeom prst="rect">
            <a:avLst/>
          </a:prstGeom>
          <a:noFill/>
        </p:spPr>
      </p:pic>
      <p:pic>
        <p:nvPicPr>
          <p:cNvPr id="6" name="Picture 4" descr="http://img0.liveinternet.ru/images/attach/c/4/79/806/79806598_STATIONERY_NOTEPA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428596" y="1142984"/>
            <a:ext cx="392909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Calibri" pitchFamily="34" charset="0"/>
              </a:rPr>
              <a:t>К знакам препинания надо относиться почтительно потому что,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Calibri" pitchFamily="34" charset="0"/>
              </a:rPr>
              <a:t>они расставляют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Calibri" pitchFamily="34" charset="0"/>
              </a:rPr>
              <a:t>акценты в тексте.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ea typeface="Calibri" pitchFamily="34" charset="0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Georgia" pitchFamily="18" charset="0"/>
                <a:ea typeface="Calibri" pitchFamily="34" charset="0"/>
                <a:cs typeface="Calibri" pitchFamily="34" charset="0"/>
              </a:rPr>
              <a:t>Знаки препинания -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Calibri" pitchFamily="34" charset="0"/>
              </a:rPr>
              <a:t>это возможность понимать друг друга с помощью литературы, печатного слова. Наши устные и письменные фразы должны быть яркими и понятными.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i="1" dirty="0" smtClean="0">
              <a:latin typeface="Georgia" pitchFamily="18" charset="0"/>
              <a:ea typeface="Calibri" pitchFamily="34" charset="0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Georgia" pitchFamily="18" charset="0"/>
                <a:ea typeface="Calibri" pitchFamily="34" charset="0"/>
                <a:cs typeface="Calibri" pitchFamily="34" charset="0"/>
              </a:rPr>
              <a:t>Очень важно писать и читать грамотно. </a:t>
            </a:r>
            <a:endParaRPr kumimoji="0" lang="ru-RU" sz="1600" b="0" i="1" u="sng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pic>
        <p:nvPicPr>
          <p:cNvPr id="22533" name="Picture 5" descr="http://pharmedu.ru/wp-content/uploads/2014/12/0_4a8af_6481f922_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714356"/>
            <a:ext cx="4071966" cy="390524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4786314" y="4857760"/>
            <a:ext cx="392905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i="1" u="sng" dirty="0" smtClean="0">
                <a:solidFill>
                  <a:srgbClr val="FF0000"/>
                </a:solidFill>
                <a:latin typeface="Georgia" pitchFamily="18" charset="0"/>
              </a:rPr>
              <a:t>Помните, </a:t>
            </a:r>
          </a:p>
          <a:p>
            <a:pPr algn="ctr"/>
            <a:r>
              <a:rPr lang="ru-RU" sz="2000" i="1" u="sng" dirty="0" smtClean="0">
                <a:solidFill>
                  <a:srgbClr val="0000FF"/>
                </a:solidFill>
                <a:latin typeface="Georgia" pitchFamily="18" charset="0"/>
              </a:rPr>
              <a:t>что уважая пунктуацию, </a:t>
            </a:r>
          </a:p>
          <a:p>
            <a:pPr algn="ctr"/>
            <a:r>
              <a:rPr lang="ru-RU" sz="2000" i="1" u="sng" dirty="0" smtClean="0">
                <a:solidFill>
                  <a:srgbClr val="0000FF"/>
                </a:solidFill>
                <a:latin typeface="Georgia" pitchFamily="18" charset="0"/>
              </a:rPr>
              <a:t>мы всегда будем поняты правильно.</a:t>
            </a:r>
            <a:endParaRPr lang="ru-RU" sz="2000" i="1" u="sng" dirty="0">
              <a:solidFill>
                <a:srgbClr val="0000FF"/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294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582</Words>
  <Application>Microsoft Office PowerPoint</Application>
  <PresentationFormat>Экран (4:3)</PresentationFormat>
  <Paragraphs>110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Танюша</cp:lastModifiedBy>
  <cp:revision>40</cp:revision>
  <dcterms:created xsi:type="dcterms:W3CDTF">2014-09-28T15:57:49Z</dcterms:created>
  <dcterms:modified xsi:type="dcterms:W3CDTF">2017-01-25T18:15:35Z</dcterms:modified>
</cp:coreProperties>
</file>