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4" r:id="rId2"/>
    <p:sldId id="266" r:id="rId3"/>
    <p:sldId id="258" r:id="rId4"/>
    <p:sldId id="257" r:id="rId5"/>
    <p:sldId id="268" r:id="rId6"/>
    <p:sldId id="260" r:id="rId7"/>
    <p:sldId id="263" r:id="rId8"/>
    <p:sldId id="259" r:id="rId9"/>
    <p:sldId id="264" r:id="rId10"/>
    <p:sldId id="265" r:id="rId11"/>
    <p:sldId id="276" r:id="rId12"/>
    <p:sldId id="275" r:id="rId13"/>
    <p:sldId id="271" r:id="rId14"/>
    <p:sldId id="272" r:id="rId15"/>
    <p:sldId id="273" r:id="rId16"/>
    <p:sldId id="270" r:id="rId17"/>
    <p:sldId id="277" r:id="rId1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739" y="-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144700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713144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8865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5397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42915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89746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26997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46525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916685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03809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5098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798E0C-AD97-4826-AF86-C041CB575DA9}" type="datetimeFigureOut">
              <a:rPr lang="ru-RU" smtClean="0"/>
              <a:pPr/>
              <a:t>06.03.2017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95757-CD96-4586-9017-7D7E7F3A06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21711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29058" y="214296"/>
            <a:ext cx="4857784" cy="4357718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Урок химии</a:t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Класс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8 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“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”</a:t>
            </a: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Дата</a:t>
            </a:r>
            <a: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en-US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марта 2017г.</a:t>
            </a:r>
            <a:endParaRPr lang="ru-RU" b="1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85734"/>
            <a:ext cx="4359276" cy="43592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7472386" cy="4294597"/>
          </a:xfrm>
        </p:spPr>
        <p:txBody>
          <a:bodyPr numCol="3">
            <a:no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Ответы: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2;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2) 2;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3)1;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4) 4;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5)3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2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1) 3;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2)1;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3)2;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4)1; 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5)2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Ключ оценивания: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5 «+» – «5»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4 «+» - «4»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3 «+» - «3»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1-2 «+» - «2»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Прямая со стрелкой 13"/>
          <p:cNvCxnSpPr/>
          <p:nvPr/>
        </p:nvCxnSpPr>
        <p:spPr>
          <a:xfrm flipH="1" flipV="1">
            <a:off x="1068539" y="1778965"/>
            <a:ext cx="720080" cy="4491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7" name="Скругленный прямоугольник 16"/>
          <p:cNvSpPr/>
          <p:nvPr/>
        </p:nvSpPr>
        <p:spPr>
          <a:xfrm>
            <a:off x="340984" y="1167631"/>
            <a:ext cx="648072" cy="8194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TextBox 19"/>
          <p:cNvSpPr txBox="1"/>
          <p:nvPr/>
        </p:nvSpPr>
        <p:spPr>
          <a:xfrm>
            <a:off x="503547" y="1219589"/>
            <a:ext cx="32294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dirty="0" smtClean="0"/>
              <a:t>20</a:t>
            </a:r>
            <a:endParaRPr lang="ru-RU" sz="1050" b="1" dirty="0"/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652770" y="1219589"/>
            <a:ext cx="648072" cy="8194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57616" y="3967479"/>
            <a:ext cx="648072" cy="81949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TextBox 24"/>
          <p:cNvSpPr txBox="1"/>
          <p:nvPr/>
        </p:nvSpPr>
        <p:spPr>
          <a:xfrm>
            <a:off x="376988" y="1415413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 smtClean="0"/>
              <a:t>Са</a:t>
            </a:r>
            <a:endParaRPr lang="ru-RU" sz="2800" b="1" dirty="0"/>
          </a:p>
        </p:txBody>
      </p:sp>
      <p:sp>
        <p:nvSpPr>
          <p:cNvPr id="27" name="TextBox 26"/>
          <p:cNvSpPr txBox="1"/>
          <p:nvPr/>
        </p:nvSpPr>
        <p:spPr>
          <a:xfrm>
            <a:off x="4682119" y="1492537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/>
              <a:t>Al</a:t>
            </a:r>
            <a:endParaRPr lang="ru-RU" sz="28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93620" y="4227540"/>
            <a:ext cx="57606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C</a:t>
            </a:r>
            <a:endParaRPr lang="ru-RU" sz="28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96786" y="1301261"/>
            <a:ext cx="36004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 smtClean="0"/>
              <a:t>13</a:t>
            </a:r>
            <a:endParaRPr lang="ru-RU" sz="1050" b="1" dirty="0"/>
          </a:p>
        </p:txBody>
      </p:sp>
      <p:sp>
        <p:nvSpPr>
          <p:cNvPr id="30" name="TextBox 29"/>
          <p:cNvSpPr txBox="1"/>
          <p:nvPr/>
        </p:nvSpPr>
        <p:spPr>
          <a:xfrm>
            <a:off x="437636" y="4023236"/>
            <a:ext cx="288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 smtClean="0"/>
              <a:t>6</a:t>
            </a:r>
            <a:endParaRPr lang="ru-RU" sz="1200" b="1" dirty="0"/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03647" y="1415571"/>
            <a:ext cx="2818133" cy="3058061"/>
          </a:xfrm>
          <a:prstGeom prst="rect">
            <a:avLst/>
          </a:prstGeom>
        </p:spPr>
      </p:pic>
      <p:cxnSp>
        <p:nvCxnSpPr>
          <p:cNvPr id="18" name="Прямая со стрелкой 17"/>
          <p:cNvCxnSpPr/>
          <p:nvPr/>
        </p:nvCxnSpPr>
        <p:spPr>
          <a:xfrm flipV="1">
            <a:off x="3851920" y="1861688"/>
            <a:ext cx="720080" cy="4491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 flipH="1">
            <a:off x="1014452" y="3821040"/>
            <a:ext cx="720080" cy="449162"/>
          </a:xfrm>
          <a:prstGeom prst="straightConnector1">
            <a:avLst/>
          </a:prstGeom>
          <a:ln w="1905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52879"/>
          <a:stretch/>
        </p:blipFill>
        <p:spPr bwMode="auto">
          <a:xfrm>
            <a:off x="6660232" y="1179282"/>
            <a:ext cx="1950550" cy="20976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660232" y="328624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Д.И. Менделеев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xmlns="" val="1562442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0" grpId="0"/>
      <p:bldP spid="22" grpId="0" animBg="1"/>
      <p:bldP spid="24" grpId="0" animBg="1"/>
      <p:bldP spid="25" grpId="0"/>
      <p:bldP spid="27" grpId="0"/>
      <p:bldP spid="29" grpId="0"/>
      <p:bldP spid="21" grpId="0"/>
      <p:bldP spid="30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3549" y="1371422"/>
            <a:ext cx="8136903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b="1" dirty="0" smtClean="0">
                <a:solidFill>
                  <a:schemeClr val="tx2">
                    <a:lumMod val="50000"/>
                  </a:schemeClr>
                </a:solidFill>
              </a:rPr>
              <a:t>СТРУКТУРА ПЕРИОДИЧЕСКОЙ ТАБЛИЦЫ ЭЛЕМЕНТОВ</a:t>
            </a:r>
            <a:endParaRPr lang="ru-RU" sz="5000" b="1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1560" y="3365750"/>
            <a:ext cx="1872208" cy="1360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41885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58204" cy="3080151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Что?, как?, какие?, для чего? Пожалуйста, составьте вопросы к теме нашего урока!</a:t>
            </a:r>
            <a:br>
              <a:rPr lang="ru-RU" sz="40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Левая фигурная скобка 1"/>
          <p:cNvSpPr/>
          <p:nvPr/>
        </p:nvSpPr>
        <p:spPr>
          <a:xfrm>
            <a:off x="1075377" y="1205084"/>
            <a:ext cx="540060" cy="1930715"/>
          </a:xfrm>
          <a:prstGeom prst="leftBrace">
            <a:avLst>
              <a:gd name="adj1" fmla="val 118110"/>
              <a:gd name="adj2" fmla="val 50000"/>
            </a:avLst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467544" y="917342"/>
            <a:ext cx="481613" cy="2520280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3600" b="1" dirty="0" smtClean="0"/>
              <a:t>ПЕРИОДЫ</a:t>
            </a:r>
            <a:endParaRPr lang="ru-RU" sz="3600" b="1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91680" y="771550"/>
            <a:ext cx="6410325" cy="3524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xmlns="" val="2846997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7590" y="1565565"/>
            <a:ext cx="4782294" cy="2645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трелка углом вверх 3"/>
          <p:cNvSpPr/>
          <p:nvPr/>
        </p:nvSpPr>
        <p:spPr>
          <a:xfrm flipH="1">
            <a:off x="408257" y="3788635"/>
            <a:ext cx="2374614" cy="360040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углом вверх 5"/>
          <p:cNvSpPr/>
          <p:nvPr/>
        </p:nvSpPr>
        <p:spPr>
          <a:xfrm flipH="1">
            <a:off x="1344361" y="3528028"/>
            <a:ext cx="1440160" cy="360040"/>
          </a:xfrm>
          <a:prstGeom prst="bentUp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128337" y="1250108"/>
            <a:ext cx="576064" cy="214248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/>
              <a:t>ЛАНТАНОИДЫ</a:t>
            </a:r>
            <a:endParaRPr lang="ru-RU" sz="2400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1237" y="1250107"/>
            <a:ext cx="576064" cy="214248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vert270" rtlCol="0" anchor="ctr"/>
          <a:lstStyle/>
          <a:p>
            <a:pPr algn="ctr"/>
            <a:r>
              <a:rPr lang="ru-RU" sz="2400" b="1" dirty="0" smtClean="0"/>
              <a:t>АКТИНОИДЫ</a:t>
            </a:r>
            <a:endParaRPr lang="ru-RU" sz="2400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539137" y="2259343"/>
            <a:ext cx="1276825" cy="2188843"/>
          </a:xfrm>
          <a:prstGeom prst="rect">
            <a:avLst/>
          </a:prstGeom>
        </p:spPr>
      </p:pic>
      <p:sp>
        <p:nvSpPr>
          <p:cNvPr id="11" name="Выноска-облако 10"/>
          <p:cNvSpPr/>
          <p:nvPr/>
        </p:nvSpPr>
        <p:spPr>
          <a:xfrm rot="-1800000" flipH="1">
            <a:off x="7053016" y="385091"/>
            <a:ext cx="1911827" cy="1219341"/>
          </a:xfrm>
          <a:prstGeom prst="cloudCallout">
            <a:avLst>
              <a:gd name="adj1" fmla="val 45347"/>
              <a:gd name="adj2" fmla="val 81385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/>
              <a:t>«подвальные этажи»</a:t>
            </a:r>
            <a:endParaRPr lang="ru-RU" sz="1400" b="1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35896" y="283290"/>
            <a:ext cx="1362882" cy="119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89839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7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7764" y="1010276"/>
            <a:ext cx="6410325" cy="3524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авая фигурная скобка 1"/>
          <p:cNvSpPr/>
          <p:nvPr/>
        </p:nvSpPr>
        <p:spPr>
          <a:xfrm rot="16200000">
            <a:off x="3144841" y="-1465832"/>
            <a:ext cx="277763" cy="4464496"/>
          </a:xfrm>
          <a:prstGeom prst="rightBrace">
            <a:avLst>
              <a:gd name="adj1" fmla="val 119231"/>
              <a:gd name="adj2" fmla="val 49414"/>
            </a:avLst>
          </a:prstGeom>
          <a:ln w="28575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389288" y="87692"/>
            <a:ext cx="1815181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400" b="1" dirty="0" smtClean="0"/>
              <a:t>ГРУППЫ</a:t>
            </a:r>
            <a:endParaRPr lang="ru-RU" sz="34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40351" y="2067694"/>
            <a:ext cx="1176131" cy="2016224"/>
          </a:xfrm>
          <a:prstGeom prst="rect">
            <a:avLst/>
          </a:prstGeom>
        </p:spPr>
      </p:pic>
      <p:sp>
        <p:nvSpPr>
          <p:cNvPr id="6" name="Выноска-облако 5"/>
          <p:cNvSpPr/>
          <p:nvPr/>
        </p:nvSpPr>
        <p:spPr>
          <a:xfrm rot="-540000">
            <a:off x="6871385" y="285853"/>
            <a:ext cx="1965338" cy="1475294"/>
          </a:xfrm>
          <a:prstGeom prst="cloudCallout">
            <a:avLst>
              <a:gd name="adj1" fmla="val -2870"/>
              <a:gd name="adj2" fmla="val 85149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/>
              <a:t>Группа:</a:t>
            </a:r>
          </a:p>
          <a:p>
            <a:pPr algn="ctr"/>
            <a:r>
              <a:rPr lang="ru-RU" sz="1600" b="1" dirty="0"/>
              <a:t>г</a:t>
            </a:r>
            <a:r>
              <a:rPr lang="ru-RU" sz="1600" b="1" dirty="0" smtClean="0"/>
              <a:t>лавная и</a:t>
            </a:r>
          </a:p>
          <a:p>
            <a:pPr algn="ctr"/>
            <a:r>
              <a:rPr lang="ru-RU" sz="1600" b="1" dirty="0" smtClean="0"/>
              <a:t>побочная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xmlns="" val="2333501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584" y="411510"/>
            <a:ext cx="5976664" cy="41178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20272" y="1347614"/>
            <a:ext cx="1584176" cy="182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2530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ятно 1 1"/>
          <p:cNvSpPr/>
          <p:nvPr/>
        </p:nvSpPr>
        <p:spPr>
          <a:xfrm>
            <a:off x="2447764" y="1239602"/>
            <a:ext cx="4248472" cy="2664296"/>
          </a:xfrm>
          <a:prstGeom prst="irregularSeal1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3419872" y="2156251"/>
            <a:ext cx="25202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smtClean="0"/>
              <a:t>118 </a:t>
            </a:r>
            <a:r>
              <a:rPr lang="ru-RU" sz="2400" b="1" dirty="0" smtClean="0"/>
              <a:t>химических</a:t>
            </a:r>
          </a:p>
          <a:p>
            <a:pPr algn="ctr"/>
            <a:r>
              <a:rPr lang="ru-RU" sz="2400" b="1" dirty="0" smtClean="0"/>
              <a:t>элемента</a:t>
            </a:r>
            <a:endParaRPr lang="ru-RU" sz="24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360" r="9910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67544" y="280409"/>
            <a:ext cx="2309920" cy="1563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632" y="3229343"/>
            <a:ext cx="1936816" cy="145261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567234" y="325782"/>
            <a:ext cx="1722499" cy="15182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42632" y="3075806"/>
            <a:ext cx="1425153" cy="14545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64899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 txBox="1">
            <a:spLocks/>
          </p:cNvSpPr>
          <p:nvPr/>
        </p:nvSpPr>
        <p:spPr>
          <a:xfrm>
            <a:off x="1000100" y="928676"/>
            <a:ext cx="7000924" cy="3357586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marR="0" lvl="0" indent="-34290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sz="5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Задание:  Озаглавить текст; </a:t>
            </a:r>
            <a:r>
              <a:rPr kumimoji="0" lang="en-US" sz="5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o</a:t>
            </a:r>
            <a:r>
              <a:rPr kumimoji="0" lang="ru-RU" sz="5400" b="1" i="1" u="none" strike="noStrike" kern="1200" cap="none" spc="0" normalizeH="0" baseline="0" noProof="0" dirty="0" err="1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тветить</a:t>
            </a:r>
            <a:r>
              <a:rPr kumimoji="0" lang="ru-RU" sz="54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на следующие вопросы:</a:t>
            </a:r>
            <a:endParaRPr kumimoji="0" lang="ru-RU" sz="5400" b="0" i="0" u="none" strike="noStrike" kern="1200" cap="none" spc="0" normalizeH="0" baseline="0" noProof="0" dirty="0" smtClean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/>
              <a:t>Работа с текстом: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0166" y="785800"/>
          <a:ext cx="6429420" cy="36885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/>
                <a:gridCol w="3214710"/>
              </a:tblGrid>
              <a:tr h="457454"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Условные</a:t>
                      </a:r>
                      <a:r>
                        <a:rPr lang="ru-RU" i="1" baseline="0" dirty="0" smtClean="0"/>
                        <a:t> обозначения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i="1" dirty="0" smtClean="0"/>
                        <a:t>Вопросы</a:t>
                      </a:r>
                      <a:endParaRPr lang="ru-RU" i="1" dirty="0"/>
                    </a:p>
                  </a:txBody>
                  <a:tcPr/>
                </a:tc>
              </a:tr>
              <a:tr h="1127968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ru-RU" b="1" i="1" dirty="0" smtClean="0">
                          <a:solidFill>
                            <a:srgbClr val="0070C0"/>
                          </a:solidFill>
                        </a:rPr>
                        <a:t>Что знали</a:t>
                      </a:r>
                      <a:endParaRPr lang="ru-RU" dirty="0" smtClean="0">
                        <a:solidFill>
                          <a:srgbClr val="0070C0"/>
                        </a:solidFill>
                      </a:endParaRPr>
                    </a:p>
                    <a:p>
                      <a:r>
                        <a:rPr lang="en-US" b="1" i="1" dirty="0" smtClean="0">
                          <a:solidFill>
                            <a:srgbClr val="0070C0"/>
                          </a:solidFill>
                        </a:rPr>
                        <a:t>     </a:t>
                      </a:r>
                      <a:endParaRPr lang="ru-RU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7454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i="1" dirty="0" smtClean="0">
                          <a:solidFill>
                            <a:srgbClr val="0070C0"/>
                          </a:solidFill>
                        </a:rPr>
                        <a:t> Что узнали</a:t>
                      </a:r>
                    </a:p>
                    <a:p>
                      <a:endParaRPr lang="ru-RU" b="1" i="1" dirty="0" smtClean="0">
                        <a:solidFill>
                          <a:srgbClr val="0070C0"/>
                        </a:solidFill>
                      </a:endParaRPr>
                    </a:p>
                    <a:p>
                      <a:endParaRPr lang="ru-RU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</a:tr>
              <a:tr h="457454">
                <a:tc>
                  <a:txBody>
                    <a:bodyPr/>
                    <a:lstStyle/>
                    <a:p>
                      <a:endParaRPr lang="ru-RU" dirty="0" smtClean="0"/>
                    </a:p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b="1" i="1" dirty="0" smtClean="0"/>
                    </a:p>
                    <a:p>
                      <a:r>
                        <a:rPr lang="ru-RU" b="1" i="1" dirty="0" smtClean="0">
                          <a:solidFill>
                            <a:srgbClr val="0070C0"/>
                          </a:solidFill>
                        </a:rPr>
                        <a:t>Что было не понятно</a:t>
                      </a:r>
                    </a:p>
                    <a:p>
                      <a:endParaRPr lang="ru-RU" b="1" i="1" dirty="0" smtClean="0"/>
                    </a:p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86182" y="3429006"/>
            <a:ext cx="92869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2357436"/>
            <a:ext cx="928694" cy="1070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6091" y="1285866"/>
            <a:ext cx="948785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58204" cy="4366035"/>
          </a:xfrm>
        </p:spPr>
        <p:txBody>
          <a:bodyPr>
            <a:noAutofit/>
          </a:bodyPr>
          <a:lstStyle/>
          <a:p>
            <a:r>
              <a:rPr lang="ru-RU" sz="2800" b="1" i="1" u="sng" dirty="0" smtClean="0">
                <a:latin typeface="Times New Roman" pitchFamily="18" charset="0"/>
                <a:cs typeface="Times New Roman" pitchFamily="18" charset="0"/>
              </a:rPr>
              <a:t>Закрепление и контроль знаний: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1) Назовите элементы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IVA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VIB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групп.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Прямыми линиями выделите ряды, где находятся: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а) элементы одного и того же периода; 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б) элементы одной и той же группы.</a:t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Be   Al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   O   Ne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Mg   P  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   Be  Na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   Li   H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As  He   S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329642" cy="4223159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2) Найдите в каждом ряду один из элементов, который отличается от остальных по положению в периодической системе химических элементов.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H, He, Ne,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H, Li, Be, B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Fe, Co, Ni,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F,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Br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3) Выберите группы сходных элементов: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Na, Ca, O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) Ne,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Ar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He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Cl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г)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В,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58204" cy="3865969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Ответили ли мы</a:t>
            </a:r>
            <a:b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на вопрос, </a:t>
            </a:r>
            <a:b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поставленный </a:t>
            </a:r>
            <a:b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в начале урока?</a:t>
            </a:r>
            <a:br>
              <a:rPr lang="ru-RU" sz="36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86480" y="642924"/>
            <a:ext cx="2857520" cy="4123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186766" cy="3508779"/>
          </a:xfrm>
        </p:spPr>
        <p:txBody>
          <a:bodyPr>
            <a:normAutofit fontScale="90000"/>
          </a:bodyPr>
          <a:lstStyle/>
          <a:p>
            <a:r>
              <a:rPr lang="ru-RU" sz="3600" b="1" i="1" u="sng" dirty="0" smtClean="0">
                <a:latin typeface="Times New Roman" pitchFamily="18" charset="0"/>
                <a:cs typeface="Times New Roman" pitchFamily="18" charset="0"/>
              </a:rPr>
              <a:t>Домашнее задание: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уровень: §35, 36 – прочитать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стр.122 упр.- 3, стр.125 упр.-2 (всё письменно!);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II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уровень: тоже + кроссворд «Периодическая таблица элементов».</a:t>
            </a:r>
            <a:br>
              <a:rPr lang="ru-RU" sz="3600" dirty="0" smtClean="0"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429006"/>
            <a:ext cx="8229600" cy="857250"/>
          </a:xfrm>
        </p:spPr>
        <p:txBody>
          <a:bodyPr>
            <a:normAutofit/>
          </a:bodyPr>
          <a:lstStyle/>
          <a:p>
            <a:r>
              <a:rPr lang="ru-RU" sz="1400" dirty="0" smtClean="0"/>
              <a:t>* Использованы материалы сети Интернет, например – сайт </a:t>
            </a:r>
            <a:r>
              <a:rPr lang="en-US" sz="1400" smtClean="0"/>
              <a:t>videouroki.ru</a:t>
            </a:r>
            <a:endParaRPr lang="ru-RU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421</TotalTime>
  <Words>98</Words>
  <Application>Microsoft Office PowerPoint</Application>
  <PresentationFormat>Экран (16:9)</PresentationFormat>
  <Paragraphs>35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Урок химии Класс: 8 “Б” Дата:  2 марта 2017г.</vt:lpstr>
      <vt:lpstr> Ответы: B1 1) 2;  2) 2;  3)1;  4) 4;  5)3.       B2 1) 3;  2)1; 3)2;  4)1;  5)2.          Ключ оценивания:  5 «+» – «5»  4 «+» - «4»  3 «+» - «3»     1-2 «+» - «2»</vt:lpstr>
      <vt:lpstr>Слайд 3</vt:lpstr>
      <vt:lpstr>Слайд 4</vt:lpstr>
      <vt:lpstr>Что?, как?, какие?, для чего? Пожалуйста, составьте вопросы к теме нашего урока! </vt:lpstr>
      <vt:lpstr>Слайд 6</vt:lpstr>
      <vt:lpstr>Слайд 7</vt:lpstr>
      <vt:lpstr>Слайд 8</vt:lpstr>
      <vt:lpstr>Слайд 9</vt:lpstr>
      <vt:lpstr>Слайд 10</vt:lpstr>
      <vt:lpstr>Слайд 11</vt:lpstr>
      <vt:lpstr>Работа с текстом: </vt:lpstr>
      <vt:lpstr>Закрепление и контроль знаний: 1) Назовите элементы IVA и VIBгрупп. Прямыми линиями выделите ряды, где находятся:  а) элементы одного и того же периода;  б) элементы одной и той же группы. Be   Al   Cl   N   O   Ne Mg   P   Ar   P   Be  Na Ca   Li   H    As  He   S </vt:lpstr>
      <vt:lpstr> 2) Найдите в каждом ряду один из элементов, который отличается от остальных по положению в периодической системе химических элементов. а) H, He, Ne, Ar б) H, Li, Be, B в) Fe, Co, Ni, Ar г) F, Cl, Mn, Br  3) Выберите группы сходных элементов: а) Na, Ca, O б) Ne, Ar, He в) F, Cl, Br г) P, В, Li  </vt:lpstr>
      <vt:lpstr>Ответили ли мы  на вопрос,  поставленный  в начале урока?  </vt:lpstr>
      <vt:lpstr>Домашнее задание: I уровень: §35, 36 – прочитать;  стр.122 упр.- 3, стр.125 упр.-2 (всё письменно!); II уровень: тоже + кроссворд «Периодическая таблица элементов». </vt:lpstr>
      <vt:lpstr>* Использованы материалы сети Интернет, например – сайт videouroki.ru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OLGA</cp:lastModifiedBy>
  <cp:revision>38</cp:revision>
  <dcterms:created xsi:type="dcterms:W3CDTF">2013-10-08T15:06:53Z</dcterms:created>
  <dcterms:modified xsi:type="dcterms:W3CDTF">2017-03-06T18:31:16Z</dcterms:modified>
</cp:coreProperties>
</file>