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5" r:id="rId17"/>
    <p:sldId id="276" r:id="rId18"/>
    <p:sldId id="272" r:id="rId19"/>
    <p:sldId id="273" r:id="rId20"/>
    <p:sldId id="277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30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layout>
        <c:manualLayout>
          <c:xMode val="edge"/>
          <c:yMode val="edge"/>
          <c:x val="0.27158564172284355"/>
          <c:y val="0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5519907213893824"/>
          <c:y val="0.13254813043657548"/>
          <c:w val="0.44672398016245207"/>
          <c:h val="0.8150958486210182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Результаты анкетирования</c:v>
                </c:pt>
              </c:strCache>
            </c:strRef>
          </c:tx>
          <c:dLbls>
            <c:dLbl>
              <c:idx val="0"/>
              <c:layout>
                <c:manualLayout>
                  <c:x val="-2.4824738970696546E-2"/>
                  <c:y val="0.202872834645669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Знают значение</c:v>
                </c:pt>
                <c:pt idx="1">
                  <c:v>Дали дословный перевод</c:v>
                </c:pt>
                <c:pt idx="2">
                  <c:v>Не ответили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0.56999999999999995</c:v>
                </c:pt>
                <c:pt idx="1">
                  <c:v>8.26</c:v>
                </c:pt>
                <c:pt idx="2">
                  <c:v>1.28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0884128660828396"/>
          <c:y val="0.34357089858949408"/>
          <c:w val="0.37833134834628834"/>
          <c:h val="0.36066877358298394"/>
        </c:manualLayout>
      </c:layout>
      <c:overlay val="0"/>
      <c:txPr>
        <a:bodyPr/>
        <a:lstStyle/>
        <a:p>
          <a:pPr>
            <a:defRPr sz="14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D095672-A621-44A7-A6F5-BBC4D738948E}" type="datetimeFigureOut">
              <a:rPr lang="ru-RU" smtClean="0"/>
              <a:t>27.02.2017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01D1D03-1176-4014-B5C6-09880A52A1B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9"/>
            <a:ext cx="7772400" cy="20162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Научно-практическая конференция «Старт в науку»</a:t>
            </a:r>
            <a:br>
              <a:rPr lang="ru-RU" sz="1600" dirty="0" smtClean="0">
                <a:solidFill>
                  <a:schemeClr val="accent2">
                    <a:lumMod val="75000"/>
                  </a:schemeClr>
                </a:solidFill>
                <a:effectLst/>
              </a:rPr>
            </a:br>
            <a:r>
              <a:rPr lang="ru-RU" b="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Тема исследования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: «Тайны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ffectLst/>
              </a:rPr>
              <a:t>английских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ffectLst/>
              </a:rPr>
              <a:t>идиом»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924944"/>
            <a:ext cx="7772400" cy="3384375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dirty="0" smtClean="0"/>
              <a:t>Выполнила:</a:t>
            </a:r>
            <a:endParaRPr lang="ru-RU" dirty="0"/>
          </a:p>
          <a:p>
            <a:r>
              <a:rPr lang="ru-RU" dirty="0"/>
              <a:t>обучающаяся </a:t>
            </a:r>
            <a:r>
              <a:rPr lang="ru-RU" dirty="0" smtClean="0"/>
              <a:t>8 класса</a:t>
            </a:r>
          </a:p>
          <a:p>
            <a:r>
              <a:rPr lang="ru-RU" dirty="0" err="1" smtClean="0"/>
              <a:t>Тюлюкина</a:t>
            </a:r>
            <a:r>
              <a:rPr lang="ru-RU" dirty="0" smtClean="0"/>
              <a:t> Анна</a:t>
            </a:r>
            <a:endParaRPr lang="ru-RU" dirty="0" smtClean="0"/>
          </a:p>
          <a:p>
            <a:r>
              <a:rPr lang="ru-RU" dirty="0" smtClean="0"/>
              <a:t>Руководитель</a:t>
            </a:r>
            <a:r>
              <a:rPr lang="ru-RU" dirty="0"/>
              <a:t>: </a:t>
            </a:r>
            <a:r>
              <a:rPr lang="ru-RU" dirty="0" smtClean="0"/>
              <a:t>Сагайдак Екатерина Сергеевна</a:t>
            </a:r>
          </a:p>
          <a:p>
            <a:endParaRPr lang="ru-RU" dirty="0"/>
          </a:p>
          <a:p>
            <a:pPr algn="ctr"/>
            <a:r>
              <a:rPr lang="ru-RU" sz="1600" dirty="0" smtClean="0"/>
              <a:t>Навля 2017 </a:t>
            </a:r>
            <a:endParaRPr lang="ru-RU" sz="1600" dirty="0"/>
          </a:p>
        </p:txBody>
      </p:sp>
      <p:pic>
        <p:nvPicPr>
          <p:cNvPr id="4098" name="Picture 2" descr="C:\Users\Катерина\Desktop\einstein_idio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4790">
            <a:off x="323528" y="2492896"/>
            <a:ext cx="266429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35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658411"/>
          </a:xfrm>
        </p:spPr>
        <p:txBody>
          <a:bodyPr/>
          <a:lstStyle/>
          <a:p>
            <a:pPr marL="109728" indent="0">
              <a:buNone/>
            </a:pP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З</a:t>
            </a:r>
            <a:r>
              <a:rPr lang="ru-RU" sz="3200" b="1" dirty="0" smtClean="0">
                <a:solidFill>
                  <a:schemeClr val="bg2">
                    <a:lumMod val="50000"/>
                  </a:schemeClr>
                </a:solidFill>
              </a:rPr>
              <a:t>адачи</a:t>
            </a:r>
            <a:r>
              <a:rPr lang="ru-RU" sz="3200" b="1" dirty="0">
                <a:solidFill>
                  <a:schemeClr val="bg2">
                    <a:lumMod val="50000"/>
                  </a:schemeClr>
                </a:solidFill>
              </a:rPr>
              <a:t>:</a:t>
            </a:r>
            <a:r>
              <a:rPr lang="ru-RU" sz="3200" dirty="0"/>
              <a:t> </a:t>
            </a:r>
          </a:p>
          <a:p>
            <a:pPr lvl="0"/>
            <a:r>
              <a:rPr lang="ru-RU" sz="3200" dirty="0"/>
              <a:t>Изучить теоретический материал по изучаемой теме;</a:t>
            </a:r>
          </a:p>
          <a:p>
            <a:pPr lvl="0"/>
            <a:r>
              <a:rPr lang="ru-RU" sz="3200" dirty="0"/>
              <a:t>Выявить уровень понимания английских идиом и частоту их использования в устной речи школьников;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1224136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Цель:</a:t>
            </a:r>
            <a:r>
              <a:rPr lang="ru-RU" sz="3200" dirty="0" smtClean="0">
                <a:effectLst/>
              </a:rPr>
              <a:t> определить значение употребления фразеологических выражений в устной речи школьников.</a:t>
            </a:r>
            <a:br>
              <a:rPr lang="ru-RU" sz="3200" dirty="0" smtClean="0">
                <a:effectLst/>
              </a:rPr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61743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170579"/>
          </a:xfrm>
        </p:spPr>
        <p:txBody>
          <a:bodyPr/>
          <a:lstStyle/>
          <a:p>
            <a:pPr marL="109728" indent="0">
              <a:buNone/>
            </a:pPr>
            <a:endParaRPr lang="ru-RU" sz="3200" dirty="0" smtClean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09728" indent="0">
              <a:buNone/>
            </a:pPr>
            <a:r>
              <a:rPr lang="ru-RU" sz="3200" i="1" u="sng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Фразеологизмы </a:t>
            </a:r>
            <a:r>
              <a:rPr lang="ru-RU" sz="3200" i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(идиомы) 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английского языка – это устойчивые выражения, имеющие самостоятельное значение, обычно не совпадающее с дословным переводом. </a:t>
            </a:r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26" name="Picture 2" descr="C:\Users\Катерина\Desktop\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717032"/>
            <a:ext cx="5328592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810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3946443"/>
          </a:xfrm>
        </p:spPr>
        <p:txBody>
          <a:bodyPr>
            <a:normAutofit/>
          </a:bodyPr>
          <a:lstStyle/>
          <a:p>
            <a:pPr marL="624078" indent="-514350">
              <a:buAutoNum type="arabicPeriod"/>
            </a:pPr>
            <a:r>
              <a:rPr lang="ru-RU" sz="3200" dirty="0" smtClean="0"/>
              <a:t>глагольные </a:t>
            </a:r>
            <a:r>
              <a:rPr lang="ru-RU" sz="3200" dirty="0"/>
              <a:t>устойчивые </a:t>
            </a:r>
            <a:r>
              <a:rPr lang="ru-RU" sz="3200" dirty="0" smtClean="0"/>
              <a:t>сочетания </a:t>
            </a:r>
          </a:p>
          <a:p>
            <a:pPr marL="624078" indent="-514350">
              <a:buAutoNum type="arabicPeriod"/>
            </a:pPr>
            <a:r>
              <a:rPr lang="ru-RU" sz="3200" dirty="0" smtClean="0"/>
              <a:t>устойчивые </a:t>
            </a:r>
            <a:r>
              <a:rPr lang="ru-RU" sz="3200" dirty="0"/>
              <a:t>сочетания с </a:t>
            </a:r>
            <a:r>
              <a:rPr lang="ru-RU" sz="3200" dirty="0" smtClean="0"/>
              <a:t>прилагательными</a:t>
            </a:r>
          </a:p>
          <a:p>
            <a:pPr marL="624078" indent="-514350">
              <a:buAutoNum type="arabicPeriod"/>
            </a:pPr>
            <a:r>
              <a:rPr lang="ru-RU" sz="3200" dirty="0"/>
              <a:t>устойчивые сочетания с </a:t>
            </a:r>
            <a:r>
              <a:rPr lang="ru-RU" sz="3200" dirty="0" smtClean="0"/>
              <a:t>существительными</a:t>
            </a:r>
          </a:p>
          <a:p>
            <a:pPr marL="624078" indent="-514350">
              <a:buAutoNum type="arabicPeriod"/>
            </a:pPr>
            <a:r>
              <a:rPr lang="ru-RU" sz="3200" dirty="0"/>
              <a:t>устойчивые выражения с предлогами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584176"/>
          </a:xfrm>
        </p:spPr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Классификация фразеологических единиц в английском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языке по частям речи:</a:t>
            </a:r>
            <a:r>
              <a:rPr lang="ru-RU" sz="3200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3">
                    <a:lumMod val="50000"/>
                  </a:schemeClr>
                </a:solidFill>
              </a:rPr>
            </a:br>
            <a:endParaRPr lang="ru-RU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Катерина\Desktop\10009662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94037">
            <a:off x="6723615" y="2783714"/>
            <a:ext cx="1832046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атерина\Desktop\uk55772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38905">
            <a:off x="6460904" y="4102792"/>
            <a:ext cx="1972386" cy="2466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36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492896"/>
            <a:ext cx="8291264" cy="3514395"/>
          </a:xfrm>
        </p:spPr>
        <p:txBody>
          <a:bodyPr>
            <a:normAutofit/>
          </a:bodyPr>
          <a:lstStyle/>
          <a:p>
            <a:r>
              <a:rPr lang="ru-RU" sz="3600" dirty="0"/>
              <a:t>собственно английские </a:t>
            </a:r>
            <a:r>
              <a:rPr lang="ru-RU" sz="3600" dirty="0" smtClean="0"/>
              <a:t>( </a:t>
            </a:r>
            <a:r>
              <a:rPr lang="ru-RU" sz="3600" dirty="0"/>
              <a:t>древне-английские, средне-английские, ново-английские</a:t>
            </a:r>
            <a:r>
              <a:rPr lang="ru-RU" sz="3600" dirty="0" smtClean="0"/>
              <a:t>)</a:t>
            </a:r>
          </a:p>
          <a:p>
            <a:r>
              <a:rPr lang="ru-RU" sz="3600" dirty="0"/>
              <a:t>заимствованные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180020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Классификация фразеологических единиц в английском языке </a:t>
            </a:r>
            <a:r>
              <a:rPr lang="ru-RU" sz="32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происхождению:</a:t>
            </a:r>
            <a:endParaRPr lang="ru-RU" sz="3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C:\Users\Катерина\Desktop\10056348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717032"/>
            <a:ext cx="2185987" cy="30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041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lvl="0" indent="0">
              <a:buNone/>
            </a:pPr>
            <a:r>
              <a:rPr lang="en-US" sz="3200" b="1" u="sng" dirty="0"/>
              <a:t>Give / get the cold </a:t>
            </a:r>
            <a:r>
              <a:rPr lang="en-US" sz="3200" b="1" u="sng" dirty="0" smtClean="0"/>
              <a:t>shoulder</a:t>
            </a:r>
            <a:endParaRPr lang="ru-RU" sz="3200" b="1" u="sng" dirty="0" smtClean="0"/>
          </a:p>
          <a:p>
            <a:pPr marL="109728" indent="0">
              <a:buNone/>
            </a:pPr>
            <a:r>
              <a:rPr lang="ru-RU" b="1" i="1" dirty="0"/>
              <a:t>Значение</a:t>
            </a:r>
            <a:r>
              <a:rPr lang="en-US" b="1" i="1" dirty="0"/>
              <a:t>:</a:t>
            </a:r>
            <a:r>
              <a:rPr lang="en-US" b="1" dirty="0"/>
              <a:t> </a:t>
            </a:r>
            <a:r>
              <a:rPr lang="ru-RU" b="1" dirty="0"/>
              <a:t>холодно</a:t>
            </a:r>
            <a:r>
              <a:rPr lang="en-US" b="1" dirty="0"/>
              <a:t>, </a:t>
            </a:r>
            <a:r>
              <a:rPr lang="ru-RU" b="1" dirty="0"/>
              <a:t>безразлично отнестись</a:t>
            </a:r>
            <a:r>
              <a:rPr lang="en-US" b="1" dirty="0"/>
              <a:t>.</a:t>
            </a:r>
            <a:endParaRPr lang="ru-RU" dirty="0"/>
          </a:p>
          <a:p>
            <a:endParaRPr lang="ru-RU" b="1" dirty="0" smtClean="0"/>
          </a:p>
          <a:p>
            <a:pPr marL="109728" indent="0">
              <a:buNone/>
            </a:pPr>
            <a:r>
              <a:rPr lang="en-US" sz="3200" b="1" dirty="0" smtClean="0"/>
              <a:t>I </a:t>
            </a:r>
            <a:r>
              <a:rPr lang="en-US" sz="3200" b="1" dirty="0"/>
              <a:t>really needed his advice, but he has given me the cold shoulder.</a:t>
            </a:r>
            <a:endParaRPr lang="ru-RU" sz="3200" dirty="0"/>
          </a:p>
          <a:p>
            <a:pPr marL="109728" indent="0">
              <a:buNone/>
            </a:pPr>
            <a:endParaRPr lang="ru-RU" b="1" dirty="0" smtClean="0"/>
          </a:p>
          <a:p>
            <a:pPr marL="109728" lvl="0" indent="0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>
            <a:normAutofit fontScale="90000"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  <a:effectLst/>
              </a:rPr>
              <a:t>Идиомы, связанные с частями тела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5122" name="Picture 2" descr="C:\Users\Катерина\Desktop\lHNwBU9LPucJQlkAINKT05508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573016"/>
            <a:ext cx="1762125" cy="2659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Катерин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31208"/>
            <a:ext cx="396044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701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458611"/>
          </a:xfrm>
        </p:spPr>
        <p:txBody>
          <a:bodyPr/>
          <a:lstStyle/>
          <a:p>
            <a:pPr marL="109728" lvl="0" indent="0">
              <a:buNone/>
            </a:pPr>
            <a:endParaRPr lang="ru-RU" sz="3200" b="1" u="sng" dirty="0"/>
          </a:p>
          <a:p>
            <a:pPr marL="109728" lvl="0" indent="0">
              <a:buNone/>
            </a:pPr>
            <a:r>
              <a:rPr lang="ru-RU" sz="3200" b="1" dirty="0" smtClean="0"/>
              <a:t> </a:t>
            </a:r>
            <a:r>
              <a:rPr lang="ru-RU" sz="3200" b="1" u="sng" dirty="0" err="1" smtClean="0"/>
              <a:t>Let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your</a:t>
            </a:r>
            <a:r>
              <a:rPr lang="ru-RU" sz="3200" b="1" u="sng" dirty="0"/>
              <a:t> </a:t>
            </a:r>
            <a:r>
              <a:rPr lang="ru-RU" sz="3200" b="1" u="sng" dirty="0" err="1"/>
              <a:t>hair</a:t>
            </a:r>
            <a:r>
              <a:rPr lang="ru-RU" sz="3200" b="1" u="sng" dirty="0"/>
              <a:t> </a:t>
            </a:r>
            <a:r>
              <a:rPr lang="ru-RU" sz="3200" b="1" u="sng" dirty="0" err="1"/>
              <a:t>down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sz="2800" i="1" dirty="0"/>
              <a:t>Дословный перевод: </a:t>
            </a:r>
            <a:r>
              <a:rPr lang="ru-RU" sz="2800" b="1" dirty="0"/>
              <a:t>позвольте </a:t>
            </a:r>
            <a:endParaRPr lang="ru-RU" sz="2800" b="1" dirty="0" smtClean="0"/>
          </a:p>
          <a:p>
            <a:pPr marL="109728" indent="0">
              <a:buNone/>
            </a:pPr>
            <a:r>
              <a:rPr lang="ru-RU" sz="2800" b="1" dirty="0" smtClean="0"/>
              <a:t>своим </a:t>
            </a:r>
            <a:r>
              <a:rPr lang="ru-RU" sz="2800" b="1" dirty="0"/>
              <a:t>волосам упасть</a:t>
            </a:r>
            <a:r>
              <a:rPr lang="ru-RU" sz="2800" b="1" dirty="0" smtClean="0"/>
              <a:t>.</a:t>
            </a:r>
            <a:endParaRPr lang="ru-RU" sz="2800" dirty="0"/>
          </a:p>
          <a:p>
            <a:pPr marL="109728" indent="0">
              <a:buNone/>
            </a:pPr>
            <a:r>
              <a:rPr lang="ru-RU" sz="2800" i="1" dirty="0"/>
              <a:t>Значение: </a:t>
            </a:r>
            <a:r>
              <a:rPr lang="ru-RU" sz="2800" b="1" dirty="0"/>
              <a:t>расслабиться, вести себя </a:t>
            </a:r>
            <a:r>
              <a:rPr lang="ru-RU" sz="2800" b="1" dirty="0" err="1" smtClean="0"/>
              <a:t>непринужденно</a:t>
            </a:r>
            <a:r>
              <a:rPr lang="ru-RU" sz="2800" b="1" dirty="0"/>
              <a:t>. </a:t>
            </a:r>
            <a:endParaRPr lang="ru-RU" sz="2800" b="1" dirty="0" smtClean="0"/>
          </a:p>
          <a:p>
            <a:pPr marL="109728" indent="0">
              <a:buNone/>
            </a:pPr>
            <a:r>
              <a:rPr lang="ru-RU" sz="2800" b="1" dirty="0" smtClean="0"/>
              <a:t>   </a:t>
            </a:r>
          </a:p>
          <a:p>
            <a:pPr marL="109728" indent="0">
              <a:buNone/>
            </a:pPr>
            <a:r>
              <a:rPr lang="ru-RU" sz="2800" b="1" dirty="0" smtClean="0"/>
              <a:t> </a:t>
            </a:r>
            <a:r>
              <a:rPr lang="en-US" sz="3200" b="1" u="sng" dirty="0" smtClean="0"/>
              <a:t>Apple </a:t>
            </a:r>
            <a:r>
              <a:rPr lang="en-US" sz="3200" b="1" u="sng" dirty="0"/>
              <a:t>of someone</a:t>
            </a:r>
            <a:r>
              <a:rPr lang="ru-RU" sz="3200" b="1" u="sng" dirty="0"/>
              <a:t>’</a:t>
            </a:r>
            <a:r>
              <a:rPr lang="en-US" sz="3200" b="1" u="sng" dirty="0"/>
              <a:t>s eye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sz="2800" i="1" dirty="0"/>
              <a:t>Дословный перевод</a:t>
            </a:r>
            <a:r>
              <a:rPr lang="ru-RU" sz="2800" b="1" dirty="0"/>
              <a:t>: зрачок.</a:t>
            </a:r>
          </a:p>
          <a:p>
            <a:pPr marL="109728" indent="0">
              <a:buNone/>
            </a:pPr>
            <a:r>
              <a:rPr lang="ru-RU" sz="2800" i="1" dirty="0"/>
              <a:t>Значение:</a:t>
            </a:r>
            <a:r>
              <a:rPr lang="ru-RU" sz="2800" b="1" dirty="0"/>
              <a:t> что-то ценное, </a:t>
            </a:r>
            <a:endParaRPr lang="ru-RU" sz="2800" b="1" dirty="0" smtClean="0"/>
          </a:p>
          <a:p>
            <a:pPr marL="109728" indent="0">
              <a:buNone/>
            </a:pPr>
            <a:r>
              <a:rPr lang="ru-RU" sz="2800" b="1" dirty="0" smtClean="0"/>
              <a:t>дорогое</a:t>
            </a:r>
            <a:r>
              <a:rPr lang="ru-RU" sz="2800" b="1" dirty="0"/>
              <a:t>.</a:t>
            </a:r>
          </a:p>
          <a:p>
            <a:pPr marL="109728" indent="0">
              <a:buNone/>
            </a:pPr>
            <a:endParaRPr lang="ru-RU" sz="2800" dirty="0"/>
          </a:p>
          <a:p>
            <a:pPr marL="109728" indent="0">
              <a:buNone/>
            </a:pPr>
            <a:endParaRPr lang="ru-RU" sz="2800" dirty="0"/>
          </a:p>
          <a:p>
            <a:pPr marL="109728" lvl="0" indent="0">
              <a:buNone/>
            </a:pPr>
            <a:endParaRPr lang="ru-RU" sz="3200" dirty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146" name="Picture 2" descr="C:\Users\Катерина\Desktop\anime-fall-girl-puella-magi-madoka-magica-Favim.com-13730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82187"/>
            <a:ext cx="2304255" cy="213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Катерина\Desktop\i (5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573016"/>
            <a:ext cx="2880319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27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pPr marL="109728" indent="0">
              <a:buNone/>
            </a:pPr>
            <a:r>
              <a:rPr lang="en-US" sz="3200" b="1" u="sng" dirty="0"/>
              <a:t>It</a:t>
            </a:r>
            <a:r>
              <a:rPr lang="ru-RU" sz="3200" b="1" u="sng" dirty="0"/>
              <a:t>’</a:t>
            </a:r>
            <a:r>
              <a:rPr lang="en-US" sz="3200" b="1" u="sng" dirty="0"/>
              <a:t>s raining cats and dogs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</a:t>
            </a:r>
            <a:r>
              <a:rPr lang="ru-RU" b="1" dirty="0"/>
              <a:t>: дождь из кошек и собак.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лить как из ведра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b="1" dirty="0" smtClean="0"/>
          </a:p>
          <a:p>
            <a:pPr marL="109728" indent="0">
              <a:buNone/>
            </a:pPr>
            <a:endParaRPr lang="ru-RU" sz="3200" b="1" dirty="0" smtClean="0"/>
          </a:p>
          <a:p>
            <a:pPr marL="109728" indent="0">
              <a:buNone/>
            </a:pPr>
            <a:endParaRPr lang="ru-RU" sz="3200" b="1" dirty="0"/>
          </a:p>
          <a:p>
            <a:pPr marL="109728" indent="0">
              <a:buNone/>
            </a:pPr>
            <a:r>
              <a:rPr lang="en-US" sz="3200" b="1" dirty="0" smtClean="0"/>
              <a:t>The </a:t>
            </a:r>
            <a:r>
              <a:rPr lang="en-US" sz="3200" b="1" dirty="0"/>
              <a:t>weather is </a:t>
            </a:r>
            <a:r>
              <a:rPr lang="en-US" sz="3200" b="1" dirty="0" smtClean="0"/>
              <a:t>terrible</a:t>
            </a:r>
            <a:r>
              <a:rPr lang="ru-RU" sz="3200" b="1" dirty="0" smtClean="0"/>
              <a:t> </a:t>
            </a:r>
            <a:r>
              <a:rPr lang="en-US" sz="3200" b="1" dirty="0" smtClean="0"/>
              <a:t>! </a:t>
            </a:r>
            <a:r>
              <a:rPr lang="en-US" sz="3200" b="1" dirty="0"/>
              <a:t>Just look, it’s raining cats and dogs</a:t>
            </a:r>
            <a:r>
              <a:rPr lang="en-US" sz="3200" b="1" dirty="0" smtClean="0"/>
              <a:t>.</a:t>
            </a:r>
            <a:endParaRPr lang="ru-RU" sz="3200" b="1" dirty="0" smtClean="0"/>
          </a:p>
          <a:p>
            <a:pPr marL="109728" indent="0">
              <a:buNone/>
            </a:pPr>
            <a:endParaRPr lang="ru-RU" b="1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effectLst/>
              </a:rPr>
              <a:t>Идиомы, связанные с животными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7170" name="Picture 2" descr="C:\Users\Катерина\Desktop\rain-cats-dogs-idiom-showing-white-background-499067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011" y="2132856"/>
            <a:ext cx="2629272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8744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ru-RU" sz="3200" b="1" u="sng" dirty="0" smtClean="0"/>
              <a:t>А</a:t>
            </a:r>
            <a:r>
              <a:rPr lang="ru-RU" sz="3200" b="1" i="1" u="sng" dirty="0" smtClean="0"/>
              <a:t> </a:t>
            </a:r>
            <a:r>
              <a:rPr lang="ru-RU" sz="3200" b="1" u="sng" dirty="0"/>
              <a:t>с</a:t>
            </a:r>
            <a:r>
              <a:rPr lang="en-US" sz="3200" b="1" u="sng" dirty="0" err="1"/>
              <a:t>ock</a:t>
            </a:r>
            <a:r>
              <a:rPr lang="en-US" sz="3200" b="1" u="sng" dirty="0"/>
              <a:t>-and-bull </a:t>
            </a:r>
            <a:r>
              <a:rPr lang="en-US" sz="3200" b="1" u="sng" dirty="0" smtClean="0"/>
              <a:t>story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история курицы и быка.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 </a:t>
            </a:r>
            <a:r>
              <a:rPr lang="ru-RU" b="1" dirty="0"/>
              <a:t>неправдоподобная история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b="1" dirty="0"/>
          </a:p>
          <a:p>
            <a:pPr marL="109728" indent="0">
              <a:buNone/>
            </a:pPr>
            <a:r>
              <a:rPr lang="ru-RU" sz="3200" b="1" u="sng" dirty="0"/>
              <a:t>А </a:t>
            </a:r>
            <a:r>
              <a:rPr lang="en-US" sz="3200" b="1" u="sng" dirty="0"/>
              <a:t>d</a:t>
            </a:r>
            <a:r>
              <a:rPr lang="ru-RU" sz="3200" b="1" u="sng" dirty="0" err="1"/>
              <a:t>ead</a:t>
            </a:r>
            <a:r>
              <a:rPr lang="ru-RU" sz="3200" b="1" u="sng" dirty="0"/>
              <a:t> </a:t>
            </a:r>
            <a:r>
              <a:rPr lang="ru-RU" sz="3200" b="1" u="sng" dirty="0" err="1"/>
              <a:t>duck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мертвая утка.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 </a:t>
            </a:r>
            <a:r>
              <a:rPr lang="ru-RU" b="1" dirty="0"/>
              <a:t>напрасное дело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ru-RU" sz="3200" b="1" u="sng" dirty="0" err="1" smtClean="0"/>
              <a:t>Rabbit’s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foot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заячья лапка.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талисман на удачу.</a:t>
            </a: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b="1" dirty="0" smtClean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b="1" u="sng" dirty="0" smtClean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8194" name="Picture 2" descr="C:\Users\Катерина\Desktop\37423759-Poster-with-a-bull-and-a-cock-on-a-white-background-Stock-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565" y="188640"/>
            <a:ext cx="198120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Катерин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852936"/>
            <a:ext cx="1933034" cy="154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Катерина\Desktop\image_8627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229200"/>
            <a:ext cx="2016224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41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en-US" sz="3200" b="1" u="sng" dirty="0" smtClean="0"/>
              <a:t>To </a:t>
            </a:r>
            <a:r>
              <a:rPr lang="en-US" sz="3200" b="1" u="sng" dirty="0"/>
              <a:t>show a white feather</a:t>
            </a:r>
            <a:r>
              <a:rPr lang="en-US" sz="3200" b="1" u="sng" dirty="0" smtClean="0"/>
              <a:t>.</a:t>
            </a:r>
            <a:endParaRPr lang="ru-RU" sz="3200" b="1" u="sng" dirty="0" smtClean="0"/>
          </a:p>
          <a:p>
            <a:pPr marL="109728" indent="0">
              <a:buNone/>
            </a:pPr>
            <a:r>
              <a:rPr lang="ru-RU" sz="2800" i="1" dirty="0"/>
              <a:t>Дословный перевод: </a:t>
            </a:r>
            <a:r>
              <a:rPr lang="ru-RU" sz="2800" b="1" dirty="0"/>
              <a:t>показать белое перо.</a:t>
            </a:r>
            <a:endParaRPr lang="ru-RU" sz="2800" dirty="0"/>
          </a:p>
          <a:p>
            <a:pPr marL="109728" indent="0">
              <a:buNone/>
            </a:pPr>
            <a:r>
              <a:rPr lang="ru-RU" sz="2800" i="1" dirty="0"/>
              <a:t>Значение: </a:t>
            </a:r>
            <a:r>
              <a:rPr lang="ru-RU" sz="2800" b="1" dirty="0"/>
              <a:t>показать страх, струсить.</a:t>
            </a:r>
            <a:endParaRPr lang="ru-RU" sz="2800" dirty="0"/>
          </a:p>
          <a:p>
            <a:pPr marL="109728" indent="0">
              <a:buNone/>
            </a:pPr>
            <a:endParaRPr lang="ru-RU" sz="3200" b="1" dirty="0" smtClean="0"/>
          </a:p>
          <a:p>
            <a:pPr marL="109728" indent="0">
              <a:buNone/>
            </a:pPr>
            <a:r>
              <a:rPr lang="en-US" sz="3200" b="1" dirty="0" smtClean="0"/>
              <a:t>Young </a:t>
            </a:r>
            <a:r>
              <a:rPr lang="en-US" sz="3200" b="1" dirty="0"/>
              <a:t>soldier showed a white feather</a:t>
            </a:r>
            <a:r>
              <a:rPr lang="ru-RU" sz="3200" b="1" dirty="0"/>
              <a:t>.</a:t>
            </a:r>
            <a:endParaRPr lang="ru-RU" sz="3200" dirty="0"/>
          </a:p>
          <a:p>
            <a:pPr marL="109728" indent="0">
              <a:buNone/>
            </a:pPr>
            <a:endParaRPr lang="ru-RU" sz="2800" b="1" dirty="0" smtClean="0"/>
          </a:p>
          <a:p>
            <a:pPr marL="109728" indent="0">
              <a:buNone/>
            </a:pPr>
            <a:r>
              <a:rPr lang="ru-RU" sz="2800" b="1" dirty="0" smtClean="0"/>
              <a:t>Молодой </a:t>
            </a:r>
            <a:r>
              <a:rPr lang="ru-RU" sz="2800" b="1" dirty="0"/>
              <a:t>солдат струсил.</a:t>
            </a:r>
            <a:endParaRPr lang="ru-RU" sz="2800" dirty="0"/>
          </a:p>
          <a:p>
            <a:pPr marL="109728" indent="0">
              <a:buNone/>
            </a:pP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74848" y="512676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accent3">
                    <a:lumMod val="50000"/>
                  </a:schemeClr>
                </a:solidFill>
                <a:effectLst/>
              </a:rPr>
              <a:t/>
            </a:r>
            <a:br>
              <a:rPr lang="ru-RU" sz="4000" dirty="0" smtClean="0">
                <a:solidFill>
                  <a:schemeClr val="accent3">
                    <a:lumMod val="50000"/>
                  </a:schemeClr>
                </a:solidFill>
                <a:effectLst/>
              </a:rPr>
            </a:br>
            <a:r>
              <a:rPr lang="ru-RU" sz="4000" dirty="0" smtClean="0">
                <a:solidFill>
                  <a:schemeClr val="bg2">
                    <a:lumMod val="50000"/>
                  </a:schemeClr>
                </a:solidFill>
                <a:effectLst/>
              </a:rPr>
              <a:t>Идиомы</a:t>
            </a:r>
            <a:r>
              <a:rPr lang="ru-RU" sz="4000" dirty="0">
                <a:solidFill>
                  <a:schemeClr val="bg2">
                    <a:lumMod val="50000"/>
                  </a:schemeClr>
                </a:solidFill>
                <a:effectLst/>
              </a:rPr>
              <a:t>, связанные с цветами палитры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9218" name="Picture 2" descr="C:\Users\Катерина\Desktop\hello_html_m98eb6e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052736"/>
            <a:ext cx="2304256" cy="140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728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098571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sz="3200" b="1" u="sng" dirty="0"/>
              <a:t>t</a:t>
            </a:r>
            <a:r>
              <a:rPr lang="en-US" sz="3200" b="1" u="sng" dirty="0" smtClean="0"/>
              <a:t>o </a:t>
            </a:r>
            <a:r>
              <a:rPr lang="en-US" sz="3200" b="1" u="sng" dirty="0"/>
              <a:t>be in the </a:t>
            </a:r>
            <a:r>
              <a:rPr lang="en-US" sz="3200" b="1" u="sng" dirty="0" smtClean="0"/>
              <a:t>black</a:t>
            </a:r>
            <a:endParaRPr lang="ru-RU" sz="3200" b="1" u="sng" dirty="0" smtClean="0"/>
          </a:p>
          <a:p>
            <a:pPr marL="109728" indent="0">
              <a:buNone/>
            </a:pPr>
            <a:r>
              <a:rPr lang="ru-RU" i="1" dirty="0"/>
              <a:t>Дословный перевод </a:t>
            </a:r>
            <a:r>
              <a:rPr lang="ru-RU" b="1" dirty="0"/>
              <a:t>– быть в черном 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быть в плюсе, не иметь </a:t>
            </a:r>
            <a:r>
              <a:rPr lang="ru-RU" b="1" dirty="0" smtClean="0"/>
              <a:t>долгов</a:t>
            </a:r>
          </a:p>
          <a:p>
            <a:pPr marL="109728" indent="0">
              <a:buNone/>
            </a:pPr>
            <a:endParaRPr lang="ru-RU" b="1" dirty="0"/>
          </a:p>
          <a:p>
            <a:pPr marL="109728" indent="0">
              <a:buNone/>
            </a:pPr>
            <a:r>
              <a:rPr lang="en-US" sz="3200" b="1" u="sng" dirty="0"/>
              <a:t>to be in the </a:t>
            </a:r>
            <a:r>
              <a:rPr lang="en-US" sz="3200" b="1" u="sng" dirty="0" smtClean="0"/>
              <a:t>red</a:t>
            </a:r>
          </a:p>
          <a:p>
            <a:pPr marL="109728" indent="0">
              <a:buNone/>
            </a:pPr>
            <a:r>
              <a:rPr lang="ru-RU" i="1" dirty="0"/>
              <a:t>Дословный перевод </a:t>
            </a:r>
            <a:r>
              <a:rPr lang="ru-RU" b="1" dirty="0"/>
              <a:t>– быть в красном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</a:t>
            </a:r>
            <a:r>
              <a:rPr lang="ru-RU" b="1" dirty="0"/>
              <a:t> – быть в затруднительном </a:t>
            </a:r>
            <a:endParaRPr lang="ru-RU" b="1" dirty="0" smtClean="0"/>
          </a:p>
          <a:p>
            <a:pPr marL="109728" indent="0">
              <a:buNone/>
            </a:pPr>
            <a:r>
              <a:rPr lang="ru-RU" b="1" dirty="0" smtClean="0"/>
              <a:t>финансовом </a:t>
            </a:r>
            <a:r>
              <a:rPr lang="ru-RU" b="1" dirty="0"/>
              <a:t>положении </a:t>
            </a:r>
            <a:endParaRPr lang="en-US" b="1" dirty="0" smtClean="0"/>
          </a:p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ru-RU" sz="3200" b="1" u="sng" dirty="0" err="1" smtClean="0"/>
              <a:t>Green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as</a:t>
            </a:r>
            <a:r>
              <a:rPr lang="ru-RU" sz="3200" b="1" u="sng" dirty="0"/>
              <a:t> </a:t>
            </a:r>
            <a:r>
              <a:rPr lang="ru-RU" sz="3200" b="1" u="sng" dirty="0" err="1" smtClean="0"/>
              <a:t>grass</a:t>
            </a:r>
            <a:endParaRPr lang="en-US" sz="3200" b="1" u="sng" dirty="0" smtClean="0"/>
          </a:p>
          <a:p>
            <a:pPr marL="109728" indent="0">
              <a:buNone/>
            </a:pPr>
            <a:r>
              <a:rPr lang="ru-RU" i="1" dirty="0"/>
              <a:t>Дословный перевод:</a:t>
            </a:r>
            <a:r>
              <a:rPr lang="ru-RU" b="1" dirty="0"/>
              <a:t> Зеленый как трава.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</a:t>
            </a:r>
            <a:r>
              <a:rPr lang="ru-RU" b="1" dirty="0" smtClean="0"/>
              <a:t>быть</a:t>
            </a:r>
            <a:r>
              <a:rPr lang="en-US" b="1" dirty="0" smtClean="0"/>
              <a:t> </a:t>
            </a:r>
            <a:r>
              <a:rPr lang="ru-RU" b="1" dirty="0" smtClean="0"/>
              <a:t>неопытным.</a:t>
            </a: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42" name="Picture 2" descr="C:\Users\Катерина\Desktop\271524_article-11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2656"/>
            <a:ext cx="216024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Катерина\Desktop\gap4_o657_150203_previ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102" y="2492896"/>
            <a:ext cx="1926499" cy="205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Катерина\Desktop\569876_(www.Gde-Fon.com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7411">
            <a:off x="6786064" y="5246584"/>
            <a:ext cx="2078360" cy="133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68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pPr marL="109728" lvl="0" indent="0">
              <a:buNone/>
            </a:pPr>
            <a:endParaRPr lang="ru-RU" b="1" u="sng" dirty="0" smtClean="0"/>
          </a:p>
          <a:p>
            <a:pPr marL="109728" lvl="0" indent="0">
              <a:buNone/>
            </a:pPr>
            <a:r>
              <a:rPr lang="ru-RU" b="1" u="sng" dirty="0" smtClean="0"/>
              <a:t>А </a:t>
            </a:r>
            <a:r>
              <a:rPr lang="ru-RU" b="1" u="sng" dirty="0" err="1"/>
              <a:t>bed</a:t>
            </a:r>
            <a:r>
              <a:rPr lang="ru-RU" b="1" u="sng" dirty="0"/>
              <a:t> </a:t>
            </a:r>
            <a:r>
              <a:rPr lang="ru-RU" b="1" u="sng" dirty="0" err="1"/>
              <a:t>of</a:t>
            </a:r>
            <a:r>
              <a:rPr lang="ru-RU" b="1" u="sng" dirty="0"/>
              <a:t> </a:t>
            </a:r>
            <a:r>
              <a:rPr lang="ru-RU" b="1" u="sng" dirty="0" err="1"/>
              <a:t>roses</a:t>
            </a:r>
            <a:r>
              <a:rPr lang="ru-RU" b="1" u="sng" dirty="0"/>
              <a:t>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кровать роз.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 </a:t>
            </a:r>
            <a:r>
              <a:rPr lang="ru-RU" b="1" dirty="0"/>
              <a:t>счастливая беззаботная жизнь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b="1" dirty="0"/>
          </a:p>
          <a:p>
            <a:pPr marL="109728" indent="0">
              <a:buNone/>
            </a:pPr>
            <a:r>
              <a:rPr lang="en-US" sz="3200" b="1" dirty="0"/>
              <a:t>My childhood had been a real bed of </a:t>
            </a:r>
            <a:r>
              <a:rPr lang="en-US" sz="3200" b="1" dirty="0" smtClean="0"/>
              <a:t>roses</a:t>
            </a:r>
            <a:r>
              <a:rPr lang="ru-RU" sz="3200" b="1" dirty="0" smtClean="0"/>
              <a:t>.</a:t>
            </a:r>
          </a:p>
          <a:p>
            <a:pPr marL="109728" indent="0">
              <a:buNone/>
            </a:pPr>
            <a:endParaRPr lang="ru-RU" sz="2800" b="1" dirty="0" smtClean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2">
                    <a:lumMod val="50000"/>
                  </a:schemeClr>
                </a:solidFill>
                <a:effectLst/>
              </a:rPr>
              <a:t>Идиомы, связанные с цветами</a:t>
            </a: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1267" name="Picture 3" descr="C:\Users\Катерина\Desktop\1367234367-74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49148"/>
            <a:ext cx="5236840" cy="241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453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544616"/>
          </a:xfrm>
        </p:spPr>
        <p:txBody>
          <a:bodyPr>
            <a:normAutofit fontScale="85000" lnSpcReduction="10000"/>
          </a:bodyPr>
          <a:lstStyle/>
          <a:p>
            <a:pPr marL="109728" indent="0">
              <a:buNone/>
            </a:pPr>
            <a:r>
              <a:rPr lang="ru-RU" sz="3200" b="1" u="sng" dirty="0"/>
              <a:t>А</a:t>
            </a:r>
            <a:r>
              <a:rPr lang="en-US" sz="3200" b="1" u="sng" dirty="0"/>
              <a:t>s welcome as flowers in the </a:t>
            </a:r>
            <a:r>
              <a:rPr lang="en-US" sz="3200" b="1" u="sng" dirty="0" smtClean="0"/>
              <a:t>May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так желанны, </a:t>
            </a:r>
            <a:endParaRPr lang="ru-RU" b="1" dirty="0" smtClean="0"/>
          </a:p>
          <a:p>
            <a:pPr marL="109728" indent="0">
              <a:buNone/>
            </a:pPr>
            <a:r>
              <a:rPr lang="ru-RU" b="1" dirty="0" smtClean="0"/>
              <a:t>как </a:t>
            </a:r>
            <a:r>
              <a:rPr lang="ru-RU" b="1" dirty="0"/>
              <a:t>цветы в мае.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приход чего-то долгожданного, приносящего радость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ru-RU" sz="3200" b="1" u="sng" dirty="0" err="1" smtClean="0"/>
              <a:t>Тo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gild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the</a:t>
            </a:r>
            <a:r>
              <a:rPr lang="ru-RU" sz="3200" b="1" u="sng" dirty="0" smtClean="0"/>
              <a:t> </a:t>
            </a:r>
            <a:r>
              <a:rPr lang="ru-RU" sz="3200" b="1" u="sng" dirty="0" err="1" smtClean="0"/>
              <a:t>lily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 smtClean="0"/>
              <a:t>Дословный </a:t>
            </a:r>
            <a:r>
              <a:rPr lang="ru-RU" i="1" dirty="0"/>
              <a:t>перевод: </a:t>
            </a:r>
            <a:r>
              <a:rPr lang="ru-RU" b="1" dirty="0"/>
              <a:t>позолотить лилию.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украшать то, что не требует украшения</a:t>
            </a:r>
            <a:r>
              <a:rPr lang="ru-RU" b="1" dirty="0" smtClean="0"/>
              <a:t>.</a:t>
            </a:r>
          </a:p>
          <a:p>
            <a:pPr marL="109728" indent="0">
              <a:buNone/>
            </a:pPr>
            <a:endParaRPr lang="ru-RU" sz="3200" b="1" u="sng" dirty="0" smtClean="0"/>
          </a:p>
          <a:p>
            <a:pPr marL="109728" indent="0">
              <a:buNone/>
            </a:pPr>
            <a:r>
              <a:rPr lang="ru-RU" sz="3200" b="1" u="sng" dirty="0" smtClean="0"/>
              <a:t>А</a:t>
            </a:r>
            <a:r>
              <a:rPr lang="en-US" sz="3200" b="1" u="sng" dirty="0"/>
              <a:t>s fresh as a daisy</a:t>
            </a:r>
            <a:r>
              <a:rPr lang="en-US" sz="3200" b="1" u="sng" dirty="0" smtClean="0"/>
              <a:t>.</a:t>
            </a:r>
            <a:endParaRPr lang="ru-RU" sz="3200" b="1" u="sng" dirty="0" smtClean="0"/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свеж, </a:t>
            </a:r>
            <a:endParaRPr lang="ru-RU" b="1" dirty="0" smtClean="0"/>
          </a:p>
          <a:p>
            <a:pPr marL="109728" indent="0">
              <a:buNone/>
            </a:pPr>
            <a:r>
              <a:rPr lang="ru-RU" b="1" dirty="0" smtClean="0"/>
              <a:t>как </a:t>
            </a:r>
            <a:r>
              <a:rPr lang="ru-RU" b="1" dirty="0"/>
              <a:t>ромашка.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свежий, отдохнувший.</a:t>
            </a: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2290" name="Picture 2" descr="C:\Users\Катерина\Desktop\kartinki-ytsvetyi-landyiyshi-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61204"/>
            <a:ext cx="1877062" cy="1404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Катерина\Desktop\gild-the-lil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6481" y="2852935"/>
            <a:ext cx="1814314" cy="167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Катерина\Desktop\fresh-as-a-daisy-kathie-mccurd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2238" y="4797152"/>
            <a:ext cx="2311400" cy="177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98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ru-RU" sz="3200" b="1" u="sng" dirty="0" err="1"/>
              <a:t>To</a:t>
            </a:r>
            <a:r>
              <a:rPr lang="ru-RU" sz="3200" b="1" u="sng" dirty="0"/>
              <a:t> </a:t>
            </a:r>
            <a:r>
              <a:rPr lang="ru-RU" sz="3200" b="1" u="sng" dirty="0" err="1"/>
              <a:t>count</a:t>
            </a:r>
            <a:r>
              <a:rPr lang="ru-RU" sz="3200" b="1" u="sng" dirty="0"/>
              <a:t> </a:t>
            </a:r>
            <a:r>
              <a:rPr lang="ru-RU" sz="3200" b="1" u="sng" dirty="0" err="1"/>
              <a:t>noses</a:t>
            </a:r>
            <a:r>
              <a:rPr lang="ru-RU" sz="3200" b="1" u="sng" dirty="0" smtClean="0"/>
              <a:t>.</a:t>
            </a:r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подсчитывать носы.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подсчитать количество учеников</a:t>
            </a:r>
            <a:r>
              <a:rPr lang="ru-RU" b="1" dirty="0" smtClean="0"/>
              <a:t>.</a:t>
            </a:r>
            <a:endParaRPr lang="ru-RU" sz="3200" b="1" dirty="0" smtClean="0"/>
          </a:p>
          <a:p>
            <a:pPr marL="109728" indent="0">
              <a:buNone/>
            </a:pPr>
            <a:r>
              <a:rPr lang="en-US" sz="3200" b="1" dirty="0" smtClean="0"/>
              <a:t>It </a:t>
            </a:r>
            <a:r>
              <a:rPr lang="en-US" sz="3200" b="1" dirty="0"/>
              <a:t>was hard for a teacher to count all the noses because all kids were bustling and were not on their seats. </a:t>
            </a:r>
            <a:endParaRPr lang="ru-RU" sz="3200" b="1" dirty="0" smtClean="0"/>
          </a:p>
          <a:p>
            <a:pPr marL="109728" indent="0">
              <a:buNone/>
            </a:pPr>
            <a:endParaRPr lang="ru-RU" sz="3200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4000" dirty="0">
                <a:solidFill>
                  <a:schemeClr val="bg2">
                    <a:lumMod val="50000"/>
                  </a:schemeClr>
                </a:solidFill>
                <a:effectLst/>
              </a:rPr>
              <a:t>Идиомы, связанные со школой и учебой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3314" name="Picture 2" descr="C:\Users\Катерина\Desktop\content_05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65104"/>
            <a:ext cx="5486400" cy="2073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55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fontScale="92500" lnSpcReduction="10000"/>
          </a:bodyPr>
          <a:lstStyle/>
          <a:p>
            <a:pPr marL="109728" indent="0">
              <a:buNone/>
            </a:pPr>
            <a:r>
              <a:rPr lang="en-US" sz="3200" b="1" u="sng" dirty="0"/>
              <a:t>An</a:t>
            </a:r>
            <a:r>
              <a:rPr lang="ru-RU" sz="3200" b="1" u="sng" dirty="0"/>
              <a:t> </a:t>
            </a:r>
            <a:r>
              <a:rPr lang="ru-RU" sz="3200" b="1" u="sng" dirty="0" err="1"/>
              <a:t>еager</a:t>
            </a:r>
            <a:r>
              <a:rPr lang="ru-RU" sz="3200" b="1" u="sng" dirty="0"/>
              <a:t> </a:t>
            </a:r>
            <a:r>
              <a:rPr lang="ru-RU" sz="3200" b="1" u="sng" dirty="0" err="1" smtClean="0"/>
              <a:t>beaver</a:t>
            </a:r>
            <a:endParaRPr lang="ru-RU" sz="3200" b="1" u="sng" dirty="0" smtClean="0"/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активный бобер.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 </a:t>
            </a:r>
            <a:r>
              <a:rPr lang="ru-RU" b="1" dirty="0"/>
              <a:t>старательно и охотно учиться, </a:t>
            </a:r>
            <a:endParaRPr lang="ru-RU" b="1" dirty="0" smtClean="0"/>
          </a:p>
          <a:p>
            <a:pPr marL="109728" indent="0">
              <a:buNone/>
            </a:pPr>
            <a:r>
              <a:rPr lang="ru-RU" b="1" dirty="0" smtClean="0"/>
              <a:t>в </a:t>
            </a:r>
            <a:r>
              <a:rPr lang="ru-RU" b="1" dirty="0"/>
              <a:t>русском языке «ботаник» </a:t>
            </a:r>
            <a:endParaRPr lang="ru-RU" sz="3200" b="1" dirty="0" smtClean="0"/>
          </a:p>
          <a:p>
            <a:pPr marL="109728" indent="0">
              <a:buNone/>
            </a:pPr>
            <a:endParaRPr lang="ru-RU" b="1" u="sng" dirty="0" smtClean="0"/>
          </a:p>
          <a:p>
            <a:pPr marL="109728" indent="0">
              <a:buNone/>
            </a:pPr>
            <a:r>
              <a:rPr lang="ru-RU" sz="3200" b="1" u="sng" dirty="0" err="1" smtClean="0"/>
              <a:t>Teacher's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pet</a:t>
            </a:r>
            <a:r>
              <a:rPr lang="ru-RU" sz="3200" b="1" u="sng" dirty="0"/>
              <a:t>.</a:t>
            </a:r>
            <a:endParaRPr lang="ru-RU" sz="3200" dirty="0"/>
          </a:p>
          <a:p>
            <a:pPr marL="109728" indent="0">
              <a:buNone/>
            </a:pPr>
            <a:r>
              <a:rPr lang="ru-RU" i="1" dirty="0"/>
              <a:t>Дословный </a:t>
            </a:r>
            <a:r>
              <a:rPr lang="ru-RU" i="1" dirty="0" smtClean="0"/>
              <a:t>перевод: </a:t>
            </a:r>
            <a:r>
              <a:rPr lang="ru-RU" b="1" dirty="0"/>
              <a:t>любимчик учителя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 </a:t>
            </a:r>
            <a:r>
              <a:rPr lang="ru-RU" i="1" dirty="0" smtClean="0"/>
              <a:t>:</a:t>
            </a:r>
            <a:r>
              <a:rPr lang="ru-RU" b="1" dirty="0" smtClean="0"/>
              <a:t> </a:t>
            </a:r>
            <a:r>
              <a:rPr lang="ru-RU" b="1" dirty="0"/>
              <a:t>тот, кто плохо </a:t>
            </a:r>
            <a:r>
              <a:rPr lang="ru-RU" b="1" dirty="0" smtClean="0"/>
              <a:t>учиться</a:t>
            </a:r>
          </a:p>
          <a:p>
            <a:pPr marL="109728" indent="0">
              <a:buNone/>
            </a:pPr>
            <a:endParaRPr lang="ru-RU" b="1" u="sng" dirty="0" smtClean="0"/>
          </a:p>
          <a:p>
            <a:pPr marL="109728" indent="0">
              <a:buNone/>
            </a:pPr>
            <a:r>
              <a:rPr lang="ru-RU" sz="3200" b="1" u="sng" dirty="0" err="1" smtClean="0"/>
              <a:t>Cut</a:t>
            </a:r>
            <a:r>
              <a:rPr lang="ru-RU" sz="3200" b="1" u="sng" dirty="0" smtClean="0"/>
              <a:t> </a:t>
            </a:r>
            <a:r>
              <a:rPr lang="ru-RU" sz="3200" b="1" u="sng" dirty="0" err="1"/>
              <a:t>class</a:t>
            </a:r>
            <a:endParaRPr lang="ru-RU" sz="3200" dirty="0"/>
          </a:p>
          <a:p>
            <a:pPr marL="109728" indent="0">
              <a:buNone/>
            </a:pPr>
            <a:r>
              <a:rPr lang="ru-RU" i="1" dirty="0"/>
              <a:t>Дословный перевод: </a:t>
            </a:r>
            <a:r>
              <a:rPr lang="ru-RU" b="1" dirty="0"/>
              <a:t>резать урок.</a:t>
            </a:r>
            <a:endParaRPr lang="ru-RU" dirty="0"/>
          </a:p>
          <a:p>
            <a:pPr marL="109728" indent="0">
              <a:buNone/>
            </a:pPr>
            <a:r>
              <a:rPr lang="ru-RU" i="1" dirty="0"/>
              <a:t>Значение:</a:t>
            </a:r>
            <a:r>
              <a:rPr lang="ru-RU" b="1" dirty="0"/>
              <a:t> отлынивать от занятий. </a:t>
            </a: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  <a:p>
            <a:pPr marL="109728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4338" name="Picture 2" descr="C:\Users\Катерина\Desktop\ki8o8KddT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476672"/>
            <a:ext cx="1630526" cy="151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Катерин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388498"/>
            <a:ext cx="184655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Катерина\Desktop\scissors-cut-here-vector-illustration-169-mr-517349-3941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7137" y="5085184"/>
            <a:ext cx="2747280" cy="155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55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Цель исследования:</a:t>
            </a:r>
            <a:r>
              <a:rPr lang="ru-RU" dirty="0"/>
              <a:t> выявление уровня понимания значений английских идиом, а также частоты использования их в речи.</a:t>
            </a:r>
          </a:p>
          <a:p>
            <a:r>
              <a:rPr lang="ru-RU" dirty="0" smtClean="0"/>
              <a:t>     Для </a:t>
            </a:r>
            <a:r>
              <a:rPr lang="ru-RU" dirty="0"/>
              <a:t>выявления понимания значений английских идиом, а также частоты использования их в речи, мы провели анкетирование среди учащихся </a:t>
            </a:r>
            <a:r>
              <a:rPr lang="ru-RU" dirty="0" smtClean="0"/>
              <a:t>5 - </a:t>
            </a:r>
            <a:r>
              <a:rPr lang="ru-RU" dirty="0"/>
              <a:t>9 классов МБОУ «</a:t>
            </a:r>
            <a:r>
              <a:rPr lang="ru-RU" dirty="0" err="1"/>
              <a:t>Навлинская</a:t>
            </a:r>
            <a:r>
              <a:rPr lang="ru-RU" dirty="0"/>
              <a:t> ООШ». Количество опрошенных составило  65 человек.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chemeClr val="bg2">
                    <a:lumMod val="50000"/>
                  </a:schemeClr>
                </a:solidFill>
                <a:effectLst/>
              </a:rPr>
              <a:t>Практическая часть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61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E:\Старт в науку 2017\Сагайдак\20170227_1334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7"/>
            <a:ext cx="4408508" cy="2520281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E:\Старт в науку 2017\Сагайдак\20170227_13373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068960"/>
            <a:ext cx="5134303" cy="3257189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E:\Старт в науку 2017\Сагайдак\20170227_1348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5832">
            <a:off x="480175" y="3763316"/>
            <a:ext cx="3671088" cy="2449128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5" name="Picture 5" descr="E:\Старт в науку 2017\Сагайдак\20170227_13360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06186">
            <a:off x="5150432" y="891470"/>
            <a:ext cx="3591099" cy="2019993"/>
          </a:xfrm>
          <a:prstGeom prst="rect">
            <a:avLst/>
          </a:prstGeom>
          <a:noFill/>
          <a:ln w="28575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110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4686633"/>
              </p:ext>
            </p:extLst>
          </p:nvPr>
        </p:nvGraphicFramePr>
        <p:xfrm>
          <a:off x="683568" y="980728"/>
          <a:ext cx="7869560" cy="4381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386" name="Picture 2" descr="C:\Users\Катерина\Desktop\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797152"/>
            <a:ext cx="3502830" cy="1844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54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4664"/>
            <a:ext cx="7560840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 descr="C:\Users\Катерина\Desktop\1460394557_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160514"/>
            <a:ext cx="2134544" cy="161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11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sz="2800" dirty="0"/>
              <a:t/>
            </a:r>
            <a:br>
              <a:rPr lang="ru-RU" sz="2800" dirty="0"/>
            </a:br>
            <a:r>
              <a:rPr lang="ru-RU" sz="2800" dirty="0" smtClean="0"/>
              <a:t>     Таким </a:t>
            </a:r>
            <a:r>
              <a:rPr lang="ru-RU" sz="2800" dirty="0"/>
              <a:t>образом, в ходе написания научно-исследовательской работы нами была изучена научная и методическая литература, рассмотрены понятие и особенности фразеологических единиц, изучены особенности их классификации, а также мы выявили уровень понимания английских идиом учащимися нашей школы и частоты их использования в речи.</a:t>
            </a:r>
            <a:br>
              <a:rPr lang="ru-RU" sz="2800" dirty="0"/>
            </a:br>
            <a:r>
              <a:rPr lang="ru-RU" sz="2800" dirty="0"/>
              <a:t>Также нами разработана памятка наиболее интересных, по нашему мнению, английских идиом, и мы надеемся, что  учащиеся будут более часто использовать их в своей речи, и благодаря чему их  речь станет более яркой и близкой к  оригиналу.</a:t>
            </a:r>
            <a:br>
              <a:rPr lang="ru-RU" sz="2800" dirty="0"/>
            </a:br>
            <a:r>
              <a:rPr lang="ru-RU" sz="2800" dirty="0"/>
              <a:t>Результаты практической части нашей работы показали, что учащиеся нашей школы  очень редко используют в своей речи английские идиомы, поскольку им трудно уловить смысл выражений, что подтверждает нашу гипотезу.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 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effectLst/>
              </a:rPr>
              <a:t>Заключение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pic>
        <p:nvPicPr>
          <p:cNvPr id="18434" name="Picture 2" descr="C:\Users\Катерина\Desktop\i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5517232"/>
            <a:ext cx="1368152" cy="119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17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Picture 3" descr="C:\Users\Катерина\Desktop\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44000" cy="5400600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684076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endParaRPr lang="ru-RU" sz="5400" dirty="0" smtClean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 smtClean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endParaRPr lang="ru-RU" sz="1600" dirty="0"/>
          </a:p>
          <a:p>
            <a:pPr marL="109728" indent="0" algn="ctr">
              <a:buNone/>
            </a:pPr>
            <a:r>
              <a:rPr lang="ru-RU" sz="1600" dirty="0" smtClean="0"/>
              <a:t>Навля 2017</a:t>
            </a: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92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196</TotalTime>
  <Words>627</Words>
  <Application>Microsoft Office PowerPoint</Application>
  <PresentationFormat>Экран (4:3)</PresentationFormat>
  <Paragraphs>159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Открытая</vt:lpstr>
      <vt:lpstr>Научно-практическая конференция «Старт в науку» Тема исследования: «Тайны английских идиом»</vt:lpstr>
      <vt:lpstr>Цель: определить значение употребления фразеологических выражений в устной речи школьников. </vt:lpstr>
      <vt:lpstr>  </vt:lpstr>
      <vt:lpstr>Классификация фразеологических единиц в английском языке по частям речи: </vt:lpstr>
      <vt:lpstr>Классификация фразеологических единиц в английском языке по происхождению:</vt:lpstr>
      <vt:lpstr>Идиомы, связанные с частями тела </vt:lpstr>
      <vt:lpstr> </vt:lpstr>
      <vt:lpstr> Идиомы, связанные с животными  </vt:lpstr>
      <vt:lpstr> </vt:lpstr>
      <vt:lpstr> Идиомы, связанные с цветами палитры </vt:lpstr>
      <vt:lpstr> </vt:lpstr>
      <vt:lpstr>Идиомы, связанные с цветами</vt:lpstr>
      <vt:lpstr> </vt:lpstr>
      <vt:lpstr>Идиомы, связанные со школой и учебой </vt:lpstr>
      <vt:lpstr> </vt:lpstr>
      <vt:lpstr>Практическая часть</vt:lpstr>
      <vt:lpstr>Презентация PowerPoint</vt:lpstr>
      <vt:lpstr> </vt:lpstr>
      <vt:lpstr> </vt:lpstr>
      <vt:lpstr>  Заключение </vt:lpstr>
      <vt:lpstr> 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Тайны английских идиом</dc:title>
  <dc:creator>user</dc:creator>
  <cp:lastModifiedBy>Катерина</cp:lastModifiedBy>
  <cp:revision>19</cp:revision>
  <dcterms:created xsi:type="dcterms:W3CDTF">2015-01-11T03:59:56Z</dcterms:created>
  <dcterms:modified xsi:type="dcterms:W3CDTF">2017-02-27T22:04:10Z</dcterms:modified>
</cp:coreProperties>
</file>