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76" r:id="rId5"/>
    <p:sldId id="277" r:id="rId6"/>
    <p:sldId id="278" r:id="rId7"/>
    <p:sldId id="283" r:id="rId8"/>
    <p:sldId id="260" r:id="rId9"/>
    <p:sldId id="281" r:id="rId10"/>
    <p:sldId id="282" r:id="rId11"/>
    <p:sldId id="280" r:id="rId12"/>
    <p:sldId id="284" r:id="rId13"/>
    <p:sldId id="285" r:id="rId14"/>
    <p:sldId id="286" r:id="rId15"/>
    <p:sldId id="287" r:id="rId16"/>
    <p:sldId id="288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inimized">
    <p:restoredLeft sz="9320" autoAdjust="0"/>
    <p:restoredTop sz="94660"/>
  </p:normalViewPr>
  <p:slideViewPr>
    <p:cSldViewPr>
      <p:cViewPr varScale="1">
        <p:scale>
          <a:sx n="58" d="100"/>
          <a:sy n="58" d="100"/>
        </p:scale>
        <p:origin x="-51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4C4EA-308E-41C4-86F1-9EADB23E0E35}" type="datetimeFigureOut">
              <a:rPr lang="ru-RU"/>
              <a:pPr>
                <a:defRPr/>
              </a:pPr>
              <a:t>15.03.2017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EC714F-A4FC-4507-9822-2DA3CE6D40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4AD50B-C760-461C-B61E-3C4248223A42}" type="datetimeFigureOut">
              <a:rPr lang="ru-RU"/>
              <a:pPr>
                <a:defRPr/>
              </a:pPr>
              <a:t>15.03.2017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C1A7D3-EA0A-4093-A2F0-E6ABE7C11D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9A6895-A682-41A1-965D-6827DF460496}" type="datetimeFigureOut">
              <a:rPr lang="ru-RU"/>
              <a:pPr>
                <a:defRPr/>
              </a:pPr>
              <a:t>15.03.2017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9468DD-0DD1-41CD-95C5-4E2E4B8C71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753D8D-13F7-4ED8-834D-88905D611A5A}" type="datetimeFigureOut">
              <a:rPr lang="ru-RU"/>
              <a:pPr>
                <a:defRPr/>
              </a:pPr>
              <a:t>15.03.2017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9133E1-6BB7-4F91-9BFE-D4334026AB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A4AE50-092D-487B-9EA5-5355C51FB415}" type="datetimeFigureOut">
              <a:rPr lang="ru-RU"/>
              <a:pPr>
                <a:defRPr/>
              </a:pPr>
              <a:t>15.03.2017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3F1411-2B5E-4DE9-8415-D8ACC391A3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E94CF4-3FBE-4331-BAAA-7E8A0656E2D4}" type="datetimeFigureOut">
              <a:rPr lang="ru-RU"/>
              <a:pPr>
                <a:defRPr/>
              </a:pPr>
              <a:t>15.03.2017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E01712-982B-4094-ABB8-4F708D815E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47F785-C90D-460C-887B-7C23EF201C46}" type="datetimeFigureOut">
              <a:rPr lang="ru-RU"/>
              <a:pPr>
                <a:defRPr/>
              </a:pPr>
              <a:t>15.03.2017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24F09-271E-4025-8D7D-178D5E24EC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027D3E-6B2C-40D8-B470-507C67801A9D}" type="datetimeFigureOut">
              <a:rPr lang="ru-RU"/>
              <a:pPr>
                <a:defRPr/>
              </a:pPr>
              <a:t>15.03.2017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56D15-2365-4938-AFAC-26A9CC08A8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03A52C-4096-437B-B41C-83F01103CFD9}" type="datetimeFigureOut">
              <a:rPr lang="ru-RU"/>
              <a:pPr>
                <a:defRPr/>
              </a:pPr>
              <a:t>15.03.2017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08F6CD-DE8E-4667-8235-C48E496DB1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42FA61-D438-431A-A128-D08B8CFEC92F}" type="datetimeFigureOut">
              <a:rPr lang="ru-RU"/>
              <a:pPr>
                <a:defRPr/>
              </a:pPr>
              <a:t>15.03.2017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5507E6-C010-4D40-9F65-9BC203F9C3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88353-38B6-4EC0-8B03-8D7DE9901B7C}" type="datetimeFigureOut">
              <a:rPr lang="ru-RU"/>
              <a:pPr>
                <a:defRPr/>
              </a:pPr>
              <a:t>15.03.2017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78A712-C6F1-4246-85E8-D3EF873E0F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3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DD97F3A-FB74-4907-BAFC-B989672068D6}" type="datetimeFigureOut">
              <a:rPr lang="ru-RU"/>
              <a:pPr>
                <a:defRPr/>
              </a:pPr>
              <a:t>15.03.2017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2EF91B1-45DF-425B-8A5A-49ECC15D28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75" r:id="rId2"/>
    <p:sldLayoutId id="2147483684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5" r:id="rId9"/>
    <p:sldLayoutId id="2147483681" r:id="rId10"/>
    <p:sldLayoutId id="2147483682" r:id="rId11"/>
  </p:sldLayoutIdLst>
  <p:timing>
    <p:tnLst>
      <p:par>
        <p:cTn id="1" dur="indefinite" restart="never" nodeType="tmRoot"/>
      </p:par>
    </p:tnLst>
  </p:timing>
  <p:txStyles>
    <p:titleStyle>
      <a:lvl1pPr marL="319088" indent="-319088" algn="r" rtl="0" eaLnBrk="1" fontAlgn="base" hangingPunct="1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eaLnBrk="1" fontAlgn="base" hangingPunct="1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eaLnBrk="1" fontAlgn="base" hangingPunct="1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eaLnBrk="1" fontAlgn="base" hangingPunct="1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eaLnBrk="1" fontAlgn="base" hangingPunct="1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eaLnBrk="1" fontAlgn="base" hangingPunct="1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eaLnBrk="1" fontAlgn="base" hangingPunct="1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eaLnBrk="1" fontAlgn="base" hangingPunct="1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eaLnBrk="1" fontAlgn="base" hangingPunct="1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eaLnBrk="1" fontAlgn="base" hangingPunct="1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3200" y="5053013"/>
            <a:ext cx="5637213" cy="881062"/>
          </a:xfrm>
        </p:spPr>
        <p:txBody>
          <a:bodyPr/>
          <a:lstStyle/>
          <a:p>
            <a:r>
              <a:rPr lang="ru-RU" smtClean="0"/>
              <a:t>6 класс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836712"/>
            <a:ext cx="7992888" cy="1793167"/>
          </a:xfrm>
        </p:spPr>
        <p:txBody>
          <a:bodyPr/>
          <a:lstStyle/>
          <a:p>
            <a:pPr marL="18288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/>
              <a:t>Комнатные растения в интерьере</a:t>
            </a:r>
            <a:endParaRPr lang="ru-RU" dirty="0"/>
          </a:p>
        </p:txBody>
      </p:sp>
      <p:pic>
        <p:nvPicPr>
          <p:cNvPr id="5124" name="Picture 2" descr="Картинки по запросу фитодизай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8038" y="2924175"/>
            <a:ext cx="5470525" cy="364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4968552" cy="1196752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/>
              <a:t>«</a:t>
            </a:r>
            <a:r>
              <a:rPr lang="ru-RU" dirty="0" err="1" smtClean="0"/>
              <a:t>Фитодизайн</a:t>
            </a:r>
            <a:r>
              <a:rPr lang="ru-RU" dirty="0" smtClean="0"/>
              <a:t>»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850" y="1341438"/>
            <a:ext cx="4895850" cy="1727200"/>
          </a:xfrm>
        </p:spPr>
        <p:txBody>
          <a:bodyPr rtlCol="0">
            <a:normAutofit fontScale="92500"/>
          </a:bodyPr>
          <a:lstStyle/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(от греческого </a:t>
            </a:r>
            <a:r>
              <a:rPr lang="ru-RU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фито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– «растение», английского </a:t>
            </a:r>
            <a:r>
              <a:rPr lang="ru-RU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дизайн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– «проект», «замысел») – искусство оформления интерьера, создание композиций с использованием растений. 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4283966" y="3356992"/>
            <a:ext cx="4712311" cy="1143000"/>
          </a:xfrm>
          <a:prstGeom prst="rect">
            <a:avLst/>
          </a:prstGeom>
          <a:effectLst/>
        </p:spPr>
        <p:txBody>
          <a:bodyPr/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Georgia" pitchFamily="18" charset="0"/>
              <a:buNone/>
              <a:defRPr/>
            </a:pPr>
            <a:r>
              <a:rPr lang="ru-RU" dirty="0" smtClean="0"/>
              <a:t>«Ландшафтный дизайн» </a:t>
            </a:r>
            <a:endParaRPr lang="ru-RU" dirty="0"/>
          </a:p>
        </p:txBody>
      </p:sp>
      <p:sp>
        <p:nvSpPr>
          <p:cNvPr id="6149" name="Объект 2"/>
          <p:cNvSpPr txBox="1">
            <a:spLocks/>
          </p:cNvSpPr>
          <p:nvPr/>
        </p:nvSpPr>
        <p:spPr bwMode="auto">
          <a:xfrm>
            <a:off x="4516438" y="4292600"/>
            <a:ext cx="4273550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44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None/>
            </a:pPr>
            <a:endParaRPr lang="ru-RU" sz="2200">
              <a:solidFill>
                <a:srgbClr val="404040"/>
              </a:solidFill>
            </a:endParaRPr>
          </a:p>
        </p:txBody>
      </p:sp>
      <p:pic>
        <p:nvPicPr>
          <p:cNvPr id="6150" name="Picture 2" descr="Картинки по запросу фитодизай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3800" y="508000"/>
            <a:ext cx="3738563" cy="248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4" descr="Картинки по запросу ландшафтный дизайн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6388" y="3644900"/>
            <a:ext cx="3978275" cy="2649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2" name="Объект 2"/>
          <p:cNvSpPr txBox="1">
            <a:spLocks/>
          </p:cNvSpPr>
          <p:nvPr/>
        </p:nvSpPr>
        <p:spPr bwMode="auto">
          <a:xfrm>
            <a:off x="4516438" y="4854575"/>
            <a:ext cx="4273550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44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None/>
            </a:pPr>
            <a:r>
              <a:rPr lang="ru-RU" sz="2200">
                <a:solidFill>
                  <a:srgbClr val="404040"/>
                </a:solidFill>
              </a:rPr>
              <a:t>- искусство оформления, озеленения и благоустройства территорий.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6737"/>
            <a:ext cx="8352928" cy="1143000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/>
              <a:t>Основные приёмы размещения растений:</a:t>
            </a:r>
            <a:endParaRPr lang="ru-RU" dirty="0"/>
          </a:p>
        </p:txBody>
      </p:sp>
      <p:sp>
        <p:nvSpPr>
          <p:cNvPr id="7171" name="Объект 2"/>
          <p:cNvSpPr>
            <a:spLocks noGrp="1"/>
          </p:cNvSpPr>
          <p:nvPr>
            <p:ph sz="quarter" idx="13"/>
          </p:nvPr>
        </p:nvSpPr>
        <p:spPr>
          <a:xfrm>
            <a:off x="250825" y="1700213"/>
            <a:ext cx="8497888" cy="1441450"/>
          </a:xfrm>
        </p:spPr>
        <p:txBody>
          <a:bodyPr/>
          <a:lstStyle/>
          <a:p>
            <a:pPr marL="44450" indent="0">
              <a:buFont typeface="Georgia" pitchFamily="18" charset="0"/>
              <a:buNone/>
            </a:pPr>
            <a:r>
              <a:rPr lang="ru-RU" b="1" i="1" smtClean="0"/>
              <a:t>1. Одиночные растения- </a:t>
            </a:r>
            <a:r>
              <a:rPr lang="ru-RU" smtClean="0"/>
              <a:t>располагаются отдельно на полу, подоконнике или на специальной подставке в горшке или декоративном кашпо, чтобы оно обращало на себя внимание.</a:t>
            </a:r>
          </a:p>
        </p:txBody>
      </p:sp>
      <p:sp>
        <p:nvSpPr>
          <p:cNvPr id="7172" name="Объект 2"/>
          <p:cNvSpPr txBox="1">
            <a:spLocks/>
          </p:cNvSpPr>
          <p:nvPr/>
        </p:nvSpPr>
        <p:spPr bwMode="auto">
          <a:xfrm>
            <a:off x="371475" y="3957638"/>
            <a:ext cx="3384550" cy="48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44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None/>
            </a:pPr>
            <a:endParaRPr lang="ru-RU" sz="2200">
              <a:solidFill>
                <a:srgbClr val="404040"/>
              </a:solidFill>
            </a:endParaRPr>
          </a:p>
        </p:txBody>
      </p:sp>
      <p:sp>
        <p:nvSpPr>
          <p:cNvPr id="7173" name="Объект 2"/>
          <p:cNvSpPr txBox="1">
            <a:spLocks/>
          </p:cNvSpPr>
          <p:nvPr/>
        </p:nvSpPr>
        <p:spPr bwMode="auto">
          <a:xfrm>
            <a:off x="3851275" y="4437063"/>
            <a:ext cx="1800225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44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None/>
            </a:pPr>
            <a:endParaRPr lang="ru-RU" sz="2200">
              <a:solidFill>
                <a:srgbClr val="404040"/>
              </a:solidFill>
            </a:endParaRPr>
          </a:p>
        </p:txBody>
      </p:sp>
      <p:sp>
        <p:nvSpPr>
          <p:cNvPr id="7174" name="Объект 2"/>
          <p:cNvSpPr txBox="1">
            <a:spLocks/>
          </p:cNvSpPr>
          <p:nvPr/>
        </p:nvSpPr>
        <p:spPr bwMode="auto">
          <a:xfrm>
            <a:off x="4356100" y="2205038"/>
            <a:ext cx="439261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44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None/>
            </a:pPr>
            <a:endParaRPr lang="ru-RU" sz="2200">
              <a:solidFill>
                <a:srgbClr val="404040"/>
              </a:solidFill>
            </a:endParaRPr>
          </a:p>
        </p:txBody>
      </p:sp>
      <p:pic>
        <p:nvPicPr>
          <p:cNvPr id="7175" name="Picture 2" descr="Картинки по запросу одиночные растения в интерьер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4663" y="2997200"/>
            <a:ext cx="4022725" cy="341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Picture 4" descr="Картинки по запросу одиночные растения в интерьер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3800" y="2974975"/>
            <a:ext cx="3316288" cy="341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6737"/>
            <a:ext cx="8352928" cy="1143000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/>
              <a:t>Основные приёмы размещения растений:</a:t>
            </a:r>
            <a:endParaRPr lang="ru-RU" dirty="0"/>
          </a:p>
        </p:txBody>
      </p:sp>
      <p:sp>
        <p:nvSpPr>
          <p:cNvPr id="8195" name="Объект 2"/>
          <p:cNvSpPr>
            <a:spLocks noGrp="1"/>
          </p:cNvSpPr>
          <p:nvPr>
            <p:ph sz="quarter" idx="13"/>
          </p:nvPr>
        </p:nvSpPr>
        <p:spPr>
          <a:xfrm>
            <a:off x="250825" y="1700213"/>
            <a:ext cx="8497888" cy="1223962"/>
          </a:xfrm>
        </p:spPr>
        <p:txBody>
          <a:bodyPr/>
          <a:lstStyle/>
          <a:p>
            <a:pPr marL="44450" indent="0">
              <a:buFont typeface="Georgia" pitchFamily="18" charset="0"/>
              <a:buNone/>
            </a:pPr>
            <a:r>
              <a:rPr lang="ru-RU" b="1" i="1" dirty="0" smtClean="0"/>
              <a:t>2. Композиция из горшечных растений </a:t>
            </a:r>
            <a:r>
              <a:rPr lang="ru-RU" dirty="0" smtClean="0"/>
              <a:t>– горшки с цветами устанавливают близко друг к другу, чтобы образовалось большое зеленое пятно. </a:t>
            </a:r>
          </a:p>
        </p:txBody>
      </p:sp>
      <p:sp>
        <p:nvSpPr>
          <p:cNvPr id="8196" name="Объект 2"/>
          <p:cNvSpPr txBox="1">
            <a:spLocks/>
          </p:cNvSpPr>
          <p:nvPr/>
        </p:nvSpPr>
        <p:spPr bwMode="auto">
          <a:xfrm>
            <a:off x="371475" y="3957638"/>
            <a:ext cx="3384550" cy="48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44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None/>
            </a:pPr>
            <a:endParaRPr lang="ru-RU" sz="2200">
              <a:solidFill>
                <a:srgbClr val="404040"/>
              </a:solidFill>
            </a:endParaRPr>
          </a:p>
        </p:txBody>
      </p:sp>
      <p:sp>
        <p:nvSpPr>
          <p:cNvPr id="8197" name="Объект 2"/>
          <p:cNvSpPr txBox="1">
            <a:spLocks/>
          </p:cNvSpPr>
          <p:nvPr/>
        </p:nvSpPr>
        <p:spPr bwMode="auto">
          <a:xfrm>
            <a:off x="3851275" y="4437063"/>
            <a:ext cx="1800225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44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None/>
            </a:pPr>
            <a:endParaRPr lang="ru-RU" sz="2200">
              <a:solidFill>
                <a:srgbClr val="404040"/>
              </a:solidFill>
            </a:endParaRPr>
          </a:p>
        </p:txBody>
      </p:sp>
      <p:sp>
        <p:nvSpPr>
          <p:cNvPr id="8198" name="Объект 2"/>
          <p:cNvSpPr txBox="1">
            <a:spLocks/>
          </p:cNvSpPr>
          <p:nvPr/>
        </p:nvSpPr>
        <p:spPr bwMode="auto">
          <a:xfrm>
            <a:off x="4356100" y="2205038"/>
            <a:ext cx="439261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44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None/>
            </a:pPr>
            <a:endParaRPr lang="ru-RU" sz="2200">
              <a:solidFill>
                <a:srgbClr val="404040"/>
              </a:solidFill>
            </a:endParaRPr>
          </a:p>
        </p:txBody>
      </p:sp>
      <p:pic>
        <p:nvPicPr>
          <p:cNvPr id="8199" name="Picture 2" descr="Картинки по запросу Композиция из горшечных растени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2928938"/>
            <a:ext cx="3567112" cy="359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icture 6" descr="Картинки по запросу Композиция из горшечных растений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6825" y="2705100"/>
            <a:ext cx="3216275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6737"/>
            <a:ext cx="8352928" cy="1143000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/>
              <a:t>Основные приёмы размещения растений:</a:t>
            </a:r>
            <a:endParaRPr lang="ru-RU" dirty="0"/>
          </a:p>
        </p:txBody>
      </p:sp>
      <p:sp>
        <p:nvSpPr>
          <p:cNvPr id="9219" name="Объект 2"/>
          <p:cNvSpPr>
            <a:spLocks noGrp="1"/>
          </p:cNvSpPr>
          <p:nvPr>
            <p:ph sz="quarter" idx="13"/>
          </p:nvPr>
        </p:nvSpPr>
        <p:spPr>
          <a:xfrm>
            <a:off x="250825" y="1700213"/>
            <a:ext cx="8497888" cy="1441450"/>
          </a:xfrm>
        </p:spPr>
        <p:txBody>
          <a:bodyPr/>
          <a:lstStyle/>
          <a:p>
            <a:pPr marL="44450" indent="0">
              <a:buFont typeface="Georgia" pitchFamily="18" charset="0"/>
              <a:buNone/>
            </a:pPr>
            <a:r>
              <a:rPr lang="ru-RU" smtClean="0"/>
              <a:t>3. </a:t>
            </a:r>
            <a:r>
              <a:rPr lang="ru-RU" b="1" i="1" smtClean="0"/>
              <a:t>Комнатный садик </a:t>
            </a:r>
            <a:r>
              <a:rPr lang="ru-RU" smtClean="0"/>
              <a:t>– контейнер с посаженными в грунт растениями или заполненный растениями в горшках и прикрытым мхом и галькой.</a:t>
            </a:r>
          </a:p>
        </p:txBody>
      </p:sp>
      <p:sp>
        <p:nvSpPr>
          <p:cNvPr id="9220" name="Объект 2"/>
          <p:cNvSpPr txBox="1">
            <a:spLocks/>
          </p:cNvSpPr>
          <p:nvPr/>
        </p:nvSpPr>
        <p:spPr bwMode="auto">
          <a:xfrm>
            <a:off x="371475" y="3957638"/>
            <a:ext cx="3384550" cy="48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44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None/>
            </a:pPr>
            <a:endParaRPr lang="ru-RU" sz="2200">
              <a:solidFill>
                <a:srgbClr val="404040"/>
              </a:solidFill>
            </a:endParaRPr>
          </a:p>
        </p:txBody>
      </p:sp>
      <p:sp>
        <p:nvSpPr>
          <p:cNvPr id="9221" name="Объект 2"/>
          <p:cNvSpPr txBox="1">
            <a:spLocks/>
          </p:cNvSpPr>
          <p:nvPr/>
        </p:nvSpPr>
        <p:spPr bwMode="auto">
          <a:xfrm>
            <a:off x="3851275" y="4437063"/>
            <a:ext cx="1800225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44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None/>
            </a:pPr>
            <a:endParaRPr lang="ru-RU" sz="2200">
              <a:solidFill>
                <a:srgbClr val="404040"/>
              </a:solidFill>
            </a:endParaRPr>
          </a:p>
        </p:txBody>
      </p:sp>
      <p:sp>
        <p:nvSpPr>
          <p:cNvPr id="9222" name="Объект 2"/>
          <p:cNvSpPr txBox="1">
            <a:spLocks/>
          </p:cNvSpPr>
          <p:nvPr/>
        </p:nvSpPr>
        <p:spPr bwMode="auto">
          <a:xfrm>
            <a:off x="4356100" y="2205038"/>
            <a:ext cx="439261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44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None/>
            </a:pPr>
            <a:endParaRPr lang="ru-RU" sz="2200">
              <a:solidFill>
                <a:srgbClr val="404040"/>
              </a:solidFill>
            </a:endParaRPr>
          </a:p>
        </p:txBody>
      </p:sp>
      <p:pic>
        <p:nvPicPr>
          <p:cNvPr id="9223" name="Picture 4" descr="Картинки по запросу Композиция из горшечных растени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35488" y="2927350"/>
            <a:ext cx="4213225" cy="356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Picture 2" descr="Картинки по запросу Композиция из горшечных растений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5" y="2928938"/>
            <a:ext cx="3913188" cy="356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6737"/>
            <a:ext cx="8352928" cy="1143000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/>
              <a:t>Основные приёмы размещения растений:</a:t>
            </a:r>
            <a:endParaRPr lang="ru-RU" dirty="0"/>
          </a:p>
        </p:txBody>
      </p:sp>
      <p:sp>
        <p:nvSpPr>
          <p:cNvPr id="10243" name="Объект 2"/>
          <p:cNvSpPr>
            <a:spLocks noGrp="1"/>
          </p:cNvSpPr>
          <p:nvPr>
            <p:ph sz="quarter" idx="13"/>
          </p:nvPr>
        </p:nvSpPr>
        <p:spPr>
          <a:xfrm>
            <a:off x="250825" y="1700213"/>
            <a:ext cx="8497888" cy="1441450"/>
          </a:xfrm>
        </p:spPr>
        <p:txBody>
          <a:bodyPr/>
          <a:lstStyle/>
          <a:p>
            <a:pPr marL="44450" indent="0">
              <a:buFont typeface="Georgia" pitchFamily="18" charset="0"/>
              <a:buNone/>
            </a:pPr>
            <a:r>
              <a:rPr lang="ru-RU" b="1" i="1" smtClean="0"/>
              <a:t>4. Террариум </a:t>
            </a:r>
            <a:r>
              <a:rPr lang="ru-RU" smtClean="0"/>
              <a:t>– цветочная композиция, созданная внутри пластмассового или стеклянного сосуда, например аквариум со съемной крышкой.</a:t>
            </a:r>
          </a:p>
        </p:txBody>
      </p:sp>
      <p:sp>
        <p:nvSpPr>
          <p:cNvPr id="10244" name="Объект 2"/>
          <p:cNvSpPr txBox="1">
            <a:spLocks/>
          </p:cNvSpPr>
          <p:nvPr/>
        </p:nvSpPr>
        <p:spPr bwMode="auto">
          <a:xfrm>
            <a:off x="371475" y="3957638"/>
            <a:ext cx="3384550" cy="48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44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None/>
            </a:pPr>
            <a:endParaRPr lang="ru-RU" sz="2200">
              <a:solidFill>
                <a:srgbClr val="404040"/>
              </a:solidFill>
            </a:endParaRPr>
          </a:p>
        </p:txBody>
      </p:sp>
      <p:sp>
        <p:nvSpPr>
          <p:cNvPr id="10245" name="Объект 2"/>
          <p:cNvSpPr txBox="1">
            <a:spLocks/>
          </p:cNvSpPr>
          <p:nvPr/>
        </p:nvSpPr>
        <p:spPr bwMode="auto">
          <a:xfrm>
            <a:off x="3851275" y="4437063"/>
            <a:ext cx="1800225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44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None/>
            </a:pPr>
            <a:endParaRPr lang="ru-RU" sz="2200">
              <a:solidFill>
                <a:srgbClr val="404040"/>
              </a:solidFill>
            </a:endParaRPr>
          </a:p>
        </p:txBody>
      </p:sp>
      <p:sp>
        <p:nvSpPr>
          <p:cNvPr id="10246" name="Объект 2"/>
          <p:cNvSpPr txBox="1">
            <a:spLocks/>
          </p:cNvSpPr>
          <p:nvPr/>
        </p:nvSpPr>
        <p:spPr bwMode="auto">
          <a:xfrm>
            <a:off x="4356100" y="2205038"/>
            <a:ext cx="439261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44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None/>
            </a:pPr>
            <a:endParaRPr lang="ru-RU" sz="2200">
              <a:solidFill>
                <a:srgbClr val="404040"/>
              </a:solidFill>
            </a:endParaRPr>
          </a:p>
        </p:txBody>
      </p:sp>
      <p:pic>
        <p:nvPicPr>
          <p:cNvPr id="10247" name="Picture 2" descr="Картинки по запросу Композиция из горшечных растени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9888" y="2924175"/>
            <a:ext cx="3716337" cy="359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Picture 4" descr="Картинки по запросу Композиция из горшечных растений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60825" y="2924175"/>
            <a:ext cx="4608513" cy="348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352928" cy="1143000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/>
              <a:t>Основные группы растений:</a:t>
            </a:r>
            <a:br>
              <a:rPr lang="ru-RU" dirty="0" smtClean="0"/>
            </a:br>
            <a:r>
              <a:rPr lang="ru-RU" dirty="0" smtClean="0"/>
              <a:t>декоративно-лиственные</a:t>
            </a:r>
            <a:endParaRPr lang="ru-RU" dirty="0"/>
          </a:p>
        </p:txBody>
      </p:sp>
      <p:sp>
        <p:nvSpPr>
          <p:cNvPr id="11267" name="Объект 2"/>
          <p:cNvSpPr>
            <a:spLocks noGrp="1"/>
          </p:cNvSpPr>
          <p:nvPr>
            <p:ph sz="quarter" idx="13"/>
          </p:nvPr>
        </p:nvSpPr>
        <p:spPr>
          <a:xfrm>
            <a:off x="1547813" y="2781300"/>
            <a:ext cx="6400800" cy="3475038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11268" name="Picture 2" descr="Картинки по запросу декоративно лиственны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2133600"/>
            <a:ext cx="8280400" cy="432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0514" y="116632"/>
            <a:ext cx="8496944" cy="1143000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/>
              <a:t>Основные группы растений:</a:t>
            </a:r>
            <a:br>
              <a:rPr lang="ru-RU" dirty="0" smtClean="0"/>
            </a:br>
            <a:r>
              <a:rPr lang="ru-RU" dirty="0" smtClean="0"/>
              <a:t>декоративно-цветущие комнатные (долговечные)</a:t>
            </a:r>
            <a:endParaRPr lang="ru-RU" dirty="0"/>
          </a:p>
        </p:txBody>
      </p:sp>
      <p:sp>
        <p:nvSpPr>
          <p:cNvPr id="12291" name="Объект 2"/>
          <p:cNvSpPr>
            <a:spLocks noGrp="1"/>
          </p:cNvSpPr>
          <p:nvPr>
            <p:ph sz="quarter" idx="13"/>
          </p:nvPr>
        </p:nvSpPr>
        <p:spPr>
          <a:xfrm>
            <a:off x="1547813" y="2781300"/>
            <a:ext cx="6400800" cy="3475038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12292" name="Picture 2" descr="Картинки по запросу декоративно цветущие комнатные растени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2349500"/>
            <a:ext cx="8064500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1143000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/>
              <a:t>Основные группы растений: декоративно-цветущие горшечные (недолговечные)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13315" name="Объект 2"/>
          <p:cNvSpPr>
            <a:spLocks noGrp="1"/>
          </p:cNvSpPr>
          <p:nvPr>
            <p:ph sz="quarter" idx="13"/>
          </p:nvPr>
        </p:nvSpPr>
        <p:spPr>
          <a:xfrm>
            <a:off x="1547813" y="2781300"/>
            <a:ext cx="6400800" cy="3475038"/>
          </a:xfrm>
        </p:spPr>
        <p:txBody>
          <a:bodyPr/>
          <a:lstStyle/>
          <a:p>
            <a:pPr marL="44450" indent="0">
              <a:buFont typeface="Georgia" pitchFamily="18" charset="0"/>
              <a:buNone/>
            </a:pPr>
            <a:endParaRPr lang="ru-RU" smtClean="0"/>
          </a:p>
        </p:txBody>
      </p:sp>
      <p:pic>
        <p:nvPicPr>
          <p:cNvPr id="13316" name="Picture 2" descr="Картинки по запросу декоративно-цветущие горшечные (недолговечные) картин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2636838"/>
            <a:ext cx="7561262" cy="406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8496944" cy="1143000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/>
              <a:t>Основные группы растений: кактусы и суккуленты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14339" name="Объект 2"/>
          <p:cNvSpPr>
            <a:spLocks noGrp="1"/>
          </p:cNvSpPr>
          <p:nvPr>
            <p:ph sz="quarter" idx="13"/>
          </p:nvPr>
        </p:nvSpPr>
        <p:spPr>
          <a:xfrm>
            <a:off x="1547813" y="2781300"/>
            <a:ext cx="6400800" cy="3475038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14340" name="Picture 2" descr="Картинки по запросу кактусы и суккуленты"/>
          <p:cNvPicPr>
            <a:picLocks noChangeAspect="1" noChangeArrowheads="1"/>
          </p:cNvPicPr>
          <p:nvPr/>
        </p:nvPicPr>
        <p:blipFill>
          <a:blip r:embed="rId2"/>
          <a:srcRect b="50000"/>
          <a:stretch>
            <a:fillRect/>
          </a:stretch>
        </p:blipFill>
        <p:spPr bwMode="auto">
          <a:xfrm>
            <a:off x="539750" y="2133600"/>
            <a:ext cx="8064500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352928" cy="1359024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/>
              <a:t>Разновидности комнатных растений: </a:t>
            </a:r>
            <a:r>
              <a:rPr lang="ru-RU" dirty="0" err="1" smtClean="0"/>
              <a:t>злаковидные</a:t>
            </a:r>
            <a:endParaRPr lang="ru-RU" dirty="0"/>
          </a:p>
        </p:txBody>
      </p:sp>
      <p:sp>
        <p:nvSpPr>
          <p:cNvPr id="15363" name="Объект 2"/>
          <p:cNvSpPr>
            <a:spLocks noGrp="1"/>
          </p:cNvSpPr>
          <p:nvPr>
            <p:ph sz="quarter" idx="13"/>
          </p:nvPr>
        </p:nvSpPr>
        <p:spPr>
          <a:xfrm>
            <a:off x="1547813" y="2781300"/>
            <a:ext cx="6400800" cy="3475038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15364" name="Picture 2" descr="Картинки по запросу злаковидные растения"/>
          <p:cNvPicPr>
            <a:picLocks noChangeAspect="1" noChangeArrowheads="1"/>
          </p:cNvPicPr>
          <p:nvPr/>
        </p:nvPicPr>
        <p:blipFill>
          <a:blip r:embed="rId2"/>
          <a:srcRect l="6847" t="23663" b="13065"/>
          <a:stretch>
            <a:fillRect/>
          </a:stretch>
        </p:blipFill>
        <p:spPr bwMode="auto">
          <a:xfrm>
            <a:off x="539750" y="2039938"/>
            <a:ext cx="8229600" cy="441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52536" y="260648"/>
            <a:ext cx="9540552" cy="1359024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/>
              <a:t>Разновидности комнатных растений: с прямыми стеблями</a:t>
            </a:r>
            <a:endParaRPr lang="ru-RU" dirty="0"/>
          </a:p>
        </p:txBody>
      </p:sp>
      <p:sp>
        <p:nvSpPr>
          <p:cNvPr id="16387" name="Объект 2"/>
          <p:cNvSpPr>
            <a:spLocks noGrp="1"/>
          </p:cNvSpPr>
          <p:nvPr>
            <p:ph sz="quarter" idx="13"/>
          </p:nvPr>
        </p:nvSpPr>
        <p:spPr>
          <a:xfrm>
            <a:off x="1547813" y="2781300"/>
            <a:ext cx="6400800" cy="3475038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16388" name="Picture 2"/>
          <p:cNvPicPr>
            <a:picLocks noChangeAspect="1" noChangeArrowheads="1"/>
          </p:cNvPicPr>
          <p:nvPr/>
        </p:nvPicPr>
        <p:blipFill>
          <a:blip r:embed="rId2"/>
          <a:srcRect l="24654" t="10417" r="23140" b="31744"/>
          <a:stretch>
            <a:fillRect/>
          </a:stretch>
        </p:blipFill>
        <p:spPr bwMode="auto">
          <a:xfrm>
            <a:off x="542925" y="1916113"/>
            <a:ext cx="7993063" cy="462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352928" cy="1359024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/>
              <a:t>Разновидности комнатных растений: шаровидные</a:t>
            </a:r>
            <a:endParaRPr lang="ru-RU" dirty="0"/>
          </a:p>
        </p:txBody>
      </p:sp>
      <p:sp>
        <p:nvSpPr>
          <p:cNvPr id="17411" name="Объект 2"/>
          <p:cNvSpPr>
            <a:spLocks noGrp="1"/>
          </p:cNvSpPr>
          <p:nvPr>
            <p:ph sz="quarter" idx="13"/>
          </p:nvPr>
        </p:nvSpPr>
        <p:spPr>
          <a:xfrm>
            <a:off x="1547813" y="2781300"/>
            <a:ext cx="6400800" cy="3475038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17412" name="Picture 2"/>
          <p:cNvPicPr>
            <a:picLocks noChangeAspect="1" noChangeArrowheads="1"/>
          </p:cNvPicPr>
          <p:nvPr/>
        </p:nvPicPr>
        <p:blipFill>
          <a:blip r:embed="rId2"/>
          <a:srcRect l="26996" t="22746" r="21913" b="28218"/>
          <a:stretch>
            <a:fillRect/>
          </a:stretch>
        </p:blipFill>
        <p:spPr bwMode="auto">
          <a:xfrm>
            <a:off x="468313" y="1989138"/>
            <a:ext cx="8266112" cy="430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6" descr="Картинки по запросу ребуция рауша"/>
          <p:cNvPicPr>
            <a:picLocks noChangeAspect="1" noChangeArrowheads="1"/>
          </p:cNvPicPr>
          <p:nvPr/>
        </p:nvPicPr>
        <p:blipFill>
          <a:blip r:embed="rId3"/>
          <a:srcRect r="24472"/>
          <a:stretch>
            <a:fillRect/>
          </a:stretch>
        </p:blipFill>
        <p:spPr bwMode="auto">
          <a:xfrm>
            <a:off x="684213" y="2684463"/>
            <a:ext cx="1936750" cy="205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352928" cy="1359024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/>
              <a:t>Разновидности комнатных растений: кустистые</a:t>
            </a:r>
            <a:endParaRPr lang="ru-RU" dirty="0"/>
          </a:p>
        </p:txBody>
      </p:sp>
      <p:sp>
        <p:nvSpPr>
          <p:cNvPr id="18435" name="Объект 2"/>
          <p:cNvSpPr>
            <a:spLocks noGrp="1"/>
          </p:cNvSpPr>
          <p:nvPr>
            <p:ph sz="quarter" idx="13"/>
          </p:nvPr>
        </p:nvSpPr>
        <p:spPr>
          <a:xfrm>
            <a:off x="1547813" y="2781300"/>
            <a:ext cx="6400800" cy="3475038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18436" name="Picture 2"/>
          <p:cNvPicPr>
            <a:picLocks noChangeAspect="1" noChangeArrowheads="1"/>
          </p:cNvPicPr>
          <p:nvPr/>
        </p:nvPicPr>
        <p:blipFill>
          <a:blip r:embed="rId2"/>
          <a:srcRect l="25433" t="21825" r="19794" b="25793"/>
          <a:stretch>
            <a:fillRect/>
          </a:stretch>
        </p:blipFill>
        <p:spPr bwMode="auto">
          <a:xfrm>
            <a:off x="395288" y="1989138"/>
            <a:ext cx="8197850" cy="440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1359024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/>
              <a:t>Разновидности комнатных растений: лианы, ампельные</a:t>
            </a:r>
            <a:endParaRPr lang="ru-RU" dirty="0"/>
          </a:p>
        </p:txBody>
      </p:sp>
      <p:pic>
        <p:nvPicPr>
          <p:cNvPr id="19459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/>
          <a:srcRect l="25854" t="21872" r="22366" b="17859"/>
          <a:stretch>
            <a:fillRect/>
          </a:stretch>
        </p:blipFill>
        <p:spPr>
          <a:xfrm>
            <a:off x="827088" y="2189163"/>
            <a:ext cx="7489825" cy="42037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352928" cy="1359024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/>
              <a:t>Разновидности комнатных растений: розеточные</a:t>
            </a:r>
            <a:endParaRPr lang="ru-RU" dirty="0"/>
          </a:p>
        </p:txBody>
      </p:sp>
      <p:sp>
        <p:nvSpPr>
          <p:cNvPr id="20483" name="Объект 2"/>
          <p:cNvSpPr>
            <a:spLocks noGrp="1"/>
          </p:cNvSpPr>
          <p:nvPr>
            <p:ph sz="quarter" idx="13"/>
          </p:nvPr>
        </p:nvSpPr>
        <p:spPr>
          <a:xfrm>
            <a:off x="1547813" y="2781300"/>
            <a:ext cx="6400800" cy="3475038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20484" name="Picture 2"/>
          <p:cNvPicPr>
            <a:picLocks noChangeAspect="1" noChangeArrowheads="1"/>
          </p:cNvPicPr>
          <p:nvPr/>
        </p:nvPicPr>
        <p:blipFill>
          <a:blip r:embed="rId2"/>
          <a:srcRect l="25323" t="22420" r="22247" b="25000"/>
          <a:stretch>
            <a:fillRect/>
          </a:stretch>
        </p:blipFill>
        <p:spPr bwMode="auto">
          <a:xfrm>
            <a:off x="684213" y="1989138"/>
            <a:ext cx="7715250" cy="434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омнатные растения в интерьере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Комнатные растения в интерьере</Template>
  <TotalTime>48</TotalTime>
  <Words>215</Words>
  <Application>Microsoft Office PowerPoint</Application>
  <PresentationFormat>Экран (4:3)</PresentationFormat>
  <Paragraphs>24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Комнатные растения в интерьере</vt:lpstr>
      <vt:lpstr>Комнатные растения в интерьере</vt:lpstr>
      <vt:lpstr>«Фитодизайн» </vt:lpstr>
      <vt:lpstr>Основные приёмы размещения растений:</vt:lpstr>
      <vt:lpstr>Основные приёмы размещения растений:</vt:lpstr>
      <vt:lpstr>Основные приёмы размещения растений:</vt:lpstr>
      <vt:lpstr>Основные приёмы размещения растений:</vt:lpstr>
      <vt:lpstr>Основные группы растений: декоративно-лиственные</vt:lpstr>
      <vt:lpstr>Основные группы растений: декоративно-цветущие комнатные (долговечные)</vt:lpstr>
      <vt:lpstr>Основные группы растений: декоративно-цветущие горшечные (недолговечные) </vt:lpstr>
      <vt:lpstr>Основные группы растений: кактусы и суккуленты </vt:lpstr>
      <vt:lpstr>Разновидности комнатных растений: злаковидные</vt:lpstr>
      <vt:lpstr>Разновидности комнатных растений: с прямыми стеблями</vt:lpstr>
      <vt:lpstr>Разновидности комнатных растений: шаровидные</vt:lpstr>
      <vt:lpstr>Разновидности комнатных растений: кустистые</vt:lpstr>
      <vt:lpstr>Разновидности комнатных растений: лианы, ампельные</vt:lpstr>
      <vt:lpstr>Разновидности комнатных растений: розеточные</vt:lpstr>
    </vt:vector>
  </TitlesOfParts>
  <Company>khbs80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Комнатные растения в интерьере</dc:title>
  <dc:creator>art</dc:creator>
  <cp:lastModifiedBy>art</cp:lastModifiedBy>
  <cp:revision>7</cp:revision>
  <dcterms:created xsi:type="dcterms:W3CDTF">2016-09-13T02:42:35Z</dcterms:created>
  <dcterms:modified xsi:type="dcterms:W3CDTF">2017-03-14T23:44:05Z</dcterms:modified>
</cp:coreProperties>
</file>