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1" r:id="rId2"/>
    <p:sldId id="275" r:id="rId3"/>
    <p:sldId id="286" r:id="rId4"/>
    <p:sldId id="276" r:id="rId5"/>
    <p:sldId id="277" r:id="rId6"/>
    <p:sldId id="263" r:id="rId7"/>
    <p:sldId id="264" r:id="rId8"/>
    <p:sldId id="265" r:id="rId9"/>
    <p:sldId id="266" r:id="rId10"/>
    <p:sldId id="279" r:id="rId11"/>
    <p:sldId id="280" r:id="rId12"/>
    <p:sldId id="284" r:id="rId13"/>
    <p:sldId id="267" r:id="rId14"/>
    <p:sldId id="268" r:id="rId15"/>
    <p:sldId id="278" r:id="rId16"/>
    <p:sldId id="285" r:id="rId17"/>
    <p:sldId id="287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A50021"/>
    <a:srgbClr val="66FF33"/>
    <a:srgbClr val="0000CC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BFD8647-C9DE-4BEB-BA4C-B9D17E15D326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FE75E06-3ADB-45A9-B17E-2AD35ADB91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02562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120D4-F6CF-4C77-9FE7-731CD26E36F8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715D7-BF1A-4352-9AA6-9056937C84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6972272"/>
      </p:ext>
    </p:extLst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BF8D8-940B-409D-812E-0AA29FE84FC1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8366B-D097-4F49-B9BD-D6A07CB51B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0815210"/>
      </p:ext>
    </p:extLst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9FF17-9A5B-4993-8117-5D161EE1C89C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BD396-1F61-4503-9012-EF04C522DB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7320841"/>
      </p:ext>
    </p:extLst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6E595-EECD-4C77-A3A1-5BCF1D3E30F6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01B8C-A27B-4302-8752-2539C99CE0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4486104"/>
      </p:ext>
    </p:extLst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5EAE7-2A98-4C99-A4F3-5D6DE96CDBA6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148FE-9439-4CA9-A0CF-8F95E8756E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3514695"/>
      </p:ext>
    </p:extLst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36AEB-E728-40A0-AB82-AA237012A35D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62F58-891A-46CE-BB00-36F164A12E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4710185"/>
      </p:ext>
    </p:extLst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5FA59-6640-439A-9D94-3908D2B10296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FEB66-5FB2-462C-8F4D-CC25A21A8E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8476322"/>
      </p:ext>
    </p:extLst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6085F-7748-4B77-A050-35E4C3A405FA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AD5F1-5A70-4240-9977-92F5B3B25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3226283"/>
      </p:ext>
    </p:extLst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5873C-72C8-4531-9B39-8D126B5A1D5E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80F7B-FEC9-4174-A44C-EEB98C2C26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4919474"/>
      </p:ext>
    </p:extLst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D5AEE-E0E2-49AC-AAD9-6242045CE9FF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B76CB-38B1-409E-A3B2-16CBBCB1B1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4497591"/>
      </p:ext>
    </p:extLst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CFB43-57CE-42A0-834C-593F8B9DF2BE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6C413-B184-4150-9158-E6C000219A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5263585"/>
      </p:ext>
    </p:extLst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8EEA6-72BA-482F-8A64-0FCB71713133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D8CC4-46DD-455D-B6E2-F1609B48D1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8288436"/>
      </p:ext>
    </p:extLst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EEE5E-8219-4BD6-9095-2366D2118ADC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CDBA2-E3F4-4300-BC1E-8C0E86F7F0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3034464"/>
      </p:ext>
    </p:extLst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5164ED-734A-4C16-AC3A-9974652F108A}" type="datetimeFigureOut">
              <a:rPr lang="ru-RU"/>
              <a:pPr>
                <a:defRPr/>
              </a:pPr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9C3474-C8BC-4DBD-938D-7255FCFBA3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wedg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5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Kadochnikov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2330" y="0"/>
            <a:ext cx="2071670" cy="24744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051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00188" y="2071688"/>
            <a:ext cx="6286500" cy="2071687"/>
          </a:xfrm>
        </p:spPr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endParaRPr lang="ru-RU" smtClean="0"/>
          </a:p>
        </p:txBody>
      </p:sp>
      <p:pic>
        <p:nvPicPr>
          <p:cNvPr id="1027" name="Picture 3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4429132"/>
            <a:ext cx="1857388" cy="2214578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9" name="Рисунок 18" descr="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1" y="19051"/>
            <a:ext cx="3071802" cy="2214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247883" y="2541580"/>
            <a:ext cx="4572032" cy="3143272"/>
          </a:xfr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Autofit/>
          </a:bodyPr>
          <a:lstStyle/>
          <a:p>
            <a:pPr marL="0" indent="0" algn="ctr" eaLnBrk="1" hangingPunct="1">
              <a:buFont typeface="Arial" charset="0"/>
              <a:buNone/>
              <a:defRPr/>
            </a:pPr>
            <a:endParaRPr lang="ru-RU" sz="2000" b="1" dirty="0" smtClean="0">
              <a:solidFill>
                <a:srgbClr val="CC0099"/>
              </a:solidFill>
              <a:latin typeface="Verdana" pitchFamily="34" charset="0"/>
            </a:endParaRPr>
          </a:p>
        </p:txBody>
      </p:sp>
      <p:pic>
        <p:nvPicPr>
          <p:cNvPr id="9" name="Picture 9" descr="D:\СВЕТИК\работа с педагогами\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643446"/>
            <a:ext cx="2078696" cy="198169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058" name="WordArt 11"/>
          <p:cNvSpPr>
            <a:spLocks noChangeArrowheads="1" noChangeShapeType="1" noTextEdit="1"/>
          </p:cNvSpPr>
          <p:nvPr/>
        </p:nvSpPr>
        <p:spPr bwMode="auto">
          <a:xfrm>
            <a:off x="2700338" y="3068638"/>
            <a:ext cx="3455987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Етістік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1143000"/>
          </a:xfrm>
        </p:spPr>
        <p:txBody>
          <a:bodyPr/>
          <a:lstStyle/>
          <a:p>
            <a:r>
              <a:rPr lang="kk-KZ" sz="3200" smtClean="0">
                <a:latin typeface="Arial" charset="0"/>
              </a:rPr>
              <a:t>Сабақтың тақырыбы: Етістік</a:t>
            </a:r>
            <a:br>
              <a:rPr lang="kk-KZ" sz="3200" smtClean="0">
                <a:latin typeface="Arial" charset="0"/>
              </a:rPr>
            </a:br>
            <a:endParaRPr lang="ru-RU" sz="3200" smtClean="0">
              <a:latin typeface="Arial" charset="0"/>
            </a:endParaRPr>
          </a:p>
        </p:txBody>
      </p:sp>
      <p:sp>
        <p:nvSpPr>
          <p:cNvPr id="3075" name="Rectangle 3"/>
          <p:cNvSpPr>
            <a:spLocks noGrp="1"/>
          </p:cNvSpPr>
          <p:nvPr>
            <p:ph type="body" idx="1"/>
          </p:nvPr>
        </p:nvSpPr>
        <p:spPr>
          <a:xfrm>
            <a:off x="900113" y="1268413"/>
            <a:ext cx="74168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kk-KZ" sz="2400" smtClean="0">
                <a:solidFill>
                  <a:schemeClr val="hlink"/>
                </a:solidFill>
                <a:latin typeface="Times New Roman" pitchFamily="18" charset="0"/>
              </a:rPr>
              <a:t>Сабақтың мақсаты: 1.Оқушыларға етістік туралы түсінік беру, сауатты жазуға дағдыландыру.</a:t>
            </a:r>
          </a:p>
          <a:p>
            <a:pPr>
              <a:lnSpc>
                <a:spcPct val="90000"/>
              </a:lnSpc>
            </a:pPr>
            <a:r>
              <a:rPr lang="kk-KZ" sz="2400" smtClean="0">
                <a:solidFill>
                  <a:schemeClr val="hlink"/>
                </a:solidFill>
                <a:latin typeface="Times New Roman" pitchFamily="18" charset="0"/>
              </a:rPr>
              <a:t>2.Тапсырмаларды орындау арқылы алған  білімдерін кеңейтуге үйрету.</a:t>
            </a:r>
          </a:p>
          <a:p>
            <a:pPr>
              <a:lnSpc>
                <a:spcPct val="90000"/>
              </a:lnSpc>
            </a:pPr>
            <a:r>
              <a:rPr lang="kk-KZ" sz="2400" smtClean="0">
                <a:solidFill>
                  <a:schemeClr val="hlink"/>
                </a:solidFill>
                <a:latin typeface="Times New Roman" pitchFamily="18" charset="0"/>
              </a:rPr>
              <a:t>3.Оқушыларды ұйымшылдыққа, шығармашылыққа, еңбекқорлыққа тәрбиелеу.</a:t>
            </a:r>
          </a:p>
          <a:p>
            <a:pPr>
              <a:lnSpc>
                <a:spcPct val="90000"/>
              </a:lnSpc>
            </a:pPr>
            <a:r>
              <a:rPr lang="kk-KZ" sz="2400" smtClean="0">
                <a:solidFill>
                  <a:schemeClr val="hlink"/>
                </a:solidFill>
                <a:latin typeface="Times New Roman" pitchFamily="18" charset="0"/>
              </a:rPr>
              <a:t>Түрі: Жаңа білім беру.</a:t>
            </a:r>
          </a:p>
          <a:p>
            <a:pPr>
              <a:lnSpc>
                <a:spcPct val="90000"/>
              </a:lnSpc>
            </a:pPr>
            <a:r>
              <a:rPr lang="kk-KZ" sz="2400" smtClean="0">
                <a:solidFill>
                  <a:schemeClr val="hlink"/>
                </a:solidFill>
                <a:latin typeface="Times New Roman" pitchFamily="18" charset="0"/>
              </a:rPr>
              <a:t>Көрнекілігі: интеративті тақта бойынша жаңа тех-ы көрсету. Сөзжұмбақ,венн диаграмма,тағы басқа.</a:t>
            </a:r>
          </a:p>
          <a:p>
            <a:pPr>
              <a:lnSpc>
                <a:spcPct val="90000"/>
              </a:lnSpc>
            </a:pPr>
            <a:r>
              <a:rPr lang="kk-KZ" sz="2400" smtClean="0">
                <a:solidFill>
                  <a:schemeClr val="hlink"/>
                </a:solidFill>
                <a:latin typeface="Times New Roman" pitchFamily="18" charset="0"/>
              </a:rPr>
              <a:t>Сабақтың барысы: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kk-KZ" sz="2400" smtClean="0">
                <a:solidFill>
                  <a:schemeClr val="hlink"/>
                </a:solidFill>
                <a:latin typeface="Times New Roman" pitchFamily="18" charset="0"/>
              </a:rPr>
              <a:t>                                    1.Ұйымдастыру кезеңі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kk-KZ" sz="2400" smtClean="0">
                <a:solidFill>
                  <a:schemeClr val="hlink"/>
                </a:solidFill>
                <a:latin typeface="Times New Roman" pitchFamily="18" charset="0"/>
              </a:rPr>
              <a:t>                                    2.Үй тапсырмасын сұрап бағалау.</a:t>
            </a:r>
            <a:endParaRPr lang="ru-RU" sz="2400" smtClean="0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/>
          </p:cNvSpPr>
          <p:nvPr>
            <p:ph type="body" idx="1"/>
          </p:nvPr>
        </p:nvSpPr>
        <p:spPr>
          <a:xfrm>
            <a:off x="500035" y="0"/>
            <a:ext cx="7286676" cy="6643709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kk-KZ" sz="4000" dirty="0" smtClean="0">
                <a:solidFill>
                  <a:srgbClr val="FF0000"/>
                </a:solidFill>
                <a:latin typeface="Times New Roman" pitchFamily="18" charset="0"/>
              </a:rPr>
              <a:t>Ширату жаттығу</a:t>
            </a:r>
          </a:p>
          <a:p>
            <a:pPr>
              <a:lnSpc>
                <a:spcPct val="90000"/>
              </a:lnSpc>
              <a:buNone/>
            </a:pPr>
            <a:r>
              <a:rPr lang="kk-KZ" sz="4000" dirty="0" smtClean="0">
                <a:solidFill>
                  <a:srgbClr val="FF0000"/>
                </a:solidFill>
                <a:latin typeface="Times New Roman" pitchFamily="18" charset="0"/>
              </a:rPr>
              <a:t>Суреттер көрмесі</a:t>
            </a:r>
            <a:endParaRPr lang="ru-RU" sz="4000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027" name="Picture 3" descr="C:\Users\Мои документы\Downloads\i (3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3476870" cy="2071702"/>
          </a:xfrm>
          <a:prstGeom prst="rect">
            <a:avLst/>
          </a:prstGeom>
          <a:noFill/>
        </p:spPr>
      </p:pic>
      <p:pic>
        <p:nvPicPr>
          <p:cNvPr id="1028" name="Picture 4" descr="C:\Users\Мои документы\Downloads\56b388af231ede1efca5edf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0"/>
            <a:ext cx="2500306" cy="2500306"/>
          </a:xfrm>
          <a:prstGeom prst="rect">
            <a:avLst/>
          </a:prstGeom>
          <a:noFill/>
        </p:spPr>
      </p:pic>
      <p:pic>
        <p:nvPicPr>
          <p:cNvPr id="1029" name="Picture 5" descr="C:\Users\Мои документы\Downloads\67-4-500x5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571876"/>
            <a:ext cx="3000396" cy="3000396"/>
          </a:xfrm>
          <a:prstGeom prst="rect">
            <a:avLst/>
          </a:prstGeom>
          <a:noFill/>
        </p:spPr>
      </p:pic>
      <p:pic>
        <p:nvPicPr>
          <p:cNvPr id="1030" name="Picture 6" descr="C:\Users\Мои документы\Downloads\Hawaiian-Barbie-and-Ke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5979" y="2571744"/>
            <a:ext cx="3048021" cy="2286016"/>
          </a:xfrm>
          <a:prstGeom prst="rect">
            <a:avLst/>
          </a:prstGeom>
          <a:noFill/>
        </p:spPr>
      </p:pic>
      <p:pic>
        <p:nvPicPr>
          <p:cNvPr id="1031" name="Picture 7" descr="C:\Users\Мои документы\Downloads\BCP31_01_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28214" y="1500174"/>
            <a:ext cx="1730220" cy="5357826"/>
          </a:xfrm>
          <a:prstGeom prst="rect">
            <a:avLst/>
          </a:prstGeom>
          <a:noFill/>
        </p:spPr>
      </p:pic>
      <p:pic>
        <p:nvPicPr>
          <p:cNvPr id="1032" name="Picture 8" descr="C:\Users\Мои документы\Downloads\i (32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86380" y="4810125"/>
            <a:ext cx="3590925" cy="204787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/>
          </p:cNvSpPr>
          <p:nvPr>
            <p:ph type="body" idx="1"/>
          </p:nvPr>
        </p:nvSpPr>
        <p:spPr>
          <a:xfrm>
            <a:off x="1116013" y="549275"/>
            <a:ext cx="7345362" cy="6048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kk-KZ" sz="2400" dirty="0" smtClean="0">
                <a:solidFill>
                  <a:schemeClr val="hlink"/>
                </a:solidFill>
                <a:latin typeface="Times New Roman" pitchFamily="18" charset="0"/>
              </a:rPr>
              <a:t>Кәне балалар өткен сабақ бойынша мен сендерге сұрақ қоямын сендер жауап беруге тырысыңдар. Тек қол көтереміз, орнымызда отырып айтпаймыз. Ал олай болса бірінші сұрағым:</a:t>
            </a:r>
          </a:p>
          <a:p>
            <a:pPr>
              <a:lnSpc>
                <a:spcPct val="90000"/>
              </a:lnSpc>
            </a:pPr>
            <a:r>
              <a:rPr lang="kk-KZ" sz="2400" dirty="0" smtClean="0">
                <a:solidFill>
                  <a:schemeClr val="hlink"/>
                </a:solidFill>
                <a:latin typeface="Times New Roman" pitchFamily="18" charset="0"/>
              </a:rPr>
              <a:t>1.Қандай сөз таптарын білеміз? </a:t>
            </a:r>
          </a:p>
          <a:p>
            <a:pPr>
              <a:lnSpc>
                <a:spcPct val="90000"/>
              </a:lnSpc>
            </a:pPr>
            <a:r>
              <a:rPr lang="kk-KZ" sz="2400" dirty="0" smtClean="0">
                <a:solidFill>
                  <a:schemeClr val="hlink"/>
                </a:solidFill>
                <a:latin typeface="Times New Roman" pitchFamily="18" charset="0"/>
              </a:rPr>
              <a:t>2.Қай сөз табын өттік?</a:t>
            </a:r>
          </a:p>
          <a:p>
            <a:pPr>
              <a:lnSpc>
                <a:spcPct val="90000"/>
              </a:lnSpc>
            </a:pPr>
            <a:r>
              <a:rPr lang="kk-KZ" sz="2400" dirty="0" smtClean="0">
                <a:solidFill>
                  <a:schemeClr val="hlink"/>
                </a:solidFill>
                <a:latin typeface="Times New Roman" pitchFamily="18" charset="0"/>
              </a:rPr>
              <a:t>3.Зат есім дегеніміз не?</a:t>
            </a:r>
          </a:p>
          <a:p>
            <a:pPr>
              <a:lnSpc>
                <a:spcPct val="90000"/>
              </a:lnSpc>
            </a:pPr>
            <a:r>
              <a:rPr lang="kk-KZ" sz="2400" dirty="0" smtClean="0">
                <a:solidFill>
                  <a:schemeClr val="hlink"/>
                </a:solidFill>
                <a:latin typeface="Times New Roman" pitchFamily="18" charset="0"/>
              </a:rPr>
              <a:t>4.Адамға  қатысты сөздерге қандай сұрақ қоямыз?</a:t>
            </a:r>
          </a:p>
          <a:p>
            <a:pPr>
              <a:lnSpc>
                <a:spcPct val="90000"/>
              </a:lnSpc>
            </a:pPr>
            <a:r>
              <a:rPr lang="kk-KZ" sz="2400" dirty="0" smtClean="0">
                <a:solidFill>
                  <a:schemeClr val="hlink"/>
                </a:solidFill>
                <a:latin typeface="Times New Roman" pitchFamily="18" charset="0"/>
              </a:rPr>
              <a:t>5.Жалқы есім дегеніміз не?</a:t>
            </a:r>
          </a:p>
          <a:p>
            <a:pPr>
              <a:lnSpc>
                <a:spcPct val="90000"/>
              </a:lnSpc>
            </a:pPr>
            <a:r>
              <a:rPr lang="kk-KZ" sz="2400" dirty="0" smtClean="0">
                <a:solidFill>
                  <a:schemeClr val="hlink"/>
                </a:solidFill>
                <a:latin typeface="Times New Roman" pitchFamily="18" charset="0"/>
              </a:rPr>
              <a:t>6.Жалпы есім дегеніміз не?</a:t>
            </a:r>
          </a:p>
          <a:p>
            <a:pPr>
              <a:lnSpc>
                <a:spcPct val="90000"/>
              </a:lnSpc>
            </a:pPr>
            <a:r>
              <a:rPr lang="kk-KZ" sz="2400" dirty="0" smtClean="0">
                <a:solidFill>
                  <a:schemeClr val="hlink"/>
                </a:solidFill>
                <a:latin typeface="Times New Roman" pitchFamily="18" charset="0"/>
              </a:rPr>
              <a:t>7.Зат есімнің қандай түрлерін өттік?</a:t>
            </a:r>
          </a:p>
          <a:p>
            <a:pPr>
              <a:lnSpc>
                <a:spcPct val="90000"/>
              </a:lnSpc>
            </a:pPr>
            <a:r>
              <a:rPr lang="kk-KZ" sz="2400" dirty="0" smtClean="0">
                <a:solidFill>
                  <a:schemeClr val="hlink"/>
                </a:solidFill>
                <a:latin typeface="Times New Roman" pitchFamily="18" charset="0"/>
              </a:rPr>
              <a:t>8.Жекеше түрі қандай сұраққа және көпше түрі қандай сұраққа жауап береді?                             </a:t>
            </a:r>
          </a:p>
          <a:p>
            <a:pPr>
              <a:lnSpc>
                <a:spcPct val="90000"/>
              </a:lnSpc>
            </a:pPr>
            <a:r>
              <a:rPr lang="kk-KZ" sz="2400" dirty="0" smtClean="0">
                <a:solidFill>
                  <a:schemeClr val="hlink"/>
                </a:solidFill>
                <a:latin typeface="Times New Roman" pitchFamily="18" charset="0"/>
              </a:rPr>
              <a:t>9.Зат есімнің көпше түрі қандай жалғаулар арқылы жасалады?</a:t>
            </a:r>
            <a:endParaRPr lang="ru-RU" sz="2400" dirty="0" smtClean="0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200" smtClean="0">
                <a:latin typeface="Arial" charset="0"/>
              </a:rPr>
              <a:t>Жаңа сабақ</a:t>
            </a:r>
            <a:br>
              <a:rPr lang="kk-KZ" sz="3200" smtClean="0">
                <a:latin typeface="Arial" charset="0"/>
              </a:rPr>
            </a:br>
            <a:endParaRPr lang="ru-RU" sz="3200" smtClean="0">
              <a:latin typeface="Arial" charset="0"/>
            </a:endParaRPr>
          </a:p>
        </p:txBody>
      </p:sp>
      <p:sp>
        <p:nvSpPr>
          <p:cNvPr id="5123" name="Rectangle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kk-KZ" sz="2000" smtClean="0">
                <a:latin typeface="Times New Roman" pitchFamily="18" charset="0"/>
              </a:rPr>
              <a:t>Балалар барлығымыз ұйымшылдықпен мына сөзжұмбақты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kk-KZ" sz="2000" smtClean="0">
                <a:latin typeface="Times New Roman" pitchFamily="18" charset="0"/>
              </a:rPr>
              <a:t>     шешсек бүгінгі тақырыбымыз шығады. Қане түгел сабаққа  қатысып  отырайық.</a:t>
            </a:r>
            <a:endParaRPr lang="en-US" sz="20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0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kk-KZ" sz="20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kk-KZ" sz="2000" smtClean="0">
                <a:latin typeface="Times New Roman" pitchFamily="18" charset="0"/>
              </a:rPr>
              <a:t>                       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kk-KZ" sz="2000" smtClean="0">
                <a:latin typeface="Times New Roman" pitchFamily="18" charset="0"/>
              </a:rPr>
              <a:t>                     </a:t>
            </a:r>
            <a:r>
              <a:rPr lang="kk-KZ" sz="2000" b="1" smtClean="0">
                <a:latin typeface="Times New Roman" pitchFamily="18" charset="0"/>
              </a:rPr>
              <a:t>СӨЗЖҰМБАҚ</a:t>
            </a:r>
          </a:p>
          <a:p>
            <a:pPr>
              <a:lnSpc>
                <a:spcPct val="80000"/>
              </a:lnSpc>
            </a:pPr>
            <a:r>
              <a:rPr lang="kk-KZ" sz="2000" smtClean="0">
                <a:latin typeface="Times New Roman" pitchFamily="18" charset="0"/>
              </a:rPr>
              <a:t>1.Мал  өнімі</a:t>
            </a:r>
          </a:p>
          <a:p>
            <a:pPr>
              <a:lnSpc>
                <a:spcPct val="80000"/>
              </a:lnSpc>
            </a:pPr>
            <a:r>
              <a:rPr lang="kk-KZ" sz="2000" smtClean="0">
                <a:latin typeface="Times New Roman" pitchFamily="18" charset="0"/>
              </a:rPr>
              <a:t>2.Жыл мезгілі.</a:t>
            </a:r>
          </a:p>
          <a:p>
            <a:pPr>
              <a:lnSpc>
                <a:spcPct val="80000"/>
              </a:lnSpc>
            </a:pPr>
            <a:r>
              <a:rPr lang="kk-KZ" sz="2000" smtClean="0">
                <a:latin typeface="Times New Roman" pitchFamily="18" charset="0"/>
              </a:rPr>
              <a:t>3.Сүттен  жасалатын  тағам.</a:t>
            </a:r>
          </a:p>
          <a:p>
            <a:pPr>
              <a:lnSpc>
                <a:spcPct val="80000"/>
              </a:lnSpc>
            </a:pPr>
            <a:r>
              <a:rPr lang="kk-KZ" sz="2000" smtClean="0">
                <a:latin typeface="Times New Roman" pitchFamily="18" charset="0"/>
              </a:rPr>
              <a:t>4.Уақыт  бірлігі.</a:t>
            </a:r>
          </a:p>
          <a:p>
            <a:pPr>
              <a:lnSpc>
                <a:spcPct val="80000"/>
              </a:lnSpc>
            </a:pPr>
            <a:r>
              <a:rPr lang="kk-KZ" sz="2000" smtClean="0">
                <a:latin typeface="Times New Roman" pitchFamily="18" charset="0"/>
              </a:rPr>
              <a:t>5.Әкенің  әкесі.</a:t>
            </a:r>
          </a:p>
          <a:p>
            <a:pPr>
              <a:lnSpc>
                <a:spcPct val="80000"/>
              </a:lnSpc>
            </a:pPr>
            <a:r>
              <a:rPr lang="kk-KZ" sz="2000" smtClean="0">
                <a:latin typeface="Times New Roman" pitchFamily="18" charset="0"/>
              </a:rPr>
              <a:t>6.Ауруды  емдеуші.</a:t>
            </a:r>
          </a:p>
          <a:p>
            <a:pPr>
              <a:lnSpc>
                <a:spcPct val="80000"/>
              </a:lnSpc>
            </a:pPr>
            <a:r>
              <a:rPr lang="kk-KZ" sz="2000" smtClean="0">
                <a:latin typeface="Times New Roman" pitchFamily="18" charset="0"/>
              </a:rPr>
              <a:t>7.Өз атын шақыратын  құс.</a:t>
            </a:r>
            <a:endParaRPr lang="ru-RU" sz="2000" smtClean="0">
              <a:latin typeface="Times New Roman" pitchFamily="18" charset="0"/>
            </a:endParaRPr>
          </a:p>
        </p:txBody>
      </p:sp>
      <p:graphicFrame>
        <p:nvGraphicFramePr>
          <p:cNvPr id="35166" name="Group 350"/>
          <p:cNvGraphicFramePr>
            <a:graphicFrameLocks noGrp="1"/>
          </p:cNvGraphicFramePr>
          <p:nvPr>
            <p:ph sz="quarter" idx="2"/>
          </p:nvPr>
        </p:nvGraphicFramePr>
        <p:xfrm>
          <a:off x="4648200" y="1600200"/>
          <a:ext cx="4038600" cy="3627435"/>
        </p:xfrm>
        <a:graphic>
          <a:graphicData uri="http://schemas.openxmlformats.org/drawingml/2006/table">
            <a:tbl>
              <a:tblPr/>
              <a:tblGrid>
                <a:gridCol w="504825"/>
                <a:gridCol w="498475"/>
                <a:gridCol w="511175"/>
                <a:gridCol w="506413"/>
                <a:gridCol w="503237"/>
                <a:gridCol w="504825"/>
                <a:gridCol w="504825"/>
                <a:gridCol w="504825"/>
              </a:tblGrid>
              <a:tr h="518205"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82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8205">
                <a:tc row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82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5"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324" name="Group 508"/>
          <p:cNvGraphicFramePr>
            <a:graphicFrameLocks noGrp="1"/>
          </p:cNvGraphicFramePr>
          <p:nvPr>
            <p:ph sz="quarter" idx="3"/>
          </p:nvPr>
        </p:nvGraphicFramePr>
        <p:xfrm>
          <a:off x="6156325" y="1582738"/>
          <a:ext cx="1008063" cy="518048"/>
        </p:xfrm>
        <a:graphic>
          <a:graphicData uri="http://schemas.openxmlformats.org/drawingml/2006/table">
            <a:tbl>
              <a:tblPr/>
              <a:tblGrid>
                <a:gridCol w="506413"/>
                <a:gridCol w="501650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Calibri" pitchFamily="34" charset="0"/>
                        </a:rPr>
                        <a:t>Е</a:t>
                      </a: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194" name="Group 378"/>
          <p:cNvGraphicFramePr>
            <a:graphicFrameLocks noGrp="1"/>
          </p:cNvGraphicFramePr>
          <p:nvPr/>
        </p:nvGraphicFramePr>
        <p:xfrm>
          <a:off x="4643438" y="2133600"/>
          <a:ext cx="3028950" cy="518048"/>
        </p:xfrm>
        <a:graphic>
          <a:graphicData uri="http://schemas.openxmlformats.org/drawingml/2006/table">
            <a:tbl>
              <a:tblPr/>
              <a:tblGrid>
                <a:gridCol w="504825"/>
                <a:gridCol w="498475"/>
                <a:gridCol w="511175"/>
                <a:gridCol w="506412"/>
                <a:gridCol w="503238"/>
                <a:gridCol w="504825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ө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Calibri" pitchFamily="34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226" name="Group 410"/>
          <p:cNvGraphicFramePr>
            <a:graphicFrameLocks noGrp="1"/>
          </p:cNvGraphicFramePr>
          <p:nvPr/>
        </p:nvGraphicFramePr>
        <p:xfrm>
          <a:off x="5148263" y="2622550"/>
          <a:ext cx="3533775" cy="518048"/>
        </p:xfrm>
        <a:graphic>
          <a:graphicData uri="http://schemas.openxmlformats.org/drawingml/2006/table">
            <a:tbl>
              <a:tblPr/>
              <a:tblGrid>
                <a:gridCol w="498475"/>
                <a:gridCol w="511175"/>
                <a:gridCol w="506412"/>
                <a:gridCol w="503238"/>
                <a:gridCol w="504825"/>
                <a:gridCol w="504825"/>
                <a:gridCol w="504825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і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Calibri" pitchFamily="34" charset="0"/>
                        </a:rPr>
                        <a:t>і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ш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і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250" name="Group 434"/>
          <p:cNvGraphicFramePr>
            <a:graphicFrameLocks noGrp="1"/>
          </p:cNvGraphicFramePr>
          <p:nvPr/>
        </p:nvGraphicFramePr>
        <p:xfrm>
          <a:off x="6156325" y="3141663"/>
          <a:ext cx="2524125" cy="518048"/>
        </p:xfrm>
        <a:graphic>
          <a:graphicData uri="http://schemas.openxmlformats.org/drawingml/2006/table">
            <a:tbl>
              <a:tblPr/>
              <a:tblGrid>
                <a:gridCol w="506413"/>
                <a:gridCol w="503237"/>
                <a:gridCol w="504825"/>
                <a:gridCol w="504825"/>
                <a:gridCol w="504825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Calibri" pitchFamily="34" charset="0"/>
                        </a:rPr>
                        <a:t>с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ғ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266" name="Group 450"/>
          <p:cNvGraphicFramePr>
            <a:graphicFrameLocks noGrp="1"/>
          </p:cNvGraphicFramePr>
          <p:nvPr/>
        </p:nvGraphicFramePr>
        <p:xfrm>
          <a:off x="5651500" y="3659188"/>
          <a:ext cx="1520825" cy="518048"/>
        </p:xfrm>
        <a:graphic>
          <a:graphicData uri="http://schemas.openxmlformats.org/drawingml/2006/table">
            <a:tbl>
              <a:tblPr/>
              <a:tblGrid>
                <a:gridCol w="511175"/>
                <a:gridCol w="506413"/>
                <a:gridCol w="503237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Calibri" pitchFamily="34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298" name="Group 482"/>
          <p:cNvGraphicFramePr>
            <a:graphicFrameLocks noGrp="1"/>
          </p:cNvGraphicFramePr>
          <p:nvPr/>
        </p:nvGraphicFramePr>
        <p:xfrm>
          <a:off x="4643438" y="4178300"/>
          <a:ext cx="3533775" cy="518048"/>
        </p:xfrm>
        <a:graphic>
          <a:graphicData uri="http://schemas.openxmlformats.org/drawingml/2006/table">
            <a:tbl>
              <a:tblPr/>
              <a:tblGrid>
                <a:gridCol w="504825"/>
                <a:gridCol w="498475"/>
                <a:gridCol w="511175"/>
                <a:gridCol w="506412"/>
                <a:gridCol w="503238"/>
                <a:gridCol w="504825"/>
                <a:gridCol w="504825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д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ә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Calibri" pitchFamily="34" charset="0"/>
                        </a:rPr>
                        <a:t>і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322" name="Group 506"/>
          <p:cNvGraphicFramePr>
            <a:graphicFrameLocks noGrp="1"/>
          </p:cNvGraphicFramePr>
          <p:nvPr/>
        </p:nvGraphicFramePr>
        <p:xfrm>
          <a:off x="6156325" y="4724400"/>
          <a:ext cx="2524125" cy="518048"/>
        </p:xfrm>
        <a:graphic>
          <a:graphicData uri="http://schemas.openxmlformats.org/drawingml/2006/table">
            <a:tbl>
              <a:tblPr/>
              <a:tblGrid>
                <a:gridCol w="506413"/>
                <a:gridCol w="503237"/>
                <a:gridCol w="504825"/>
                <a:gridCol w="504825"/>
                <a:gridCol w="504825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ө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5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5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35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35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35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3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3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1749" y="1574124"/>
            <a:ext cx="7664085" cy="5140195"/>
          </a:xfr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kk-KZ" sz="2400" b="1" smtClean="0">
                <a:solidFill>
                  <a:srgbClr val="008000"/>
                </a:solidFill>
                <a:latin typeface="Times New Roman" pitchFamily="18" charset="0"/>
              </a:rPr>
              <a:t>    Заттардың қимылын , іс-әрекетін білдіретін сөздерді ЕТІСТІК дейміз.</a:t>
            </a:r>
            <a:r>
              <a:rPr lang="kk-KZ" sz="2400" smtClean="0">
                <a:solidFill>
                  <a:srgbClr val="008000"/>
                </a:solidFill>
              </a:rPr>
              <a:t>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kk-KZ" sz="2400" b="1" smtClean="0">
                <a:solidFill>
                  <a:srgbClr val="008000"/>
                </a:solidFill>
                <a:latin typeface="Times New Roman" pitchFamily="18" charset="0"/>
              </a:rPr>
              <a:t> Етістіктің сұрақтары</a:t>
            </a:r>
            <a:endParaRPr lang="ru-RU" sz="2400" b="1" smtClean="0">
              <a:solidFill>
                <a:srgbClr val="008000"/>
              </a:solidFill>
              <a:latin typeface="Times New Roman" pitchFamily="18" charset="0"/>
            </a:endParaRPr>
          </a:p>
        </p:txBody>
      </p:sp>
      <p:pic>
        <p:nvPicPr>
          <p:cNvPr id="6149" name="Picture 15" descr="F:\KORZENNIKOVA\Современный подросток\CAUM5XG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013" y="5157788"/>
            <a:ext cx="1571625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5" descr="D:\СВЕТИК\работа с педагогами\i.j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7050" y="4868863"/>
            <a:ext cx="1557338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Line 11"/>
          <p:cNvSpPr>
            <a:spLocks noChangeShapeType="1"/>
          </p:cNvSpPr>
          <p:nvPr/>
        </p:nvSpPr>
        <p:spPr bwMode="auto">
          <a:xfrm flipH="1">
            <a:off x="2195513" y="3068638"/>
            <a:ext cx="1512887" cy="8651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2" name="Line 12"/>
          <p:cNvSpPr>
            <a:spLocks noChangeShapeType="1"/>
          </p:cNvSpPr>
          <p:nvPr/>
        </p:nvSpPr>
        <p:spPr bwMode="auto">
          <a:xfrm flipH="1">
            <a:off x="4716463" y="3141663"/>
            <a:ext cx="0" cy="7191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Line 13"/>
          <p:cNvSpPr>
            <a:spLocks noChangeShapeType="1"/>
          </p:cNvSpPr>
          <p:nvPr/>
        </p:nvSpPr>
        <p:spPr bwMode="auto">
          <a:xfrm>
            <a:off x="5940425" y="2997200"/>
            <a:ext cx="1152525" cy="10080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4" name="Rectangle 14"/>
          <p:cNvSpPr>
            <a:spLocks noChangeArrowheads="1"/>
          </p:cNvSpPr>
          <p:nvPr/>
        </p:nvSpPr>
        <p:spPr bwMode="auto">
          <a:xfrm>
            <a:off x="1403350" y="4005263"/>
            <a:ext cx="1658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sz="2400" b="1">
                <a:solidFill>
                  <a:srgbClr val="008000"/>
                </a:solidFill>
              </a:rPr>
              <a:t>не істеді?</a:t>
            </a:r>
            <a:endParaRPr lang="ru-RU" sz="2400" b="1">
              <a:solidFill>
                <a:srgbClr val="008000"/>
              </a:solidFill>
            </a:endParaRPr>
          </a:p>
        </p:txBody>
      </p:sp>
      <p:sp>
        <p:nvSpPr>
          <p:cNvPr id="6155" name="Rectangle 15"/>
          <p:cNvSpPr>
            <a:spLocks noChangeArrowheads="1"/>
          </p:cNvSpPr>
          <p:nvPr/>
        </p:nvSpPr>
        <p:spPr bwMode="auto">
          <a:xfrm>
            <a:off x="4140200" y="4005263"/>
            <a:ext cx="1262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sz="2400" b="1">
                <a:solidFill>
                  <a:srgbClr val="008000"/>
                </a:solidFill>
              </a:rPr>
              <a:t>қайтті?</a:t>
            </a:r>
            <a:endParaRPr lang="ru-RU" sz="2400" b="1">
              <a:solidFill>
                <a:srgbClr val="008000"/>
              </a:solidFill>
            </a:endParaRPr>
          </a:p>
        </p:txBody>
      </p:sp>
      <p:sp>
        <p:nvSpPr>
          <p:cNvPr id="6156" name="Rectangle 16"/>
          <p:cNvSpPr>
            <a:spLocks noChangeArrowheads="1"/>
          </p:cNvSpPr>
          <p:nvPr/>
        </p:nvSpPr>
        <p:spPr bwMode="auto">
          <a:xfrm>
            <a:off x="6443663" y="4011613"/>
            <a:ext cx="186848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kk-KZ" sz="2400" b="1">
                <a:solidFill>
                  <a:srgbClr val="008000"/>
                </a:solidFill>
              </a:rPr>
              <a:t>не қылды?</a:t>
            </a:r>
            <a:endParaRPr lang="ru-RU" sz="2400" b="1">
              <a:solidFill>
                <a:srgbClr val="008000"/>
              </a:solidFill>
            </a:endParaRPr>
          </a:p>
        </p:txBody>
      </p:sp>
      <p:pic>
        <p:nvPicPr>
          <p:cNvPr id="17425" name="Picture 17" descr="647a7d176d21b5697da6e58396187b9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79613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Rectangle 18"/>
          <p:cNvSpPr>
            <a:spLocks noChangeArrowheads="1"/>
          </p:cNvSpPr>
          <p:nvPr/>
        </p:nvSpPr>
        <p:spPr bwMode="auto">
          <a:xfrm>
            <a:off x="2627313" y="4775200"/>
            <a:ext cx="436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kk-KZ" sz="2000" b="1">
                <a:solidFill>
                  <a:srgbClr val="008000"/>
                </a:solidFill>
              </a:rPr>
              <a:t>Мысалы : өсті, ойнады, сайрады</a:t>
            </a:r>
            <a:endParaRPr lang="ru-RU" sz="2000" b="1">
              <a:solidFill>
                <a:srgbClr val="008000"/>
              </a:solidFill>
            </a:endParaRPr>
          </a:p>
        </p:txBody>
      </p:sp>
      <p:sp>
        <p:nvSpPr>
          <p:cNvPr id="6159" name="Rectang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mtClean="0">
                <a:solidFill>
                  <a:srgbClr val="FF0066"/>
                </a:solidFill>
              </a:rPr>
              <a:t>Етістік дегеніміз не?</a:t>
            </a:r>
            <a:endParaRPr lang="en-US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38531" y="136901"/>
            <a:ext cx="5573312" cy="1509438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kk-KZ" sz="2400" b="1" smtClean="0">
                <a:latin typeface="Times New Roman" pitchFamily="18" charset="0"/>
              </a:rPr>
              <a:t>Балалар мына суреттерде оқушылар не істеп жатқанын білдіретін қимыл атауларын айт. Ол сөздер қандай </a:t>
            </a:r>
            <a:r>
              <a:rPr lang="kk-KZ" sz="2400" b="1" smtClean="0">
                <a:solidFill>
                  <a:srgbClr val="CC3300"/>
                </a:solidFill>
                <a:latin typeface="Times New Roman" pitchFamily="18" charset="0"/>
              </a:rPr>
              <a:t>сұраққа</a:t>
            </a:r>
            <a:r>
              <a:rPr lang="kk-KZ" sz="2400" b="1" smtClean="0">
                <a:latin typeface="Times New Roman" pitchFamily="18" charset="0"/>
              </a:rPr>
              <a:t> жауап береді?</a:t>
            </a:r>
            <a:endParaRPr lang="ru-RU" sz="2400" b="1" smtClean="0">
              <a:latin typeface="Times New Roman" pitchFamily="18" charset="0"/>
            </a:endParaRPr>
          </a:p>
        </p:txBody>
      </p:sp>
      <p:pic>
        <p:nvPicPr>
          <p:cNvPr id="5" name="Picture 5" descr="D:\СВЕТИК\работа с педагогами\i.jpg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1500198" cy="1357322"/>
          </a:xfrm>
          <a:prstGeom prst="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2" descr="D:\СВЕТИК\работа с педагогами\student01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285728"/>
            <a:ext cx="1714512" cy="135732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175" name="Picture 11" descr="ima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844675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Picture 7" descr="img_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844675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Picture 14" descr="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73238"/>
            <a:ext cx="2519363" cy="1890712"/>
          </a:xfrm>
          <a:prstGeom prst="rect">
            <a:avLst/>
          </a:prstGeom>
          <a:noFill/>
          <a:ln w="4127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Содержимое 6" descr="x_cf5a086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730625"/>
            <a:ext cx="4176712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WordArt 16"/>
          <p:cNvSpPr>
            <a:spLocks noChangeArrowheads="1" noChangeShapeType="1" noTextEdit="1"/>
          </p:cNvSpPr>
          <p:nvPr/>
        </p:nvSpPr>
        <p:spPr bwMode="auto">
          <a:xfrm>
            <a:off x="323850" y="1844675"/>
            <a:ext cx="576263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1.</a:t>
            </a:r>
          </a:p>
        </p:txBody>
      </p:sp>
      <p:sp>
        <p:nvSpPr>
          <p:cNvPr id="7180" name="WordArt 17"/>
          <p:cNvSpPr>
            <a:spLocks noChangeArrowheads="1" noChangeShapeType="1" noTextEdit="1"/>
          </p:cNvSpPr>
          <p:nvPr/>
        </p:nvSpPr>
        <p:spPr bwMode="auto">
          <a:xfrm>
            <a:off x="3492500" y="1916113"/>
            <a:ext cx="647700" cy="8651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2.</a:t>
            </a:r>
          </a:p>
        </p:txBody>
      </p:sp>
      <p:sp>
        <p:nvSpPr>
          <p:cNvPr id="7181" name="WordArt 18"/>
          <p:cNvSpPr>
            <a:spLocks noChangeArrowheads="1" noChangeShapeType="1" noTextEdit="1"/>
          </p:cNvSpPr>
          <p:nvPr/>
        </p:nvSpPr>
        <p:spPr bwMode="auto">
          <a:xfrm>
            <a:off x="7740650" y="2852738"/>
            <a:ext cx="6477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3.</a:t>
            </a:r>
          </a:p>
        </p:txBody>
      </p:sp>
      <p:sp>
        <p:nvSpPr>
          <p:cNvPr id="7182" name="WordArt 19"/>
          <p:cNvSpPr>
            <a:spLocks noChangeArrowheads="1" noChangeShapeType="1" noTextEdit="1"/>
          </p:cNvSpPr>
          <p:nvPr/>
        </p:nvSpPr>
        <p:spPr bwMode="auto">
          <a:xfrm>
            <a:off x="5651500" y="4005263"/>
            <a:ext cx="720725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4.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user posted imag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http://img-fotki.yandex.ru/get/4610/89778050.2/0_61711_792a323b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429000"/>
            <a:ext cx="1584176" cy="1440160"/>
          </a:xfrm>
          <a:prstGeom prst="roundRect">
            <a:avLst/>
          </a:prstGeom>
          <a:noFill/>
        </p:spPr>
      </p:pic>
      <p:sp>
        <p:nvSpPr>
          <p:cNvPr id="54" name="Скругленный прямоугольник 53"/>
          <p:cNvSpPr/>
          <p:nvPr/>
        </p:nvSpPr>
        <p:spPr>
          <a:xfrm>
            <a:off x="3708400" y="3429000"/>
            <a:ext cx="1571625" cy="1439863"/>
          </a:xfrm>
          <a:prstGeom prst="roundRect">
            <a:avLst/>
          </a:prstGeom>
          <a:solidFill>
            <a:srgbClr val="00B050">
              <a:alpha val="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8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Ү</a:t>
            </a:r>
            <a:endParaRPr lang="ru-RU" sz="8000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3728541" y="3448050"/>
            <a:ext cx="1584175" cy="1440160"/>
          </a:xfrm>
          <a:prstGeom prst="roundRect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3779838" y="3429000"/>
            <a:ext cx="1512887" cy="1439863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/>
          </a:p>
        </p:txBody>
      </p:sp>
      <p:pic>
        <p:nvPicPr>
          <p:cNvPr id="23564" name="Picture 12" descr="Картинка 6 из 44"/>
          <p:cNvPicPr>
            <a:picLocks noChangeAspect="1" noChangeArrowheads="1"/>
          </p:cNvPicPr>
          <p:nvPr/>
        </p:nvPicPr>
        <p:blipFill>
          <a:blip r:embed="rId4" cstate="print"/>
          <a:srcRect b="22"/>
          <a:stretch>
            <a:fillRect/>
          </a:stretch>
        </p:blipFill>
        <p:spPr bwMode="auto">
          <a:xfrm>
            <a:off x="6588224" y="3429000"/>
            <a:ext cx="1584176" cy="1440160"/>
          </a:xfrm>
          <a:prstGeom prst="roundRect">
            <a:avLst/>
          </a:prstGeom>
          <a:noFill/>
        </p:spPr>
      </p:pic>
      <p:sp>
        <p:nvSpPr>
          <p:cNvPr id="50" name="Скругленный прямоугольник 49"/>
          <p:cNvSpPr/>
          <p:nvPr/>
        </p:nvSpPr>
        <p:spPr>
          <a:xfrm>
            <a:off x="6588125" y="3429000"/>
            <a:ext cx="1571625" cy="1439863"/>
          </a:xfrm>
          <a:prstGeom prst="roundRect">
            <a:avLst/>
          </a:prstGeom>
          <a:solidFill>
            <a:srgbClr val="00B050">
              <a:alpha val="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8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</a:t>
            </a:r>
            <a:endParaRPr lang="ru-RU" sz="8000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6545362" y="3448050"/>
            <a:ext cx="1571625" cy="1440160"/>
          </a:xfrm>
          <a:prstGeom prst="roundRect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6588125" y="3429000"/>
            <a:ext cx="1571625" cy="1439863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/>
          </a:p>
        </p:txBody>
      </p:sp>
      <p:pic>
        <p:nvPicPr>
          <p:cNvPr id="23568" name="Picture 16" descr="Картинка 196 из 160800"/>
          <p:cNvPicPr>
            <a:picLocks noChangeAspect="1" noChangeArrowheads="1"/>
          </p:cNvPicPr>
          <p:nvPr/>
        </p:nvPicPr>
        <p:blipFill>
          <a:blip r:embed="rId5" cstate="print">
            <a:lum contrast="10000"/>
          </a:blip>
          <a:srcRect/>
          <a:stretch>
            <a:fillRect/>
          </a:stretch>
        </p:blipFill>
        <p:spPr bwMode="auto">
          <a:xfrm>
            <a:off x="971600" y="1268760"/>
            <a:ext cx="1584176" cy="1440160"/>
          </a:xfrm>
          <a:prstGeom prst="roundRect">
            <a:avLst/>
          </a:prstGeom>
          <a:noFill/>
        </p:spPr>
      </p:pic>
      <p:sp>
        <p:nvSpPr>
          <p:cNvPr id="31" name="Скругленный прямоугольник 30"/>
          <p:cNvSpPr/>
          <p:nvPr/>
        </p:nvSpPr>
        <p:spPr>
          <a:xfrm>
            <a:off x="971550" y="1268413"/>
            <a:ext cx="1571625" cy="1439862"/>
          </a:xfrm>
          <a:prstGeom prst="roundRect">
            <a:avLst/>
          </a:prstGeom>
          <a:solidFill>
            <a:srgbClr val="00B050">
              <a:alpha val="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7200" b="1">
                <a:solidFill>
                  <a:srgbClr val="12B4EE"/>
                </a:solidFill>
              </a:rPr>
              <a:t>А</a:t>
            </a:r>
            <a:endParaRPr lang="ru-RU" sz="7200" b="1">
              <a:solidFill>
                <a:srgbClr val="12B4EE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000175" y="1297335"/>
            <a:ext cx="1571625" cy="1429320"/>
          </a:xfrm>
          <a:prstGeom prst="roundRect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71550" y="1196975"/>
            <a:ext cx="1571625" cy="1439863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/>
          </a:p>
        </p:txBody>
      </p:sp>
      <p:pic>
        <p:nvPicPr>
          <p:cNvPr id="23570" name="Picture 18" descr="Картинка 2 из 56870"/>
          <p:cNvPicPr>
            <a:picLocks noChangeAspect="1" noChangeArrowheads="1"/>
          </p:cNvPicPr>
          <p:nvPr/>
        </p:nvPicPr>
        <p:blipFill>
          <a:blip r:embed="rId6" cstate="print">
            <a:lum bright="10000" contrast="10000"/>
          </a:blip>
          <a:srcRect/>
          <a:stretch>
            <a:fillRect/>
          </a:stretch>
        </p:blipFill>
        <p:spPr bwMode="auto">
          <a:xfrm>
            <a:off x="2779216" y="1275110"/>
            <a:ext cx="1584176" cy="1440159"/>
          </a:xfrm>
          <a:prstGeom prst="roundRect">
            <a:avLst/>
          </a:prstGeom>
          <a:noFill/>
        </p:spPr>
      </p:pic>
      <p:sp>
        <p:nvSpPr>
          <p:cNvPr id="36" name="Скругленный прямоугольник 35"/>
          <p:cNvSpPr/>
          <p:nvPr/>
        </p:nvSpPr>
        <p:spPr>
          <a:xfrm>
            <a:off x="2771775" y="1268413"/>
            <a:ext cx="1571625" cy="1439862"/>
          </a:xfrm>
          <a:prstGeom prst="roundRect">
            <a:avLst/>
          </a:prstGeom>
          <a:solidFill>
            <a:srgbClr val="00B050">
              <a:alpha val="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7200" b="1">
                <a:solidFill>
                  <a:srgbClr val="12B4EE"/>
                </a:solidFill>
              </a:rPr>
              <a:t>Ю</a:t>
            </a:r>
            <a:endParaRPr lang="ru-RU" sz="7200" b="1">
              <a:solidFill>
                <a:srgbClr val="12B4EE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799854" y="1290985"/>
            <a:ext cx="1571625" cy="1440160"/>
          </a:xfrm>
          <a:prstGeom prst="roundRect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771775" y="1268413"/>
            <a:ext cx="1571625" cy="1439862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/>
          </a:p>
        </p:txBody>
      </p:sp>
      <p:pic>
        <p:nvPicPr>
          <p:cNvPr id="23574" name="Picture 22" descr="http://www.photomazza.com/IMG/jpg_Le_infiorescenze_lunghe_5-6_m_sono_fra_le_piu_ornamentali_della_famiglia_delle_palme_c_Mazz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3429000"/>
            <a:ext cx="1584176" cy="1440160"/>
          </a:xfrm>
          <a:prstGeom prst="roundRect">
            <a:avLst/>
          </a:prstGeom>
          <a:noFill/>
        </p:spPr>
      </p:pic>
      <p:sp>
        <p:nvSpPr>
          <p:cNvPr id="47" name="Скругленный прямоугольник 46"/>
          <p:cNvSpPr/>
          <p:nvPr/>
        </p:nvSpPr>
        <p:spPr>
          <a:xfrm>
            <a:off x="971550" y="3429000"/>
            <a:ext cx="1571625" cy="142875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72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К</a:t>
            </a:r>
            <a:endParaRPr lang="ru-RU" sz="7200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976363" y="3429000"/>
            <a:ext cx="1571624" cy="1429321"/>
          </a:xfrm>
          <a:prstGeom prst="roundRect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solidFill>
                  <a:srgbClr val="FF6600"/>
                </a:solidFill>
              </a:rPr>
              <a:t>?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971550" y="3429000"/>
            <a:ext cx="1571625" cy="142875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/>
          </a:p>
        </p:txBody>
      </p:sp>
      <p:sp>
        <p:nvSpPr>
          <p:cNvPr id="8215" name="Rectangle 27"/>
          <p:cNvSpPr>
            <a:spLocks noChangeArrowheads="1"/>
          </p:cNvSpPr>
          <p:nvPr/>
        </p:nvSpPr>
        <p:spPr bwMode="auto">
          <a:xfrm>
            <a:off x="4572000" y="1341438"/>
            <a:ext cx="42465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sz="2400" b="1">
                <a:solidFill>
                  <a:srgbClr val="070BBB"/>
                </a:solidFill>
              </a:rPr>
              <a:t>1) Жазда қыдырады,қыста</a:t>
            </a:r>
          </a:p>
          <a:p>
            <a:r>
              <a:rPr lang="kk-KZ" sz="2400" b="1">
                <a:solidFill>
                  <a:srgbClr val="070BBB"/>
                </a:solidFill>
              </a:rPr>
              <a:t> тынығады?</a:t>
            </a:r>
          </a:p>
          <a:p>
            <a:endParaRPr lang="ru-RU" sz="2400" b="1">
              <a:solidFill>
                <a:srgbClr val="070BBB"/>
              </a:solidFill>
            </a:endParaRPr>
          </a:p>
        </p:txBody>
      </p:sp>
      <p:sp>
        <p:nvSpPr>
          <p:cNvPr id="8216" name="Rectangle 29"/>
          <p:cNvSpPr>
            <a:spLocks noChangeArrowheads="1"/>
          </p:cNvSpPr>
          <p:nvPr/>
        </p:nvSpPr>
        <p:spPr bwMode="auto">
          <a:xfrm>
            <a:off x="250825" y="2708275"/>
            <a:ext cx="11593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kk-KZ" sz="2400" b="1">
                <a:solidFill>
                  <a:srgbClr val="070BBB"/>
                </a:solidFill>
              </a:rPr>
              <a:t>2) Таңмен көзін ашады, Әлемге нұрын шашады</a:t>
            </a:r>
            <a:endParaRPr lang="ru-RU" sz="2400" b="1">
              <a:solidFill>
                <a:srgbClr val="070BBB"/>
              </a:solidFill>
            </a:endParaRPr>
          </a:p>
        </p:txBody>
      </p:sp>
      <p:sp>
        <p:nvSpPr>
          <p:cNvPr id="8217" name="Rectangle 30"/>
          <p:cNvSpPr>
            <a:spLocks noChangeArrowheads="1"/>
          </p:cNvSpPr>
          <p:nvPr/>
        </p:nvSpPr>
        <p:spPr bwMode="auto">
          <a:xfrm>
            <a:off x="971550" y="188913"/>
            <a:ext cx="6910388" cy="982662"/>
          </a:xfrm>
          <a:prstGeom prst="rect">
            <a:avLst/>
          </a:prstGeom>
          <a:solidFill>
            <a:srgbClr val="00FF0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 dirty="0" smtClean="0"/>
              <a:t>355</a:t>
            </a:r>
            <a:r>
              <a:rPr lang="en-US" sz="2400" b="1" dirty="0" smtClean="0"/>
              <a:t>-</a:t>
            </a:r>
            <a:r>
              <a:rPr lang="ru-RU" sz="2400" b="1" dirty="0" err="1"/>
              <a:t>жатты</a:t>
            </a:r>
            <a:r>
              <a:rPr lang="kk-KZ" sz="2400" b="1" dirty="0"/>
              <a:t>ғ</a:t>
            </a:r>
            <a:r>
              <a:rPr lang="ru-RU" sz="2400" b="1" dirty="0"/>
              <a:t>у </a:t>
            </a:r>
          </a:p>
          <a:p>
            <a:pPr algn="ctr"/>
            <a:r>
              <a:rPr lang="kk-KZ" sz="2400" b="1" dirty="0"/>
              <a:t>Жұмбақтар оқы, шешуін тап.</a:t>
            </a:r>
            <a:endParaRPr lang="ru-RU" sz="24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 nodeType="clickPar">
                      <p:stCondLst>
                        <p:cond delay="0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0" grpId="0" animBg="1"/>
      <p:bldP spid="50" grpId="1" animBg="1"/>
      <p:bldP spid="31" grpId="0" animBg="1"/>
      <p:bldP spid="31" grpId="1" animBg="1"/>
      <p:bldP spid="36" grpId="0" animBg="1"/>
      <p:bldP spid="36" grpId="1" animBg="1"/>
      <p:bldP spid="47" grpId="0" animBg="1"/>
      <p:bldP spid="4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user posted imag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 descr="http://img-fotki.yandex.ru/get/4610/89778050.2/0_61711_792a323b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0624" y="3359137"/>
            <a:ext cx="1500716" cy="713776"/>
          </a:xfrm>
          <a:prstGeom prst="roundRect">
            <a:avLst/>
          </a:prstGeom>
          <a:noFill/>
        </p:spPr>
      </p:pic>
      <p:sp>
        <p:nvSpPr>
          <p:cNvPr id="54" name="Скругленный прямоугольник 53"/>
          <p:cNvSpPr/>
          <p:nvPr/>
        </p:nvSpPr>
        <p:spPr>
          <a:xfrm>
            <a:off x="3203575" y="3429000"/>
            <a:ext cx="1439863" cy="576263"/>
          </a:xfrm>
          <a:prstGeom prst="roundRect">
            <a:avLst/>
          </a:prstGeom>
          <a:solidFill>
            <a:srgbClr val="00B050">
              <a:alpha val="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секіреді</a:t>
            </a:r>
            <a:endParaRPr lang="ru-RU" sz="2000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3150823" y="3271237"/>
            <a:ext cx="1559423" cy="794246"/>
          </a:xfrm>
          <a:prstGeom prst="roundRect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3132138" y="3284538"/>
            <a:ext cx="1584325" cy="72072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/>
          </a:p>
        </p:txBody>
      </p:sp>
      <p:pic>
        <p:nvPicPr>
          <p:cNvPr id="23564" name="Picture 12" descr="Картинка 6 из 44"/>
          <p:cNvPicPr>
            <a:picLocks noChangeAspect="1" noChangeArrowheads="1"/>
          </p:cNvPicPr>
          <p:nvPr/>
        </p:nvPicPr>
        <p:blipFill>
          <a:blip r:embed="rId4" cstate="print"/>
          <a:srcRect b="22"/>
          <a:stretch>
            <a:fillRect/>
          </a:stretch>
        </p:blipFill>
        <p:spPr bwMode="auto">
          <a:xfrm>
            <a:off x="6161582" y="2566946"/>
            <a:ext cx="1713304" cy="701172"/>
          </a:xfrm>
          <a:prstGeom prst="roundRect">
            <a:avLst/>
          </a:prstGeom>
          <a:noFill/>
        </p:spPr>
      </p:pic>
      <p:sp>
        <p:nvSpPr>
          <p:cNvPr id="50" name="Скругленный прямоугольник 49"/>
          <p:cNvSpPr/>
          <p:nvPr/>
        </p:nvSpPr>
        <p:spPr>
          <a:xfrm>
            <a:off x="6227763" y="2565400"/>
            <a:ext cx="1584325" cy="647700"/>
          </a:xfrm>
          <a:prstGeom prst="roundRect">
            <a:avLst/>
          </a:prstGeom>
          <a:solidFill>
            <a:srgbClr val="00B050">
              <a:alpha val="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Жүреді</a:t>
            </a:r>
            <a:endParaRPr lang="ru-RU" sz="2400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6192943" y="2540613"/>
            <a:ext cx="1669852" cy="733565"/>
          </a:xfrm>
          <a:prstGeom prst="roundRect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6227763" y="2565400"/>
            <a:ext cx="1655762" cy="64770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/>
          </a:p>
        </p:txBody>
      </p:sp>
      <p:pic>
        <p:nvPicPr>
          <p:cNvPr id="23570" name="Picture 18" descr="Картинка 2 из 56870"/>
          <p:cNvPicPr>
            <a:picLocks noChangeAspect="1" noChangeArrowheads="1"/>
          </p:cNvPicPr>
          <p:nvPr/>
        </p:nvPicPr>
        <p:blipFill>
          <a:blip r:embed="rId5" cstate="print">
            <a:lum bright="10000" contrast="10000"/>
          </a:blip>
          <a:srcRect/>
          <a:stretch>
            <a:fillRect/>
          </a:stretch>
        </p:blipFill>
        <p:spPr bwMode="auto">
          <a:xfrm>
            <a:off x="3642816" y="1847686"/>
            <a:ext cx="1584176" cy="647600"/>
          </a:xfrm>
          <a:prstGeom prst="roundRect">
            <a:avLst/>
          </a:prstGeom>
          <a:noFill/>
        </p:spPr>
      </p:pic>
      <p:sp>
        <p:nvSpPr>
          <p:cNvPr id="36" name="Скругленный прямоугольник 35"/>
          <p:cNvSpPr/>
          <p:nvPr/>
        </p:nvSpPr>
        <p:spPr>
          <a:xfrm>
            <a:off x="3635375" y="1844675"/>
            <a:ext cx="1571625" cy="647700"/>
          </a:xfrm>
          <a:prstGeom prst="roundRect">
            <a:avLst/>
          </a:prstGeom>
          <a:solidFill>
            <a:srgbClr val="00B050">
              <a:alpha val="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Болады</a:t>
            </a:r>
            <a:endParaRPr lang="ru-RU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594348" y="1760415"/>
            <a:ext cx="1608461" cy="794991"/>
          </a:xfrm>
          <a:prstGeom prst="roundRect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635375" y="1773238"/>
            <a:ext cx="1584325" cy="792162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/>
          </a:p>
        </p:txBody>
      </p:sp>
      <p:pic>
        <p:nvPicPr>
          <p:cNvPr id="23574" name="Picture 22" descr="http://www.photomazza.com/IMG/jpg_Le_infiorescenze_lunghe_5-6_m_sono_fra_le_piu_ornamentali_della_famiglia_delle_palme_c_Mazz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136" y="2494379"/>
            <a:ext cx="1571579" cy="909161"/>
          </a:xfrm>
          <a:prstGeom prst="roundRect">
            <a:avLst/>
          </a:prstGeom>
          <a:noFill/>
        </p:spPr>
      </p:pic>
      <p:sp>
        <p:nvSpPr>
          <p:cNvPr id="47" name="Скругленный прямоугольник 46"/>
          <p:cNvSpPr/>
          <p:nvPr/>
        </p:nvSpPr>
        <p:spPr>
          <a:xfrm>
            <a:off x="684213" y="2492375"/>
            <a:ext cx="1571625" cy="93662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жасырынады</a:t>
            </a:r>
            <a:endParaRPr lang="ru-RU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700567" y="2494350"/>
            <a:ext cx="1515029" cy="927423"/>
          </a:xfrm>
          <a:prstGeom prst="roundRect">
            <a:avLst/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solidFill>
                  <a:srgbClr val="FF6600"/>
                </a:solidFill>
              </a:rPr>
              <a:t>?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84213" y="2492375"/>
            <a:ext cx="1439862" cy="865188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/>
          </a:p>
        </p:txBody>
      </p:sp>
      <p:sp>
        <p:nvSpPr>
          <p:cNvPr id="9235" name="Rectangle 27"/>
          <p:cNvSpPr>
            <a:spLocks noChangeArrowheads="1"/>
          </p:cNvSpPr>
          <p:nvPr/>
        </p:nvSpPr>
        <p:spPr bwMode="auto">
          <a:xfrm>
            <a:off x="1042988" y="404813"/>
            <a:ext cx="70843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sz="2400" b="1" dirty="0">
                <a:solidFill>
                  <a:srgbClr val="CC3300"/>
                </a:solidFill>
              </a:rPr>
              <a:t>                           </a:t>
            </a:r>
            <a:r>
              <a:rPr lang="kk-KZ" sz="2400" b="1" dirty="0" smtClean="0">
                <a:solidFill>
                  <a:srgbClr val="CC3300"/>
                </a:solidFill>
              </a:rPr>
              <a:t>356-жаттығу</a:t>
            </a:r>
            <a:endParaRPr lang="kk-KZ" sz="2400" b="1" dirty="0">
              <a:solidFill>
                <a:srgbClr val="CC3300"/>
              </a:solidFill>
            </a:endParaRPr>
          </a:p>
          <a:p>
            <a:r>
              <a:rPr lang="kk-KZ" sz="2400" b="1" dirty="0">
                <a:solidFill>
                  <a:srgbClr val="CC3300"/>
                </a:solidFill>
              </a:rPr>
              <a:t>Сұрақ белгінің орнында қандай сөз болады?</a:t>
            </a:r>
            <a:endParaRPr lang="ru-RU" sz="2400" b="1" dirty="0">
              <a:solidFill>
                <a:srgbClr val="CC3300"/>
              </a:solidFill>
            </a:endParaRPr>
          </a:p>
        </p:txBody>
      </p:sp>
      <p:sp>
        <p:nvSpPr>
          <p:cNvPr id="9236" name="Rectangle 28"/>
          <p:cNvSpPr>
            <a:spLocks noChangeArrowheads="1"/>
          </p:cNvSpPr>
          <p:nvPr/>
        </p:nvSpPr>
        <p:spPr bwMode="auto">
          <a:xfrm>
            <a:off x="541338" y="4581525"/>
            <a:ext cx="8602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sz="2400" b="1">
                <a:solidFill>
                  <a:srgbClr val="070BBB"/>
                </a:solidFill>
              </a:rPr>
              <a:t>Керекті сөздер: жүреді, жасырынады, болады, секіреді</a:t>
            </a:r>
            <a:endParaRPr lang="ru-RU" sz="2400" b="1">
              <a:solidFill>
                <a:srgbClr val="070BBB"/>
              </a:solidFill>
            </a:endParaRPr>
          </a:p>
        </p:txBody>
      </p:sp>
      <p:sp>
        <p:nvSpPr>
          <p:cNvPr id="9237" name="Rectangle 29"/>
          <p:cNvSpPr>
            <a:spLocks noChangeArrowheads="1"/>
          </p:cNvSpPr>
          <p:nvPr/>
        </p:nvSpPr>
        <p:spPr bwMode="auto">
          <a:xfrm>
            <a:off x="395288" y="1773238"/>
            <a:ext cx="3257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sz="2400" b="1"/>
              <a:t>Тоғайда түрлі аңдар</a:t>
            </a:r>
            <a:endParaRPr lang="ru-RU" sz="2400" b="1"/>
          </a:p>
        </p:txBody>
      </p:sp>
      <p:sp>
        <p:nvSpPr>
          <p:cNvPr id="9238" name="Rectangle 30"/>
          <p:cNvSpPr>
            <a:spLocks noChangeArrowheads="1"/>
          </p:cNvSpPr>
          <p:nvPr/>
        </p:nvSpPr>
        <p:spPr bwMode="auto">
          <a:xfrm>
            <a:off x="5176838" y="1844675"/>
            <a:ext cx="3967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sz="2400" b="1"/>
              <a:t>.Терең шатқалға қояндар</a:t>
            </a:r>
            <a:endParaRPr lang="ru-RU" sz="2400" b="1"/>
          </a:p>
        </p:txBody>
      </p:sp>
      <p:sp>
        <p:nvSpPr>
          <p:cNvPr id="9239" name="Rectangle 31"/>
          <p:cNvSpPr>
            <a:spLocks noChangeArrowheads="1"/>
          </p:cNvSpPr>
          <p:nvPr/>
        </p:nvSpPr>
        <p:spPr bwMode="auto">
          <a:xfrm>
            <a:off x="2268538" y="2636838"/>
            <a:ext cx="396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sz="2400" b="1"/>
              <a:t>.Қызыл түлкілер тоғайда</a:t>
            </a:r>
            <a:endParaRPr lang="ru-RU" sz="2400" b="1"/>
          </a:p>
        </p:txBody>
      </p:sp>
      <p:sp>
        <p:nvSpPr>
          <p:cNvPr id="9240" name="Rectangle 34"/>
          <p:cNvSpPr>
            <a:spLocks noChangeArrowheads="1"/>
          </p:cNvSpPr>
          <p:nvPr/>
        </p:nvSpPr>
        <p:spPr bwMode="auto">
          <a:xfrm>
            <a:off x="7685088" y="2708275"/>
            <a:ext cx="14589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sz="2400" b="1"/>
              <a:t>.Тиіндер</a:t>
            </a:r>
            <a:endParaRPr lang="ru-RU" sz="2400" b="1"/>
          </a:p>
        </p:txBody>
      </p:sp>
      <p:sp>
        <p:nvSpPr>
          <p:cNvPr id="9241" name="Rectangle 35"/>
          <p:cNvSpPr>
            <a:spLocks noChangeArrowheads="1"/>
          </p:cNvSpPr>
          <p:nvPr/>
        </p:nvSpPr>
        <p:spPr bwMode="auto">
          <a:xfrm>
            <a:off x="611188" y="3427413"/>
            <a:ext cx="25352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sz="2400" b="1"/>
              <a:t>ағаштан ағашқа</a:t>
            </a:r>
            <a:endParaRPr lang="ru-RU" sz="2400" b="1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 nodeType="clickPar">
                      <p:stCondLst>
                        <p:cond delay="0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0" grpId="0" animBg="1"/>
      <p:bldP spid="50" grpId="1" animBg="1"/>
      <p:bldP spid="36" grpId="0" animBg="1"/>
      <p:bldP spid="36" grpId="1" animBg="1"/>
      <p:bldP spid="47" grpId="0" animBg="1"/>
      <p:bldP spid="4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/>
          </p:cNvSpPr>
          <p:nvPr>
            <p:ph type="body" idx="1"/>
          </p:nvPr>
        </p:nvSpPr>
        <p:spPr>
          <a:xfrm>
            <a:off x="1331913" y="2565400"/>
            <a:ext cx="5843587" cy="4525963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kk-KZ" sz="2000" smtClean="0">
                <a:solidFill>
                  <a:srgbClr val="FF3300"/>
                </a:solidFill>
                <a:latin typeface="Times New Roman" pitchFamily="18" charset="0"/>
              </a:rPr>
              <a:t>Тақ,тақ,тақ.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kk-KZ" sz="2000" smtClean="0">
                <a:solidFill>
                  <a:srgbClr val="FF3300"/>
                </a:solidFill>
                <a:latin typeface="Times New Roman" pitchFamily="18" charset="0"/>
              </a:rPr>
              <a:t>Айтамыз біз тақпақ.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kk-KZ" sz="2000" smtClean="0">
                <a:solidFill>
                  <a:srgbClr val="FF3300"/>
                </a:solidFill>
                <a:latin typeface="Times New Roman" pitchFamily="18" charset="0"/>
              </a:rPr>
              <a:t>Рақ, рақ, рақ.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kk-KZ" sz="2000" smtClean="0">
                <a:solidFill>
                  <a:srgbClr val="FF3300"/>
                </a:solidFill>
                <a:latin typeface="Times New Roman" pitchFamily="18" charset="0"/>
              </a:rPr>
              <a:t>Көктемде шығар жапырақ.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kk-KZ" sz="2000" smtClean="0">
                <a:solidFill>
                  <a:srgbClr val="FF3300"/>
                </a:solidFill>
                <a:latin typeface="Times New Roman" pitchFamily="18" charset="0"/>
              </a:rPr>
              <a:t>Көл,көл,көл.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kk-KZ" sz="2000" smtClean="0">
                <a:solidFill>
                  <a:srgbClr val="FF3300"/>
                </a:solidFill>
                <a:latin typeface="Times New Roman" pitchFamily="18" charset="0"/>
              </a:rPr>
              <a:t>Көктемде су мол.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kk-KZ" sz="2000" smtClean="0">
                <a:solidFill>
                  <a:srgbClr val="FF3300"/>
                </a:solidFill>
                <a:latin typeface="Times New Roman" pitchFamily="18" charset="0"/>
              </a:rPr>
              <a:t>Тоқ,тоқ,тоқ.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kk-KZ" sz="2000" smtClean="0">
                <a:solidFill>
                  <a:srgbClr val="FF3300"/>
                </a:solidFill>
                <a:latin typeface="Times New Roman" pitchFamily="18" charset="0"/>
              </a:rPr>
              <a:t>Жылы-жылы жел соқ.</a:t>
            </a:r>
            <a:endParaRPr lang="ru-RU" sz="2000" smtClean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0243" name="WordArt 4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1403350" y="620713"/>
            <a:ext cx="5761038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Сергіту сәті.</a:t>
            </a:r>
          </a:p>
        </p:txBody>
      </p:sp>
      <p:pic>
        <p:nvPicPr>
          <p:cNvPr id="10244" name="Picture 15" descr="F:\KORZENNIKOVA\Современный подросток\CAUM5XG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533900"/>
            <a:ext cx="243522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914400" y="476250"/>
            <a:ext cx="7905750" cy="1143000"/>
          </a:xfrm>
        </p:spPr>
        <p:txBody>
          <a:bodyPr/>
          <a:lstStyle/>
          <a:p>
            <a:r>
              <a:rPr lang="kk-KZ" sz="4000" smtClean="0">
                <a:solidFill>
                  <a:srgbClr val="FF0000"/>
                </a:solidFill>
                <a:latin typeface="Arial" charset="0"/>
              </a:rPr>
              <a:t>“</a:t>
            </a:r>
            <a:r>
              <a:rPr lang="kk-KZ" sz="3600" smtClean="0">
                <a:solidFill>
                  <a:srgbClr val="FF0000"/>
                </a:solidFill>
                <a:latin typeface="Arial" charset="0"/>
              </a:rPr>
              <a:t>Тез тауып,бөгелмей айт” ойыны</a:t>
            </a:r>
            <a:endParaRPr lang="ru-RU" sz="3600" smtClean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1258888" y="2060575"/>
            <a:ext cx="7489825" cy="40322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kk-KZ" smtClean="0">
                <a:solidFill>
                  <a:srgbClr val="0000CC"/>
                </a:solidFill>
                <a:latin typeface="Arial" charset="0"/>
              </a:rPr>
              <a:t>Жел ..............             Найзағай .........</a:t>
            </a:r>
          </a:p>
          <a:p>
            <a:pPr>
              <a:buFont typeface="Arial" charset="0"/>
              <a:buNone/>
            </a:pPr>
            <a:r>
              <a:rPr lang="kk-KZ" smtClean="0">
                <a:solidFill>
                  <a:srgbClr val="0000CC"/>
                </a:solidFill>
                <a:latin typeface="Arial" charset="0"/>
              </a:rPr>
              <a:t>Күн ................            Асан .................</a:t>
            </a:r>
          </a:p>
          <a:p>
            <a:pPr>
              <a:buFont typeface="Arial" charset="0"/>
              <a:buNone/>
            </a:pPr>
            <a:r>
              <a:rPr lang="kk-KZ" smtClean="0">
                <a:solidFill>
                  <a:srgbClr val="0000CC"/>
                </a:solidFill>
                <a:latin typeface="Arial" charset="0"/>
              </a:rPr>
              <a:t>Жаңбыр ........            Әтеш ................</a:t>
            </a:r>
          </a:p>
          <a:p>
            <a:pPr>
              <a:buFont typeface="Arial" charset="0"/>
              <a:buNone/>
            </a:pPr>
            <a:r>
              <a:rPr lang="kk-KZ" smtClean="0">
                <a:solidFill>
                  <a:srgbClr val="0000CC"/>
                </a:solidFill>
                <a:latin typeface="Arial" charset="0"/>
              </a:rPr>
              <a:t>Қоңырау .......             Би ....................</a:t>
            </a:r>
          </a:p>
          <a:p>
            <a:pPr>
              <a:buFont typeface="Arial" charset="0"/>
              <a:buNone/>
            </a:pPr>
            <a:r>
              <a:rPr lang="kk-KZ" smtClean="0">
                <a:solidFill>
                  <a:srgbClr val="0000CC"/>
                </a:solidFill>
                <a:latin typeface="Arial" charset="0"/>
              </a:rPr>
              <a:t>Әкем .............             Таң ..................</a:t>
            </a:r>
          </a:p>
          <a:p>
            <a:pPr>
              <a:buFont typeface="Arial" charset="0"/>
              <a:buNone/>
            </a:pPr>
            <a:r>
              <a:rPr lang="kk-KZ" smtClean="0">
                <a:solidFill>
                  <a:srgbClr val="0000CC"/>
                </a:solidFill>
                <a:latin typeface="Arial" charset="0"/>
              </a:rPr>
              <a:t>Тапсырма .....             Қой ..................</a:t>
            </a:r>
            <a:endParaRPr lang="ru-RU" smtClean="0">
              <a:solidFill>
                <a:srgbClr val="0000CC"/>
              </a:solidFill>
              <a:latin typeface="Arial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684213" y="476250"/>
            <a:ext cx="8229600" cy="1143000"/>
          </a:xfrm>
        </p:spPr>
        <p:txBody>
          <a:bodyPr/>
          <a:lstStyle/>
          <a:p>
            <a:r>
              <a:rPr lang="kk-KZ" sz="4000" smtClean="0">
                <a:solidFill>
                  <a:srgbClr val="0000CC"/>
                </a:solidFill>
                <a:latin typeface="Arial" charset="0"/>
              </a:rPr>
              <a:t>Кім шапшаң?</a:t>
            </a:r>
            <a:br>
              <a:rPr lang="kk-KZ" sz="4000" smtClean="0">
                <a:solidFill>
                  <a:srgbClr val="0000CC"/>
                </a:solidFill>
                <a:latin typeface="Arial" charset="0"/>
              </a:rPr>
            </a:br>
            <a:r>
              <a:rPr lang="kk-KZ" sz="2400" smtClean="0">
                <a:solidFill>
                  <a:srgbClr val="0000CC"/>
                </a:solidFill>
                <a:latin typeface="Arial" charset="0"/>
              </a:rPr>
              <a:t>Берілген етістікке қарама-қарсы етістікті тауып айт.</a:t>
            </a:r>
            <a:endParaRPr lang="ru-RU" sz="2400" smtClean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kk-KZ" smtClean="0">
                <a:latin typeface="Arial" charset="0"/>
              </a:rPr>
              <a:t>           </a:t>
            </a:r>
          </a:p>
          <a:p>
            <a:pPr>
              <a:lnSpc>
                <a:spcPct val="90000"/>
              </a:lnSpc>
            </a:pPr>
            <a:r>
              <a:rPr lang="kk-KZ" smtClean="0">
                <a:latin typeface="Arial" charset="0"/>
              </a:rPr>
              <a:t>            </a:t>
            </a:r>
            <a:r>
              <a:rPr lang="kk-KZ" smtClean="0">
                <a:solidFill>
                  <a:srgbClr val="FF0000"/>
                </a:solidFill>
                <a:latin typeface="Arial" charset="0"/>
              </a:rPr>
              <a:t>Кірді --------</a:t>
            </a:r>
          </a:p>
          <a:p>
            <a:pPr>
              <a:lnSpc>
                <a:spcPct val="90000"/>
              </a:lnSpc>
            </a:pPr>
            <a:r>
              <a:rPr lang="kk-KZ" smtClean="0">
                <a:solidFill>
                  <a:srgbClr val="FF0000"/>
                </a:solidFill>
                <a:latin typeface="Arial" charset="0"/>
              </a:rPr>
              <a:t>            Келді--------</a:t>
            </a:r>
          </a:p>
          <a:p>
            <a:pPr>
              <a:lnSpc>
                <a:spcPct val="90000"/>
              </a:lnSpc>
            </a:pPr>
            <a:r>
              <a:rPr lang="kk-KZ" smtClean="0">
                <a:solidFill>
                  <a:srgbClr val="FF0000"/>
                </a:solidFill>
                <a:latin typeface="Arial" charset="0"/>
              </a:rPr>
              <a:t>            Тұрды ------</a:t>
            </a:r>
          </a:p>
          <a:p>
            <a:pPr>
              <a:lnSpc>
                <a:spcPct val="90000"/>
              </a:lnSpc>
            </a:pPr>
            <a:r>
              <a:rPr lang="kk-KZ" smtClean="0">
                <a:solidFill>
                  <a:srgbClr val="FF0000"/>
                </a:solidFill>
                <a:latin typeface="Arial" charset="0"/>
              </a:rPr>
              <a:t>            Алды -------</a:t>
            </a:r>
          </a:p>
          <a:p>
            <a:pPr>
              <a:lnSpc>
                <a:spcPct val="90000"/>
              </a:lnSpc>
            </a:pPr>
            <a:r>
              <a:rPr lang="kk-KZ" smtClean="0">
                <a:solidFill>
                  <a:srgbClr val="FF0000"/>
                </a:solidFill>
                <a:latin typeface="Arial" charset="0"/>
              </a:rPr>
              <a:t>            Күлді -------</a:t>
            </a:r>
          </a:p>
          <a:p>
            <a:pPr>
              <a:lnSpc>
                <a:spcPct val="90000"/>
              </a:lnSpc>
            </a:pPr>
            <a:r>
              <a:rPr lang="kk-KZ" smtClean="0">
                <a:solidFill>
                  <a:srgbClr val="FF0000"/>
                </a:solidFill>
                <a:latin typeface="Arial" charset="0"/>
              </a:rPr>
              <a:t>            Ауырды ---</a:t>
            </a:r>
          </a:p>
          <a:p>
            <a:pPr>
              <a:lnSpc>
                <a:spcPct val="90000"/>
              </a:lnSpc>
            </a:pPr>
            <a:r>
              <a:rPr lang="kk-KZ" smtClean="0">
                <a:latin typeface="Arial" charset="0"/>
              </a:rPr>
              <a:t>            </a:t>
            </a:r>
            <a:endParaRPr lang="ru-RU" smtClean="0">
              <a:latin typeface="Arial" charset="0"/>
            </a:endParaRPr>
          </a:p>
        </p:txBody>
      </p:sp>
      <p:pic>
        <p:nvPicPr>
          <p:cNvPr id="12292" name="Picture 4" descr="К  өлденеңкопир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275263"/>
            <a:ext cx="233997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F:\KORZENNIKOVA\Современный подросток\images[69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625" y="285750"/>
            <a:ext cx="1643063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17" descr="F:\KORZENNIKOVA\Современный подросток\pupil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75" y="5143500"/>
            <a:ext cx="1285875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6" descr="F:\KORZENNIKOVA\Современный подросток\images[14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2188" y="5072063"/>
            <a:ext cx="1717675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Горизонтальный свиток 8"/>
          <p:cNvSpPr/>
          <p:nvPr/>
        </p:nvSpPr>
        <p:spPr>
          <a:xfrm>
            <a:off x="1908175" y="1844675"/>
            <a:ext cx="5472113" cy="3357563"/>
          </a:xfrm>
          <a:prstGeom prst="horizontalScroll">
            <a:avLst/>
          </a:prstGeom>
          <a:noFill/>
          <a:ln>
            <a:solidFill>
              <a:srgbClr val="DD1D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63938" y="2492375"/>
            <a:ext cx="2592387" cy="2087563"/>
          </a:xfr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/>
          </a:gradFill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kk-KZ" sz="3000" b="1" dirty="0" smtClean="0">
                <a:solidFill>
                  <a:srgbClr val="CC0099"/>
                </a:solidFill>
              </a:rPr>
              <a:t>Қонды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kk-KZ" sz="3000" b="1" dirty="0" smtClean="0">
                <a:solidFill>
                  <a:srgbClr val="CC0099"/>
                </a:solidFill>
              </a:rPr>
              <a:t>Жауды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kk-KZ" sz="3000" b="1" dirty="0" smtClean="0">
                <a:solidFill>
                  <a:srgbClr val="CC0099"/>
                </a:solidFill>
              </a:rPr>
              <a:t>Тасыды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kk-KZ" sz="3000" b="1" dirty="0" smtClean="0">
                <a:solidFill>
                  <a:srgbClr val="CC0099"/>
                </a:solidFill>
              </a:rPr>
              <a:t>Жүзді</a:t>
            </a:r>
            <a:endParaRPr lang="ru-RU" sz="3000" b="1" dirty="0" smtClean="0">
              <a:solidFill>
                <a:srgbClr val="CC0099"/>
              </a:solidFill>
            </a:endParaRPr>
          </a:p>
        </p:txBody>
      </p:sp>
      <p:sp>
        <p:nvSpPr>
          <p:cNvPr id="13319" name="Rectangle 10"/>
          <p:cNvSpPr>
            <a:spLocks noChangeArrowheads="1"/>
          </p:cNvSpPr>
          <p:nvPr/>
        </p:nvSpPr>
        <p:spPr bwMode="auto">
          <a:xfrm>
            <a:off x="2700338" y="333375"/>
            <a:ext cx="5400675" cy="1223963"/>
          </a:xfrm>
          <a:prstGeom prst="rect">
            <a:avLst/>
          </a:prstGeom>
          <a:solidFill>
            <a:schemeClr val="accent1">
              <a:alpha val="39999"/>
            </a:schemeClr>
          </a:solidFill>
          <a:ln w="57150" cap="rnd">
            <a:solidFill>
              <a:srgbClr val="00FFFF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 dirty="0" smtClean="0"/>
              <a:t>357-жаттығу</a:t>
            </a:r>
            <a:endParaRPr lang="kk-KZ" sz="2400" b="1" dirty="0"/>
          </a:p>
          <a:p>
            <a:pPr algn="ctr"/>
            <a:r>
              <a:rPr lang="kk-KZ" sz="2400" b="1" dirty="0"/>
              <a:t>Берілген  етістіктерді қатыстырып</a:t>
            </a:r>
          </a:p>
          <a:p>
            <a:pPr algn="ctr"/>
            <a:r>
              <a:rPr lang="kk-KZ" sz="2400" b="1" dirty="0"/>
              <a:t> сөйлемдер құра.</a:t>
            </a:r>
            <a:endParaRPr lang="ru-RU" sz="24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81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58031" y="356180"/>
            <a:ext cx="7533026" cy="1286870"/>
          </a:xfrm>
          <a:solidFill>
            <a:srgbClr val="FFCCFF"/>
          </a:solidFill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kk-KZ" sz="2900" b="1" dirty="0" smtClean="0">
                <a:solidFill>
                  <a:srgbClr val="9900CC"/>
                </a:solidFill>
                <a:latin typeface="Times New Roman" pitchFamily="18" charset="0"/>
              </a:rPr>
              <a:t>358-жаттығу</a:t>
            </a:r>
            <a:endParaRPr lang="kk-KZ" sz="2900" b="1" dirty="0" smtClean="0">
              <a:solidFill>
                <a:srgbClr val="9900CC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kk-KZ" sz="2900" b="1" dirty="0" smtClean="0">
                <a:solidFill>
                  <a:srgbClr val="9900CC"/>
                </a:solidFill>
                <a:latin typeface="Times New Roman" pitchFamily="18" charset="0"/>
              </a:rPr>
              <a:t>Берілген сөздердің ішінен етістікті тауып, етістік екенін дәлелде</a:t>
            </a:r>
            <a:endParaRPr lang="ru-RU" sz="2900" b="1" dirty="0" smtClean="0">
              <a:solidFill>
                <a:srgbClr val="9900CC"/>
              </a:solidFill>
              <a:latin typeface="Times New Roman" pitchFamily="18" charset="0"/>
            </a:endParaRPr>
          </a:p>
        </p:txBody>
      </p:sp>
      <p:sp>
        <p:nvSpPr>
          <p:cNvPr id="14341" name="Oval 6"/>
          <p:cNvSpPr>
            <a:spLocks noChangeArrowheads="1"/>
          </p:cNvSpPr>
          <p:nvPr/>
        </p:nvSpPr>
        <p:spPr bwMode="auto">
          <a:xfrm>
            <a:off x="684213" y="2420938"/>
            <a:ext cx="4248150" cy="3095625"/>
          </a:xfrm>
          <a:prstGeom prst="ellipse">
            <a:avLst/>
          </a:prstGeom>
          <a:solidFill>
            <a:srgbClr val="00FFFF">
              <a:alpha val="36862"/>
            </a:srgbClr>
          </a:solidFill>
          <a:ln w="5715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r>
              <a:rPr lang="kk-KZ" sz="2400" b="1">
                <a:solidFill>
                  <a:srgbClr val="070BBB"/>
                </a:solidFill>
              </a:rPr>
              <a:t>Көгершін</a:t>
            </a:r>
          </a:p>
          <a:p>
            <a:r>
              <a:rPr lang="kk-KZ" sz="2400" b="1">
                <a:solidFill>
                  <a:srgbClr val="070BBB"/>
                </a:solidFill>
              </a:rPr>
              <a:t>Жасыл</a:t>
            </a:r>
          </a:p>
          <a:p>
            <a:r>
              <a:rPr lang="kk-KZ" sz="2400" b="1">
                <a:solidFill>
                  <a:srgbClr val="070BBB"/>
                </a:solidFill>
              </a:rPr>
              <a:t>Жинады</a:t>
            </a:r>
          </a:p>
          <a:p>
            <a:r>
              <a:rPr lang="kk-KZ" sz="2400" b="1">
                <a:solidFill>
                  <a:srgbClr val="070BBB"/>
                </a:solidFill>
              </a:rPr>
              <a:t>Айтты</a:t>
            </a:r>
          </a:p>
          <a:p>
            <a:endParaRPr lang="ru-RU" sz="2400" b="1">
              <a:solidFill>
                <a:srgbClr val="070BBB"/>
              </a:solidFill>
            </a:endParaRPr>
          </a:p>
        </p:txBody>
      </p:sp>
      <p:sp>
        <p:nvSpPr>
          <p:cNvPr id="14342" name="Oval 8"/>
          <p:cNvSpPr>
            <a:spLocks noChangeArrowheads="1"/>
          </p:cNvSpPr>
          <p:nvPr/>
        </p:nvSpPr>
        <p:spPr bwMode="auto">
          <a:xfrm>
            <a:off x="3786182" y="2349500"/>
            <a:ext cx="4673606" cy="3095625"/>
          </a:xfrm>
          <a:prstGeom prst="ellipse">
            <a:avLst/>
          </a:prstGeom>
          <a:solidFill>
            <a:srgbClr val="00FFFF">
              <a:alpha val="36862"/>
            </a:srgbClr>
          </a:solidFill>
          <a:ln w="5715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kk-KZ" sz="2400" b="1">
                <a:solidFill>
                  <a:srgbClr val="070BBB"/>
                </a:solidFill>
              </a:rPr>
              <a:t>Алыс</a:t>
            </a:r>
          </a:p>
          <a:p>
            <a:pPr algn="r"/>
            <a:r>
              <a:rPr lang="kk-KZ" sz="2400" b="1">
                <a:solidFill>
                  <a:srgbClr val="070BBB"/>
                </a:solidFill>
              </a:rPr>
              <a:t>Сөйлесті</a:t>
            </a:r>
          </a:p>
          <a:p>
            <a:pPr algn="r"/>
            <a:r>
              <a:rPr lang="kk-KZ" sz="2400" b="1">
                <a:solidFill>
                  <a:srgbClr val="070BBB"/>
                </a:solidFill>
              </a:rPr>
              <a:t>Ертең</a:t>
            </a:r>
          </a:p>
          <a:p>
            <a:pPr algn="r"/>
            <a:r>
              <a:rPr lang="kk-KZ" sz="2400" b="1">
                <a:solidFill>
                  <a:srgbClr val="070BBB"/>
                </a:solidFill>
              </a:rPr>
              <a:t>Байлады</a:t>
            </a:r>
          </a:p>
          <a:p>
            <a:pPr algn="r"/>
            <a:endParaRPr lang="ru-RU" sz="2400">
              <a:solidFill>
                <a:srgbClr val="070BBB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/>
          </p:cNvSpPr>
          <p:nvPr>
            <p:ph type="body" idx="1"/>
          </p:nvPr>
        </p:nvSpPr>
        <p:spPr>
          <a:xfrm>
            <a:off x="1116013" y="1916113"/>
            <a:ext cx="7704137" cy="2592387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800" dirty="0" smtClean="0">
                <a:latin typeface="Arial" charset="0"/>
              </a:rPr>
              <a:t> </a:t>
            </a:r>
            <a:endParaRPr lang="kk-KZ" sz="1800" dirty="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kk-KZ" sz="1800" dirty="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kk-KZ" sz="1000" dirty="0" smtClean="0">
                <a:latin typeface="Arial" charset="0"/>
              </a:rPr>
              <a:t>  </a:t>
            </a:r>
            <a:endParaRPr lang="kk-KZ" sz="2800" dirty="0" smtClean="0">
              <a:latin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kk-KZ" sz="2800" dirty="0" smtClean="0">
                <a:latin typeface="Arial" charset="0"/>
              </a:rPr>
              <a:t>              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kk-KZ" sz="2800" dirty="0" smtClean="0">
                <a:latin typeface="Arial" charset="0"/>
              </a:rPr>
              <a:t>         </a:t>
            </a:r>
            <a:r>
              <a:rPr lang="en-US" sz="2800" b="1" dirty="0" smtClean="0">
                <a:latin typeface="Arial" charset="0"/>
              </a:rPr>
              <a:t>  </a:t>
            </a:r>
            <a:endParaRPr lang="ru-RU" sz="2800" b="1" dirty="0" smtClean="0">
              <a:latin typeface="Arial" charset="0"/>
            </a:endParaRPr>
          </a:p>
        </p:txBody>
      </p:sp>
      <p:sp>
        <p:nvSpPr>
          <p:cNvPr id="15363" name="WordArt 11"/>
          <p:cNvSpPr>
            <a:spLocks noChangeArrowheads="1" noChangeShapeType="1" noTextEdit="1"/>
          </p:cNvSpPr>
          <p:nvPr/>
        </p:nvSpPr>
        <p:spPr bwMode="auto">
          <a:xfrm>
            <a:off x="755650" y="260350"/>
            <a:ext cx="7210425" cy="14398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"/>
                <a:cs typeface="Arial"/>
              </a:rPr>
              <a:t>   </a:t>
            </a:r>
            <a:r>
              <a:rPr lang="en-US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"/>
                <a:cs typeface="Arial"/>
              </a:rPr>
              <a:t>     </a:t>
            </a:r>
            <a:r>
              <a:rPr lang="ru-RU" sz="3600" kern="1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"/>
                <a:cs typeface="Arial"/>
              </a:rPr>
              <a:t>Қорытынды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3073" name="Picture 1" descr="C:\Users\Мои документы\Desktop\Динара Нұртас\махбуза апай\вазы\sun09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500042"/>
            <a:ext cx="4171950" cy="3810000"/>
          </a:xfrm>
          <a:prstGeom prst="rect">
            <a:avLst/>
          </a:prstGeom>
          <a:noFill/>
        </p:spPr>
      </p:pic>
      <p:pic>
        <p:nvPicPr>
          <p:cNvPr id="3074" name="Picture 2" descr="C:\Users\Мои документы\Desktop\Динара Нұртас\махбуза апай\ваз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3500438"/>
            <a:ext cx="2823469" cy="2500330"/>
          </a:xfrm>
          <a:prstGeom prst="rect">
            <a:avLst/>
          </a:prstGeom>
          <a:noFill/>
        </p:spPr>
      </p:pic>
      <p:pic>
        <p:nvPicPr>
          <p:cNvPr id="3075" name="Picture 3" descr="C:\Users\Мои документы\Desktop\Динара Нұртас\махбуза апай\вазы\ваз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286256"/>
            <a:ext cx="2251076" cy="2373122"/>
          </a:xfrm>
          <a:prstGeom prst="rect">
            <a:avLst/>
          </a:prstGeom>
          <a:noFill/>
        </p:spPr>
      </p:pic>
      <p:pic>
        <p:nvPicPr>
          <p:cNvPr id="3076" name="Picture 4" descr="C:\Users\Мои документы\Desktop\Динара Нұртас\махбуза апай\вазы\9837584-ваза-для-цветов-на-белом-фоне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8786" y="1714488"/>
            <a:ext cx="2455681" cy="235745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r>
              <a:rPr lang="kk-KZ" sz="3200" smtClean="0">
                <a:solidFill>
                  <a:srgbClr val="0000CC"/>
                </a:solidFill>
                <a:latin typeface="Arial" charset="0"/>
              </a:rPr>
              <a:t>Үйге тапсырма</a:t>
            </a:r>
            <a:endParaRPr lang="ru-RU" sz="3200" smtClean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1042988" y="2205038"/>
            <a:ext cx="7283450" cy="283686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kk-KZ" dirty="0" smtClean="0">
                <a:solidFill>
                  <a:srgbClr val="FF3300"/>
                </a:solidFill>
                <a:latin typeface="Arial" charset="0"/>
              </a:rPr>
              <a:t>359-жаттығуды </a:t>
            </a:r>
            <a:r>
              <a:rPr lang="kk-KZ" dirty="0" smtClean="0">
                <a:solidFill>
                  <a:srgbClr val="FF3300"/>
                </a:solidFill>
                <a:latin typeface="Arial" charset="0"/>
              </a:rPr>
              <a:t>жазып, етістіктін ережесін жаттап келу.</a:t>
            </a:r>
          </a:p>
          <a:p>
            <a:pPr>
              <a:buFont typeface="Arial" charset="0"/>
              <a:buNone/>
            </a:pPr>
            <a:endParaRPr lang="kk-KZ" dirty="0" smtClean="0">
              <a:solidFill>
                <a:srgbClr val="FF3300"/>
              </a:solidFill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kk-KZ" dirty="0" smtClean="0">
                <a:solidFill>
                  <a:srgbClr val="FF3300"/>
                </a:solidFill>
                <a:latin typeface="Arial" charset="0"/>
              </a:rPr>
              <a:t>“Білім керек бәріне” тақырыбына әнгіме құрау.</a:t>
            </a:r>
            <a:endParaRPr lang="ru-RU" dirty="0" smtClean="0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16388" name="Picture 5" descr="jh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17675" cy="20605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6" descr="jhfghy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652963"/>
            <a:ext cx="1800225" cy="22050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4500570"/>
            <a:ext cx="6400800" cy="1138230"/>
          </a:xfrm>
        </p:spPr>
        <p:txBody>
          <a:bodyPr/>
          <a:lstStyle/>
          <a:p>
            <a:r>
              <a:rPr lang="kk-KZ" sz="4400" i="1" dirty="0" smtClean="0">
                <a:solidFill>
                  <a:srgbClr val="FF0000"/>
                </a:solidFill>
              </a:rPr>
              <a:t>Назарларыңызға рахмет!</a:t>
            </a:r>
            <a:endParaRPr lang="ru-RU" sz="4400" dirty="0"/>
          </a:p>
        </p:txBody>
      </p:sp>
      <p:pic>
        <p:nvPicPr>
          <p:cNvPr id="4" name="Picture 12" descr="C:\Documents and Settings\Администратор\Мои документы\анимационные картинки\книга1.gif"/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 rot="-1107213">
            <a:off x="1482794" y="39231"/>
            <a:ext cx="4767344" cy="3901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516</Words>
  <Application>Microsoft Office PowerPoint</Application>
  <PresentationFormat>Экран (4:3)</PresentationFormat>
  <Paragraphs>168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 </vt:lpstr>
      <vt:lpstr>Сабақтың тақырыбы: Етістік </vt:lpstr>
      <vt:lpstr>Слайд 3</vt:lpstr>
      <vt:lpstr>Слайд 4</vt:lpstr>
      <vt:lpstr>Жаңа сабақ </vt:lpstr>
      <vt:lpstr>Етістік дегеніміз не?</vt:lpstr>
      <vt:lpstr>Балалар мына суреттерде оқушылар не істеп жатқанын білдіретін қимыл атауларын айт. Ол сөздер қандай сұраққа жауап береді?</vt:lpstr>
      <vt:lpstr>Слайд 8</vt:lpstr>
      <vt:lpstr>Слайд 9</vt:lpstr>
      <vt:lpstr>Слайд 10</vt:lpstr>
      <vt:lpstr>“Тез тауып,бөгелмей айт” ойыны</vt:lpstr>
      <vt:lpstr>Кім шапшаң? Берілген етістікке қарама-қарсы етістікті тауып айт.</vt:lpstr>
      <vt:lpstr>Слайд 13</vt:lpstr>
      <vt:lpstr>358-жаттығу Берілген сөздердің ішінен етістікті тауып, етістік екенін дәлелде</vt:lpstr>
      <vt:lpstr>Слайд 15</vt:lpstr>
      <vt:lpstr>Үйге тапсырма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Windows User</cp:lastModifiedBy>
  <cp:revision>35</cp:revision>
  <dcterms:created xsi:type="dcterms:W3CDTF">2011-07-05T01:14:10Z</dcterms:created>
  <dcterms:modified xsi:type="dcterms:W3CDTF">2017-02-27T04:46:43Z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640344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